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mk-MK"/>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423B57D9-6AAE-42E8-AB64-096530C26655}" type="datetimeFigureOut">
              <a:rPr lang="mk-MK" smtClean="0"/>
              <a:t>17.03.2014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57583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423B57D9-6AAE-42E8-AB64-096530C26655}" type="datetimeFigureOut">
              <a:rPr lang="mk-MK" smtClean="0"/>
              <a:t>17.03.2014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296229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423B57D9-6AAE-42E8-AB64-096530C26655}" type="datetimeFigureOut">
              <a:rPr lang="mk-MK" smtClean="0"/>
              <a:t>17.03.2014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1074517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423B57D9-6AAE-42E8-AB64-096530C26655}" type="datetimeFigureOut">
              <a:rPr lang="mk-MK" smtClean="0"/>
              <a:t>17.03.2014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5898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mk-MK"/>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B57D9-6AAE-42E8-AB64-096530C26655}" type="datetimeFigureOut">
              <a:rPr lang="mk-MK" smtClean="0"/>
              <a:t>17.03.2014</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282907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423B57D9-6AAE-42E8-AB64-096530C26655}" type="datetimeFigureOut">
              <a:rPr lang="mk-MK" smtClean="0"/>
              <a:t>17.03.2014</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54783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mk-MK"/>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423B57D9-6AAE-42E8-AB64-096530C26655}" type="datetimeFigureOut">
              <a:rPr lang="mk-MK" smtClean="0"/>
              <a:t>17.03.2014</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208839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423B57D9-6AAE-42E8-AB64-096530C26655}" type="datetimeFigureOut">
              <a:rPr lang="mk-MK" smtClean="0"/>
              <a:t>17.03.2014</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47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B57D9-6AAE-42E8-AB64-096530C26655}" type="datetimeFigureOut">
              <a:rPr lang="mk-MK" smtClean="0"/>
              <a:t>17.03.2014</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329887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k-MK"/>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B57D9-6AAE-42E8-AB64-096530C26655}" type="datetimeFigureOut">
              <a:rPr lang="mk-MK" smtClean="0"/>
              <a:t>17.03.2014</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2481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k-MK"/>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B57D9-6AAE-42E8-AB64-096530C26655}" type="datetimeFigureOut">
              <a:rPr lang="mk-MK" smtClean="0"/>
              <a:t>17.03.2014</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4368122B-E3F3-4F29-B6B2-7B133B914D20}" type="slidenum">
              <a:rPr lang="mk-MK" smtClean="0"/>
              <a:t>‹#›</a:t>
            </a:fld>
            <a:endParaRPr lang="mk-MK"/>
          </a:p>
        </p:txBody>
      </p:sp>
    </p:spTree>
    <p:extLst>
      <p:ext uri="{BB962C8B-B14F-4D97-AF65-F5344CB8AC3E}">
        <p14:creationId xmlns:p14="http://schemas.microsoft.com/office/powerpoint/2010/main" val="244436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B57D9-6AAE-42E8-AB64-096530C26655}" type="datetimeFigureOut">
              <a:rPr lang="mk-MK" smtClean="0"/>
              <a:t>17.03.2014</a:t>
            </a:fld>
            <a:endParaRPr lang="mk-M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8122B-E3F3-4F29-B6B2-7B133B914D20}" type="slidenum">
              <a:rPr lang="mk-MK" smtClean="0"/>
              <a:t>‹#›</a:t>
            </a:fld>
            <a:endParaRPr lang="mk-MK"/>
          </a:p>
        </p:txBody>
      </p:sp>
    </p:spTree>
    <p:extLst>
      <p:ext uri="{BB962C8B-B14F-4D97-AF65-F5344CB8AC3E}">
        <p14:creationId xmlns:p14="http://schemas.microsoft.com/office/powerpoint/2010/main" val="1676472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b="1" dirty="0"/>
              <a:t>THE MUSIC EDUCATION SUBJECT IN MODERN EDUCATIONAL TRENDS IN THE REPUBLIC OF MACEDONIA</a:t>
            </a:r>
            <a:r>
              <a:rPr lang="mk-MK" dirty="0"/>
              <a:t/>
            </a:r>
            <a:br>
              <a:rPr lang="mk-MK" dirty="0"/>
            </a:br>
            <a:endParaRPr lang="mk-MK" dirty="0"/>
          </a:p>
        </p:txBody>
      </p:sp>
      <p:sp>
        <p:nvSpPr>
          <p:cNvPr id="3" name="Subtitle 2"/>
          <p:cNvSpPr>
            <a:spLocks noGrp="1"/>
          </p:cNvSpPr>
          <p:nvPr>
            <p:ph type="subTitle" idx="1"/>
          </p:nvPr>
        </p:nvSpPr>
        <p:spPr/>
        <p:txBody>
          <a:bodyPr/>
          <a:lstStyle/>
          <a:p>
            <a:endParaRPr lang="mk-MK" dirty="0"/>
          </a:p>
        </p:txBody>
      </p:sp>
    </p:spTree>
    <p:extLst>
      <p:ext uri="{BB962C8B-B14F-4D97-AF65-F5344CB8AC3E}">
        <p14:creationId xmlns:p14="http://schemas.microsoft.com/office/powerpoint/2010/main" val="11086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 of Macedonia</a:t>
            </a:r>
            <a:endParaRPr lang="mk-MK" dirty="0"/>
          </a:p>
        </p:txBody>
      </p:sp>
      <p:sp>
        <p:nvSpPr>
          <p:cNvPr id="3" name="Content Placeholder 2"/>
          <p:cNvSpPr>
            <a:spLocks noGrp="1"/>
          </p:cNvSpPr>
          <p:nvPr>
            <p:ph idx="1"/>
          </p:nvPr>
        </p:nvSpPr>
        <p:spPr/>
        <p:txBody>
          <a:bodyPr/>
          <a:lstStyle/>
          <a:p>
            <a:r>
              <a:rPr lang="en-US" dirty="0" smtClean="0"/>
              <a:t>joins </a:t>
            </a:r>
            <a:r>
              <a:rPr lang="en-US" dirty="0"/>
              <a:t>these modern tendencies, particularly since 2006 with the introduction of approach Child Friendly School (CFS) by the Ministry of Education and Science (MES) and the office of UNICEF. In this way, our country joined countries around the world and led the initiative in Eastern Europe to introduce a holistic approach, oriented to a child in the reform of education in several schools and in the whole educational system. Through strengthening of school capabilities with permanent training and supervisory support, the project activities are aimed at developing several dimensions, and the inclusivity is one of them.</a:t>
            </a:r>
            <a:endParaRPr lang="mk-MK" dirty="0"/>
          </a:p>
          <a:p>
            <a:endParaRPr lang="mk-MK" dirty="0"/>
          </a:p>
        </p:txBody>
      </p:sp>
    </p:spTree>
    <p:extLst>
      <p:ext uri="{BB962C8B-B14F-4D97-AF65-F5344CB8AC3E}">
        <p14:creationId xmlns:p14="http://schemas.microsoft.com/office/powerpoint/2010/main" val="107590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Children with special needs in the education system in the Republic of Macedonia</a:t>
            </a:r>
            <a:endParaRPr lang="mk-MK" dirty="0"/>
          </a:p>
        </p:txBody>
      </p:sp>
      <p:sp>
        <p:nvSpPr>
          <p:cNvPr id="3" name="Content Placeholder 2"/>
          <p:cNvSpPr>
            <a:spLocks noGrp="1"/>
          </p:cNvSpPr>
          <p:nvPr>
            <p:ph idx="1"/>
          </p:nvPr>
        </p:nvSpPr>
        <p:spPr/>
        <p:txBody>
          <a:bodyPr>
            <a:normAutofit fontScale="70000" lnSpcReduction="20000"/>
          </a:bodyPr>
          <a:lstStyle/>
          <a:p>
            <a:r>
              <a:rPr lang="en-US" dirty="0"/>
              <a:t>According to the </a:t>
            </a:r>
            <a:r>
              <a:rPr lang="en-US" b="1" dirty="0"/>
              <a:t>Rules for primary school students with disabilities (1996),</a:t>
            </a:r>
            <a:r>
              <a:rPr lang="en-US" dirty="0"/>
              <a:t> students with "disabilities" that can not be integrated into primary school with other students can be included in special classes in mainstream schools or special primary schools. Since 1998, the Ministry of Education and Science implemented the project titled "Inclusion of children with special needs in the mainstream schools." In 2005, five years after its implementation, the project is implemented in 73 primary schools and 13 kindergartens where children with special needs are included.</a:t>
            </a:r>
            <a:endParaRPr lang="mk-MK" dirty="0"/>
          </a:p>
          <a:p>
            <a:r>
              <a:rPr lang="en-US" dirty="0"/>
              <a:t>This project began with seminars for teachers and associates (psychologists and pedagogues) from the mainstream schools. In the seventh year of the project (2005) was organized mobile service of specialists (such as graduated </a:t>
            </a:r>
            <a:r>
              <a:rPr lang="en-US" dirty="0" err="1"/>
              <a:t>defectologists</a:t>
            </a:r>
            <a:r>
              <a:rPr lang="en-US" dirty="0"/>
              <a:t>, speech-language therapists, </a:t>
            </a:r>
            <a:r>
              <a:rPr lang="en-US" dirty="0" err="1"/>
              <a:t>tiflo</a:t>
            </a:r>
            <a:r>
              <a:rPr lang="en-US" dirty="0"/>
              <a:t>-pedagogues or other type of specialists). This service was organized in order to support teachers in regular schools that have a pupil with special educational needs in their classes. As a result of the project, ​​some changes in the Law on primary education have been made. With the amendments in the year of 2002 to the "Law on Changes and Amendments to the Law on Primary Education", articles were included requiring elementary schools to provide education for children with special educational needs. Specific forms and methods of work and involvement in the educational process were proposed, as well as other forms of individual and group work.</a:t>
            </a:r>
            <a:endParaRPr lang="mk-MK" dirty="0"/>
          </a:p>
          <a:p>
            <a:endParaRPr lang="mk-MK" dirty="0"/>
          </a:p>
        </p:txBody>
      </p:sp>
    </p:spTree>
    <p:extLst>
      <p:ext uri="{BB962C8B-B14F-4D97-AF65-F5344CB8AC3E}">
        <p14:creationId xmlns:p14="http://schemas.microsoft.com/office/powerpoint/2010/main" val="274201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Music education in the curriculum of specialized schools</a:t>
            </a:r>
            <a:endParaRPr lang="mk-MK" dirty="0"/>
          </a:p>
        </p:txBody>
      </p:sp>
      <p:sp>
        <p:nvSpPr>
          <p:cNvPr id="3" name="Content Placeholder 2"/>
          <p:cNvSpPr>
            <a:spLocks noGrp="1"/>
          </p:cNvSpPr>
          <p:nvPr>
            <p:ph idx="1"/>
          </p:nvPr>
        </p:nvSpPr>
        <p:spPr/>
        <p:txBody>
          <a:bodyPr>
            <a:normAutofit fontScale="70000" lnSpcReduction="20000"/>
          </a:bodyPr>
          <a:lstStyle/>
          <a:p>
            <a:r>
              <a:rPr lang="en-US" dirty="0"/>
              <a:t>Music in the education program for children with special needs is considered to be a convenient means of complex actions on the child's personality, for encouragement of positive emotions, creativity, independence, teamwork and responsibility. The significance is even greater because the curricula provide opportunities for integrated, targeted and content connection with other items. In this sense, the function of music changes depending on the type of disability in order to meet the needs of students. Bureau of Development of education of the Republic of Macedonia, which is responsible for this segment of primary education in all educational institutions in the country, has developed curricula for music education for nine-year primary school for children with special needs who are divided as follows:</a:t>
            </a:r>
            <a:endParaRPr lang="mk-MK" dirty="0"/>
          </a:p>
          <a:p>
            <a:r>
              <a:rPr lang="en-US" dirty="0"/>
              <a:t>- Curriculum for children with impaired hearing; </a:t>
            </a:r>
            <a:endParaRPr lang="mk-MK" dirty="0"/>
          </a:p>
          <a:p>
            <a:r>
              <a:rPr lang="en-US" dirty="0"/>
              <a:t>- Curriculum for children with impaired sight;  </a:t>
            </a:r>
            <a:endParaRPr lang="mk-MK" dirty="0"/>
          </a:p>
          <a:p>
            <a:r>
              <a:rPr lang="en-US" dirty="0"/>
              <a:t>- Curriculum for children with developmental psychic disabilities; </a:t>
            </a:r>
            <a:endParaRPr lang="mk-MK" dirty="0"/>
          </a:p>
          <a:p>
            <a:r>
              <a:rPr lang="en-US" dirty="0"/>
              <a:t>- Curriculum for children with autism and </a:t>
            </a:r>
            <a:endParaRPr lang="mk-MK" dirty="0"/>
          </a:p>
          <a:p>
            <a:r>
              <a:rPr lang="en-US" dirty="0"/>
              <a:t>- Curriculum for children with multiple disabilities (multi-handicap).</a:t>
            </a:r>
            <a:endParaRPr lang="mk-MK" dirty="0"/>
          </a:p>
          <a:p>
            <a:r>
              <a:rPr lang="en-US" dirty="0"/>
              <a:t> </a:t>
            </a:r>
            <a:endParaRPr lang="mk-MK" dirty="0"/>
          </a:p>
          <a:p>
            <a:endParaRPr lang="mk-MK" dirty="0"/>
          </a:p>
        </p:txBody>
      </p:sp>
    </p:spTree>
    <p:extLst>
      <p:ext uri="{BB962C8B-B14F-4D97-AF65-F5344CB8AC3E}">
        <p14:creationId xmlns:p14="http://schemas.microsoft.com/office/powerpoint/2010/main" val="3661136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and conclusion</a:t>
            </a:r>
            <a:r>
              <a:rPr lang="mk-MK" dirty="0" smtClean="0"/>
              <a:t/>
            </a:r>
            <a:br>
              <a:rPr lang="mk-MK" dirty="0" smtClean="0"/>
            </a:br>
            <a:endParaRPr lang="mk-MK" dirty="0"/>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general conclusion from the field researches is that regardless of the type and degree of disability, children have a very positive approach to music, which causes joy, satisfaction and a sense of belonging and self-esteem for those children. This leaves an impression of the need for greater presence of music in the curriculum, and not just as a means of entertainment, but also as a challenge to overcome the disadvantage of acquiring musical skills and contents. Additionally, the nature of music allows shifting of the focus of the curricula to the children as the center of the teaching process, and in that way the curricula become only the planning framework for achieving the goals and objectives.</a:t>
            </a:r>
            <a:endParaRPr lang="mk-MK" dirty="0"/>
          </a:p>
          <a:p>
            <a:r>
              <a:rPr lang="en-US" dirty="0"/>
              <a:t>Music education for children with disabilities enables them to participate in group music activities too, which according to some findings of the practical work encourages a sense of delightfulness because of the sense of involvement, belonging and self-esteem, which provides greater motivation for learning and understanding.</a:t>
            </a:r>
            <a:endParaRPr lang="mk-MK" dirty="0"/>
          </a:p>
          <a:p>
            <a:r>
              <a:rPr lang="en-US" dirty="0"/>
              <a:t>One of the principles that the subject of music education should be conceived according to the type and degree of disability is to respect the individual differences of students in terms of learning and the speed of mastering of the material since the classes are composed of a small population (5-6 children). In that sense, it was established that the individualized approach with procedures of adjusting the content helps in expanding, deepening and modifying while overcoming the difficulties in learning because it is a way for them to learn the basic concepts and skills.</a:t>
            </a:r>
            <a:endParaRPr lang="mk-MK" dirty="0"/>
          </a:p>
          <a:p>
            <a:r>
              <a:rPr lang="en-US" dirty="0"/>
              <a:t>Regardless of the choice of teaching form, individual or group, the results depend largely on the extent and manner of engagement and the approach of the teacher. Therefore, it is especially important this subject to be taught by music educated people, given the fact that the general teachers - </a:t>
            </a:r>
            <a:r>
              <a:rPr lang="en-US" dirty="0" err="1"/>
              <a:t>defectologists</a:t>
            </a:r>
            <a:r>
              <a:rPr lang="en-US" dirty="0"/>
              <a:t> don’t study music during the studies.</a:t>
            </a:r>
            <a:endParaRPr lang="mk-MK" dirty="0"/>
          </a:p>
          <a:p>
            <a:endParaRPr lang="mk-MK" dirty="0"/>
          </a:p>
        </p:txBody>
      </p:sp>
    </p:spTree>
    <p:extLst>
      <p:ext uri="{BB962C8B-B14F-4D97-AF65-F5344CB8AC3E}">
        <p14:creationId xmlns:p14="http://schemas.microsoft.com/office/powerpoint/2010/main" val="2664041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and conclusion</a:t>
            </a:r>
            <a:r>
              <a:rPr lang="mk-MK" smtClean="0"/>
              <a:t/>
            </a:r>
            <a:br>
              <a:rPr lang="mk-MK" smtClean="0"/>
            </a:br>
            <a:endParaRPr lang="mk-MK"/>
          </a:p>
        </p:txBody>
      </p:sp>
      <p:sp>
        <p:nvSpPr>
          <p:cNvPr id="3" name="Content Placeholder 2"/>
          <p:cNvSpPr>
            <a:spLocks noGrp="1"/>
          </p:cNvSpPr>
          <p:nvPr>
            <p:ph idx="1"/>
          </p:nvPr>
        </p:nvSpPr>
        <p:spPr/>
        <p:txBody>
          <a:bodyPr>
            <a:normAutofit fontScale="62500" lnSpcReduction="20000"/>
          </a:bodyPr>
          <a:lstStyle/>
          <a:p>
            <a:r>
              <a:rPr lang="en-US" dirty="0"/>
              <a:t>These educators work with exceptionally great love, dedication and patience with the challenge to achieve what seemingly looks impossible (performance in choir, playing musical instruments, etc.). Their experience confirms that in practice public appearances as a final product of musical expression cause great pleasure for these children too, which further contributes to increased confidence.</a:t>
            </a:r>
            <a:endParaRPr lang="mk-MK" dirty="0"/>
          </a:p>
          <a:p>
            <a:r>
              <a:rPr lang="en-US" dirty="0"/>
              <a:t>As to the contents of the curriculum, they are focused on activities in which children are expressing through personal experiencing of the elements of music (melody, rhythm, form, tone, etc.), through listening, performance and music creation. Because of the multi-sensory experience, singing, movement and feeling that are fundamental elements of the curriculum in music education, music contributes to the development of sensory perception and psychomotor skills.</a:t>
            </a:r>
            <a:endParaRPr lang="mk-MK" dirty="0"/>
          </a:p>
          <a:p>
            <a:r>
              <a:rPr lang="en-US" dirty="0"/>
              <a:t>Due to the fact that music is utilitarian in all areas of a school curriculum, primarily there is a need for increasing the number of classes on the subject of music education in all types of disabilities and ages. This would provide space and more opportunities for a more detailed application of the planned teaching contents and purpose-built teaching aids - musical instruments, equipment for production and reproduction of music. As a part of the modern educational tendencies in the world that are increasingly applied here, of great importance would be the use of the computers, digital music software, like for example, MTM (Movement to Music) technology and related modern technical didactic tools in the educational concept of these schools. This would be the optimal way to increase the positive effect of the use of music, and the technology, through the affordable play activities, will enable children to overcome the handicap and to release the creativity and to experience the emotional fulfillment.</a:t>
            </a:r>
            <a:endParaRPr lang="mk-MK" dirty="0"/>
          </a:p>
          <a:p>
            <a:endParaRPr lang="mk-MK" dirty="0"/>
          </a:p>
        </p:txBody>
      </p:sp>
    </p:spTree>
    <p:extLst>
      <p:ext uri="{BB962C8B-B14F-4D97-AF65-F5344CB8AC3E}">
        <p14:creationId xmlns:p14="http://schemas.microsoft.com/office/powerpoint/2010/main" val="1378531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1237</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MUSIC EDUCATION SUBJECT IN MODERN EDUCATIONAL TRENDS IN THE REPUBLIC OF MACEDONIA </vt:lpstr>
      <vt:lpstr>Republic of Macedonia</vt:lpstr>
      <vt:lpstr>Children with special needs in the education system in the Republic of Macedonia</vt:lpstr>
      <vt:lpstr>Music education in the curriculum of specialized schools</vt:lpstr>
      <vt:lpstr>Discussion and conclusion </vt:lpstr>
      <vt:lpstr>Discussion and conclusion </vt:lpstr>
    </vt:vector>
  </TitlesOfParts>
  <Company>UGD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MUSIC EDUCATION SUBJECT IN MODERN EDUCATIONAL TRENDS IN THE REPUBLIC OF MACEDONIA </dc:title>
  <dc:creator>Stefanija Leskova Zelenkovska</dc:creator>
  <cp:lastModifiedBy>Stefanija Leskova Zelenkovska</cp:lastModifiedBy>
  <cp:revision>9</cp:revision>
  <dcterms:created xsi:type="dcterms:W3CDTF">2014-03-17T10:17:02Z</dcterms:created>
  <dcterms:modified xsi:type="dcterms:W3CDTF">2014-03-17T10:20:37Z</dcterms:modified>
</cp:coreProperties>
</file>