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8" r:id="rId1"/>
  </p:sldMasterIdLst>
  <p:sldIdLst>
    <p:sldId id="256" r:id="rId2"/>
    <p:sldId id="257" r:id="rId3"/>
    <p:sldId id="258" r:id="rId4"/>
    <p:sldId id="259" r:id="rId5"/>
    <p:sldId id="268" r:id="rId6"/>
    <p:sldId id="267" r:id="rId7"/>
    <p:sldId id="260" r:id="rId8"/>
    <p:sldId id="261" r:id="rId9"/>
    <p:sldId id="262" r:id="rId10"/>
    <p:sldId id="266" r:id="rId11"/>
    <p:sldId id="265" r:id="rId12"/>
    <p:sldId id="263" r:id="rId13"/>
    <p:sldId id="26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5" autoAdjust="0"/>
    <p:restoredTop sz="94660"/>
  </p:normalViewPr>
  <p:slideViewPr>
    <p:cSldViewPr snapToGrid="0">
      <p:cViewPr varScale="1">
        <p:scale>
          <a:sx n="61" d="100"/>
          <a:sy n="61" d="100"/>
        </p:scale>
        <p:origin x="60" y="5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91895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82158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25864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54957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64080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8717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57760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42889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4530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2/6/2014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1912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2/6/2014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31321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2/6/2014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29316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2/6/2014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0446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2/6/2014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12289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2/6/2014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1888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2/6/2014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2058188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DFF08F-DC6B-4601-B491-B0F83F6DD2DA}" type="datetimeFigureOut">
              <a:rPr lang="en-US" smtClean="0"/>
              <a:pPr/>
              <a:t>2/6/2014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395195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1914" y="2404534"/>
            <a:ext cx="8587945" cy="1646302"/>
          </a:xfrm>
        </p:spPr>
        <p:txBody>
          <a:bodyPr/>
          <a:lstStyle/>
          <a:p>
            <a:r>
              <a:rPr lang="mk-MK" dirty="0" smtClean="0"/>
              <a:t>Руфејда-првата медицинска сестра во историјата на исламот</a:t>
            </a:r>
            <a:r>
              <a:rPr lang="mk-MK" dirty="0"/>
              <a:t/>
            </a:r>
            <a:br>
              <a:rPr lang="mk-MK" dirty="0"/>
            </a:br>
            <a:endParaRPr lang="mk-MK" dirty="0"/>
          </a:p>
        </p:txBody>
      </p:sp>
      <p:sp>
        <p:nvSpPr>
          <p:cNvPr id="3" name="Subtitle 2"/>
          <p:cNvSpPr>
            <a:spLocks noGrp="1"/>
          </p:cNvSpPr>
          <p:nvPr>
            <p:ph type="subTitle" idx="1"/>
          </p:nvPr>
        </p:nvSpPr>
        <p:spPr>
          <a:xfrm>
            <a:off x="160638" y="4050834"/>
            <a:ext cx="11726562" cy="2473534"/>
          </a:xfrm>
        </p:spPr>
        <p:txBody>
          <a:bodyPr>
            <a:normAutofit fontScale="85000" lnSpcReduction="20000"/>
          </a:bodyPr>
          <a:lstStyle/>
          <a:p>
            <a:pPr algn="just">
              <a:lnSpc>
                <a:spcPct val="150000"/>
              </a:lnSpc>
              <a:spcBef>
                <a:spcPts val="565"/>
              </a:spcBef>
              <a:spcAft>
                <a:spcPts val="850"/>
              </a:spcAft>
            </a:pPr>
            <a:r>
              <a:rPr lang="mk-MK" sz="3900" b="1" kern="100" dirty="0" smtClean="0">
                <a:latin typeface="Times New Roman" panose="02020603050405020304" pitchFamily="18" charset="0"/>
                <a:ea typeface="Arial Unicode MS" panose="020B0604020202020204" pitchFamily="34" charset="-128"/>
              </a:rPr>
              <a:t>Г</a:t>
            </a:r>
            <a:r>
              <a:rPr lang="en-US" sz="3900" b="1" kern="100" dirty="0" smtClean="0">
                <a:latin typeface="Times New Roman" panose="02020603050405020304" pitchFamily="18" charset="0"/>
                <a:ea typeface="Arial Unicode MS" panose="020B0604020202020204" pitchFamily="34" charset="-128"/>
              </a:rPr>
              <a:t>o</a:t>
            </a:r>
            <a:r>
              <a:rPr lang="mk-MK" sz="3900" b="1" kern="100" dirty="0" smtClean="0">
                <a:latin typeface="Times New Roman" panose="02020603050405020304" pitchFamily="18" charset="0"/>
                <a:ea typeface="Arial Unicode MS" panose="020B0604020202020204" pitchFamily="34" charset="-128"/>
              </a:rPr>
              <a:t>рдана Панова</a:t>
            </a:r>
            <a:endParaRPr lang="mk-MK" sz="3900" kern="100" dirty="0">
              <a:latin typeface="Times New Roman" panose="02020603050405020304" pitchFamily="18" charset="0"/>
              <a:ea typeface="Arial Unicode MS" panose="020B0604020202020204" pitchFamily="34" charset="-128"/>
            </a:endParaRPr>
          </a:p>
          <a:p>
            <a:pPr algn="just">
              <a:lnSpc>
                <a:spcPct val="150000"/>
              </a:lnSpc>
              <a:spcBef>
                <a:spcPts val="565"/>
              </a:spcBef>
              <a:spcAft>
                <a:spcPts val="850"/>
              </a:spcAft>
            </a:pPr>
            <a:r>
              <a:rPr lang="mk-MK" sz="3900" kern="100" dirty="0">
                <a:latin typeface="Times New Roman" panose="02020603050405020304" pitchFamily="18" charset="0"/>
                <a:ea typeface="Arial Unicode MS" panose="020B0604020202020204" pitchFamily="34" charset="-128"/>
              </a:rPr>
              <a:t>Универзитет,,Гоце Делчев‘‘Факултет за Mедицински науки-Штип</a:t>
            </a:r>
          </a:p>
          <a:p>
            <a:endParaRPr lang="mk-MK" dirty="0"/>
          </a:p>
        </p:txBody>
      </p:sp>
    </p:spTree>
    <p:extLst>
      <p:ext uri="{BB962C8B-B14F-4D97-AF65-F5344CB8AC3E}">
        <p14:creationId xmlns:p14="http://schemas.microsoft.com/office/powerpoint/2010/main" val="3080606657"/>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1281719" cy="6857999"/>
          </a:xfrm>
        </p:spPr>
        <p:txBody>
          <a:bodyPr/>
          <a:lstStyle/>
          <a:p>
            <a:r>
              <a:rPr lang="mk-MK" sz="3200" dirty="0" smtClean="0"/>
              <a:t>Иако </a:t>
            </a:r>
            <a:r>
              <a:rPr lang="mk-MK" sz="3200" dirty="0"/>
              <a:t>пред дванаесет века организирала една законска институција за нега на болните, основала училиште за подучување на медицинските сестри, го афирмирала сестринството во најтешките воени услови. </a:t>
            </a:r>
            <a:endParaRPr lang="mk-MK" dirty="0"/>
          </a:p>
          <a:p>
            <a:endParaRPr lang="mk-MK" dirty="0"/>
          </a:p>
        </p:txBody>
      </p:sp>
      <p:pic>
        <p:nvPicPr>
          <p:cNvPr id="4" name="Picture 3" descr="http://www.islamic-media.co.uk/Images%5CIslamic%20Books.jpg"/>
          <p:cNvPicPr/>
          <p:nvPr/>
        </p:nvPicPr>
        <p:blipFill>
          <a:blip r:embed="rId2">
            <a:extLst>
              <a:ext uri="{28A0092B-C50C-407E-A947-70E740481C1C}">
                <a14:useLocalDpi xmlns:a14="http://schemas.microsoft.com/office/drawing/2010/main" val="0"/>
              </a:ext>
            </a:extLst>
          </a:blip>
          <a:srcRect/>
          <a:stretch>
            <a:fillRect/>
          </a:stretch>
        </p:blipFill>
        <p:spPr bwMode="auto">
          <a:xfrm>
            <a:off x="827903" y="2681287"/>
            <a:ext cx="9798908" cy="4176712"/>
          </a:xfrm>
          <a:prstGeom prst="rect">
            <a:avLst/>
          </a:prstGeom>
          <a:noFill/>
          <a:ln>
            <a:noFill/>
          </a:ln>
        </p:spPr>
      </p:pic>
      <p:pic>
        <p:nvPicPr>
          <p:cNvPr id="5" name="Picture 4" descr="http://www.ebuhanife.net/images/stories/385901_243223609076565_137825412949719_692083_58311480_n.jpg"/>
          <p:cNvPicPr/>
          <p:nvPr/>
        </p:nvPicPr>
        <p:blipFill>
          <a:blip r:embed="rId3">
            <a:extLst>
              <a:ext uri="{28A0092B-C50C-407E-A947-70E740481C1C}">
                <a14:useLocalDpi xmlns:a14="http://schemas.microsoft.com/office/drawing/2010/main" val="0"/>
              </a:ext>
            </a:extLst>
          </a:blip>
          <a:srcRect/>
          <a:stretch>
            <a:fillRect/>
          </a:stretch>
        </p:blipFill>
        <p:spPr bwMode="auto">
          <a:xfrm flipH="1">
            <a:off x="-45719" y="2595562"/>
            <a:ext cx="45719" cy="4262437"/>
          </a:xfrm>
          <a:prstGeom prst="rect">
            <a:avLst/>
          </a:prstGeom>
          <a:noFill/>
          <a:ln>
            <a:noFill/>
          </a:ln>
        </p:spPr>
      </p:pic>
    </p:spTree>
    <p:extLst>
      <p:ext uri="{BB962C8B-B14F-4D97-AF65-F5344CB8AC3E}">
        <p14:creationId xmlns:p14="http://schemas.microsoft.com/office/powerpoint/2010/main" val="5780144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553568" cy="6857999"/>
          </a:xfrm>
        </p:spPr>
        <p:txBody>
          <a:bodyPr>
            <a:normAutofit/>
          </a:bodyPr>
          <a:lstStyle/>
          <a:p>
            <a:r>
              <a:rPr lang="mk-MK" sz="3200" dirty="0"/>
              <a:t>Името на Руфејда ел-Есламије, тешко дека може да се најде меѓу податоците на официјалната историја</a:t>
            </a:r>
            <a:r>
              <a:rPr lang="mk-MK" sz="3200" dirty="0" smtClean="0"/>
              <a:t>.</a:t>
            </a:r>
          </a:p>
          <a:p>
            <a:r>
              <a:rPr lang="mk-MK" sz="3200" dirty="0" smtClean="0"/>
              <a:t>Меѓутоа</a:t>
            </a:r>
            <a:r>
              <a:rPr lang="mk-MK" sz="3200" dirty="0"/>
              <a:t>, човечката, а особено историската неправедност, на крајот и не е толку важна, бидејќи </a:t>
            </a:r>
            <a:r>
              <a:rPr lang="mk-MK" sz="3200" dirty="0" smtClean="0"/>
              <a:t>не </a:t>
            </a:r>
            <a:r>
              <a:rPr lang="mk-MK" sz="3200" dirty="0"/>
              <a:t>влијае на вистинитоста на доброто на кое Руфејда ел-Еслемије го </a:t>
            </a:r>
            <a:r>
              <a:rPr lang="mk-MK" sz="3200" dirty="0" smtClean="0"/>
              <a:t>посветила </a:t>
            </a:r>
            <a:r>
              <a:rPr lang="mk-MK" sz="3200" dirty="0"/>
              <a:t>својот живот.</a:t>
            </a:r>
          </a:p>
        </p:txBody>
      </p:sp>
      <p:pic>
        <p:nvPicPr>
          <p:cNvPr id="4" name="Picture 3" descr="http://www.ebuhanife.net/images/stories/385901_243223609076565_137825412949719_692083_58311480_n.jpg"/>
          <p:cNvPicPr/>
          <p:nvPr/>
        </p:nvPicPr>
        <p:blipFill>
          <a:blip r:embed="rId2">
            <a:extLst>
              <a:ext uri="{28A0092B-C50C-407E-A947-70E740481C1C}">
                <a14:useLocalDpi xmlns:a14="http://schemas.microsoft.com/office/drawing/2010/main" val="0"/>
              </a:ext>
            </a:extLst>
          </a:blip>
          <a:srcRect/>
          <a:stretch>
            <a:fillRect/>
          </a:stretch>
        </p:blipFill>
        <p:spPr bwMode="auto">
          <a:xfrm>
            <a:off x="2607276" y="3089189"/>
            <a:ext cx="6067168" cy="3768810"/>
          </a:xfrm>
          <a:prstGeom prst="rect">
            <a:avLst/>
          </a:prstGeom>
          <a:noFill/>
          <a:ln>
            <a:noFill/>
          </a:ln>
        </p:spPr>
      </p:pic>
    </p:spTree>
    <p:extLst>
      <p:ext uri="{BB962C8B-B14F-4D97-AF65-F5344CB8AC3E}">
        <p14:creationId xmlns:p14="http://schemas.microsoft.com/office/powerpoint/2010/main" val="3454787596"/>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860692" cy="6857999"/>
          </a:xfrm>
        </p:spPr>
        <p:txBody>
          <a:bodyPr>
            <a:normAutofit/>
          </a:bodyPr>
          <a:lstStyle/>
          <a:p>
            <a:r>
              <a:rPr lang="mk-MK" sz="6000" dirty="0" smtClean="0">
                <a:solidFill>
                  <a:schemeClr val="accent1">
                    <a:lumMod val="50000"/>
                  </a:schemeClr>
                </a:solidFill>
              </a:rPr>
              <a:t>ВИ БЛАГОДАРАМ ЗА </a:t>
            </a:r>
          </a:p>
          <a:p>
            <a:pPr marL="0" indent="0">
              <a:buNone/>
            </a:pPr>
            <a:r>
              <a:rPr lang="mk-MK" sz="6000" dirty="0" smtClean="0">
                <a:solidFill>
                  <a:schemeClr val="accent1">
                    <a:lumMod val="50000"/>
                  </a:schemeClr>
                </a:solidFill>
              </a:rPr>
              <a:t>      ВНИМАНИЕТО</a:t>
            </a:r>
            <a:endParaRPr lang="mk-MK" sz="6000" dirty="0">
              <a:solidFill>
                <a:schemeClr val="accent1">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805" y="2999474"/>
            <a:ext cx="4892633" cy="3722602"/>
          </a:xfrm>
          <a:prstGeom prst="rect">
            <a:avLst/>
          </a:prstGeom>
        </p:spPr>
      </p:pic>
    </p:spTree>
    <p:extLst>
      <p:ext uri="{BB962C8B-B14F-4D97-AF65-F5344CB8AC3E}">
        <p14:creationId xmlns:p14="http://schemas.microsoft.com/office/powerpoint/2010/main" val="6920981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9984259" cy="6857999"/>
          </a:xfrm>
        </p:spPr>
        <p:txBody>
          <a:bodyPr/>
          <a:lstStyle/>
          <a:p>
            <a:endParaRPr lang="mk-MK" dirty="0"/>
          </a:p>
        </p:txBody>
      </p:sp>
    </p:spTree>
    <p:extLst>
      <p:ext uri="{BB962C8B-B14F-4D97-AF65-F5344CB8AC3E}">
        <p14:creationId xmlns:p14="http://schemas.microsoft.com/office/powerpoint/2010/main" val="196313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1467070" cy="6857999"/>
          </a:xfrm>
        </p:spPr>
        <p:txBody>
          <a:bodyPr>
            <a:normAutofit fontScale="92500" lnSpcReduction="10000"/>
          </a:bodyPr>
          <a:lstStyle/>
          <a:p>
            <a:endParaRPr lang="mk-MK" dirty="0" smtClean="0"/>
          </a:p>
          <a:p>
            <a:endParaRPr lang="mk-MK" dirty="0"/>
          </a:p>
          <a:p>
            <a:endParaRPr lang="mk-MK" dirty="0" smtClean="0"/>
          </a:p>
          <a:p>
            <a:endParaRPr lang="mk-MK" dirty="0"/>
          </a:p>
          <a:p>
            <a:endParaRPr lang="mk-MK" dirty="0" smtClean="0"/>
          </a:p>
          <a:p>
            <a:endParaRPr lang="mk-MK" dirty="0"/>
          </a:p>
          <a:p>
            <a:endParaRPr lang="mk-MK" dirty="0" smtClean="0"/>
          </a:p>
          <a:p>
            <a:endParaRPr lang="mk-MK" dirty="0"/>
          </a:p>
          <a:p>
            <a:endParaRPr lang="mk-MK" dirty="0" smtClean="0"/>
          </a:p>
          <a:p>
            <a:endParaRPr lang="mk-MK" dirty="0"/>
          </a:p>
          <a:p>
            <a:endParaRPr lang="mk-MK" dirty="0" smtClean="0"/>
          </a:p>
          <a:p>
            <a:endParaRPr lang="mk-MK" dirty="0"/>
          </a:p>
          <a:p>
            <a:endParaRPr lang="mk-MK" dirty="0" smtClean="0"/>
          </a:p>
          <a:p>
            <a:endParaRPr lang="mk-MK" dirty="0"/>
          </a:p>
          <a:p>
            <a:endParaRPr lang="mk-MK" dirty="0" smtClean="0"/>
          </a:p>
          <a:p>
            <a:r>
              <a:rPr lang="en-US" sz="3200" dirty="0" err="1" smtClean="0"/>
              <a:t>Големата</a:t>
            </a:r>
            <a:r>
              <a:rPr lang="en-US" sz="3200" dirty="0" smtClean="0"/>
              <a:t> </a:t>
            </a:r>
            <a:r>
              <a:rPr lang="en-US" sz="3200" dirty="0" err="1"/>
              <a:t>радост</a:t>
            </a:r>
            <a:r>
              <a:rPr lang="en-US" sz="3200" dirty="0"/>
              <a:t> </a:t>
            </a:r>
            <a:r>
              <a:rPr lang="en-US" sz="3200" dirty="0" err="1"/>
              <a:t>го</a:t>
            </a:r>
            <a:r>
              <a:rPr lang="en-US" sz="3200" dirty="0"/>
              <a:t> </a:t>
            </a:r>
            <a:r>
              <a:rPr lang="en-US" sz="3200" dirty="0" err="1"/>
              <a:t>заблескала</a:t>
            </a:r>
            <a:r>
              <a:rPr lang="en-US" sz="3200" dirty="0"/>
              <a:t> </a:t>
            </a:r>
            <a:r>
              <a:rPr lang="en-US" sz="3200" dirty="0" err="1"/>
              <a:t>целиот</a:t>
            </a:r>
            <a:r>
              <a:rPr lang="en-US" sz="3200" dirty="0"/>
              <a:t> </a:t>
            </a:r>
            <a:r>
              <a:rPr lang="en-US" sz="3200" dirty="0" err="1"/>
              <a:t>Јерсиб</a:t>
            </a:r>
            <a:r>
              <a:rPr lang="en-US" sz="3200" dirty="0"/>
              <a:t> </a:t>
            </a:r>
            <a:r>
              <a:rPr lang="en-US" sz="3200" dirty="0" err="1"/>
              <a:t>кога</a:t>
            </a:r>
            <a:r>
              <a:rPr lang="en-US" sz="3200" dirty="0"/>
              <a:t> </a:t>
            </a:r>
            <a:r>
              <a:rPr lang="en-US" sz="3200" dirty="0" err="1"/>
              <a:t>од</a:t>
            </a:r>
            <a:r>
              <a:rPr lang="en-US" sz="3200" dirty="0"/>
              <a:t> </a:t>
            </a:r>
            <a:r>
              <a:rPr lang="en-US" sz="3200" dirty="0" err="1"/>
              <a:t>далечина</a:t>
            </a:r>
            <a:r>
              <a:rPr lang="en-US" sz="3200" dirty="0"/>
              <a:t> </a:t>
            </a:r>
            <a:r>
              <a:rPr lang="en-US" sz="3200" dirty="0" err="1"/>
              <a:t>се</a:t>
            </a:r>
            <a:r>
              <a:rPr lang="en-US" sz="3200" dirty="0"/>
              <a:t> </a:t>
            </a:r>
            <a:r>
              <a:rPr lang="en-US" sz="3200" dirty="0" err="1"/>
              <a:t>укажала</a:t>
            </a:r>
            <a:r>
              <a:rPr lang="en-US" sz="3200" dirty="0"/>
              <a:t> </a:t>
            </a:r>
            <a:r>
              <a:rPr lang="en-US" sz="3200" dirty="0" err="1"/>
              <a:t>светлоста</a:t>
            </a:r>
            <a:r>
              <a:rPr lang="en-US" sz="3200" dirty="0"/>
              <a:t> </a:t>
            </a:r>
            <a:r>
              <a:rPr lang="en-US" sz="3200" dirty="0" err="1"/>
              <a:t>која</a:t>
            </a:r>
            <a:r>
              <a:rPr lang="en-US" sz="3200" dirty="0"/>
              <a:t> </a:t>
            </a:r>
            <a:r>
              <a:rPr lang="en-US" sz="3200" dirty="0" err="1"/>
              <a:t>го</a:t>
            </a:r>
            <a:r>
              <a:rPr lang="en-US" sz="3200" dirty="0"/>
              <a:t> </a:t>
            </a:r>
            <a:r>
              <a:rPr lang="en-US" sz="3200" dirty="0" err="1" smtClean="0"/>
              <a:t>најавувала</a:t>
            </a:r>
            <a:r>
              <a:rPr lang="en-US" sz="3200" dirty="0" smtClean="0"/>
              <a:t> </a:t>
            </a:r>
            <a:r>
              <a:rPr lang="en-US" sz="3200" dirty="0" err="1"/>
              <a:t>доаѓањето</a:t>
            </a:r>
            <a:r>
              <a:rPr lang="en-US" sz="3200" dirty="0"/>
              <a:t> </a:t>
            </a:r>
            <a:r>
              <a:rPr lang="en-US" sz="3200" dirty="0" err="1" smtClean="0"/>
              <a:t>на</a:t>
            </a:r>
            <a:r>
              <a:rPr lang="en-US" sz="3200" dirty="0" smtClean="0"/>
              <a:t> </a:t>
            </a:r>
            <a:r>
              <a:rPr lang="mk-MK" sz="3200" dirty="0" err="1"/>
              <a:t>м</a:t>
            </a:r>
            <a:r>
              <a:rPr lang="en-US" sz="3200" dirty="0" err="1" smtClean="0"/>
              <a:t>илоста</a:t>
            </a:r>
            <a:r>
              <a:rPr lang="en-US" sz="3200" dirty="0" smtClean="0"/>
              <a:t> </a:t>
            </a:r>
            <a:r>
              <a:rPr lang="en-US" sz="3200" dirty="0" err="1"/>
              <a:t>на</a:t>
            </a:r>
            <a:r>
              <a:rPr lang="en-US" sz="3200" dirty="0"/>
              <a:t> </a:t>
            </a:r>
            <a:r>
              <a:rPr lang="mk-MK" sz="3200" dirty="0" smtClean="0"/>
              <a:t>младата</a:t>
            </a:r>
            <a:r>
              <a:rPr lang="en-US" sz="3200" dirty="0" smtClean="0"/>
              <a:t> </a:t>
            </a:r>
            <a:r>
              <a:rPr lang="mk-MK" sz="3200" dirty="0" smtClean="0"/>
              <a:t>Руфејда.</a:t>
            </a:r>
          </a:p>
          <a:p>
            <a:endParaRPr lang="mk-MK" sz="32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344400" cy="5486400"/>
          </a:xfrm>
          <a:prstGeom prst="rect">
            <a:avLst/>
          </a:prstGeom>
        </p:spPr>
      </p:pic>
    </p:spTree>
    <p:extLst>
      <p:ext uri="{BB962C8B-B14F-4D97-AF65-F5344CB8AC3E}">
        <p14:creationId xmlns:p14="http://schemas.microsoft.com/office/powerpoint/2010/main" val="620922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0132541" cy="6857999"/>
          </a:xfrm>
        </p:spPr>
        <p:txBody>
          <a:bodyPr>
            <a:normAutofit fontScale="92500" lnSpcReduction="10000"/>
          </a:bodyPr>
          <a:lstStyle/>
          <a:p>
            <a:r>
              <a:rPr lang="mk-MK" sz="3200" dirty="0"/>
              <a:t>Руфејда е родена во родот Бени Еслем, едниот од ограноците на племето Хазреџ. Нејзиниот татко Са'ад бил познат јерсибски </a:t>
            </a:r>
            <a:r>
              <a:rPr lang="mk-MK" sz="3200" dirty="0" smtClean="0"/>
              <a:t>лекар.</a:t>
            </a:r>
          </a:p>
          <a:p>
            <a:pPr marL="0" indent="0">
              <a:buNone/>
            </a:pPr>
            <a:r>
              <a:rPr lang="mk-MK" sz="3200" dirty="0" smtClean="0"/>
              <a:t> </a:t>
            </a:r>
          </a:p>
          <a:p>
            <a:endParaRPr lang="mk-MK" sz="3200" dirty="0"/>
          </a:p>
          <a:p>
            <a:endParaRPr lang="mk-MK" sz="3200" dirty="0" smtClean="0"/>
          </a:p>
          <a:p>
            <a:endParaRPr lang="mk-MK" sz="3200" dirty="0"/>
          </a:p>
          <a:p>
            <a:endParaRPr lang="mk-MK" sz="3200" dirty="0" smtClean="0"/>
          </a:p>
          <a:p>
            <a:endParaRPr lang="mk-MK" sz="3200" dirty="0"/>
          </a:p>
          <a:p>
            <a:pPr marL="0" indent="0">
              <a:buNone/>
            </a:pPr>
            <a:r>
              <a:rPr lang="mk-MK" sz="3200" dirty="0" smtClean="0"/>
              <a:t> Забележувајќи </a:t>
            </a:r>
            <a:r>
              <a:rPr lang="mk-MK" sz="3200" dirty="0"/>
              <a:t>ги умствените, социјалните </a:t>
            </a:r>
            <a:r>
              <a:rPr lang="mk-MK" sz="3200" dirty="0" smtClean="0"/>
              <a:t>и моралните </a:t>
            </a:r>
            <a:r>
              <a:rPr lang="mk-MK" sz="3200" dirty="0"/>
              <a:t>способности на својата ќерка, своето медицинско знаење нејзе и го пренесува, ангажирајќи ја како своја помошничка од време на нејзината рана </a:t>
            </a:r>
            <a:r>
              <a:rPr lang="mk-MK" sz="3200" dirty="0" smtClean="0"/>
              <a:t>младост.</a:t>
            </a:r>
          </a:p>
          <a:p>
            <a:endParaRPr lang="mk-MK" dirty="0"/>
          </a:p>
        </p:txBody>
      </p:sp>
      <p:pic>
        <p:nvPicPr>
          <p:cNvPr id="4" name="Picture 3" descr="http://www.ebuhanife.net/images/stories/8090_452643534757080_1400677048_n.jpg"/>
          <p:cNvPicPr/>
          <p:nvPr/>
        </p:nvPicPr>
        <p:blipFill>
          <a:blip r:embed="rId2">
            <a:extLst>
              <a:ext uri="{28A0092B-C50C-407E-A947-70E740481C1C}">
                <a14:useLocalDpi xmlns:a14="http://schemas.microsoft.com/office/drawing/2010/main" val="0"/>
              </a:ext>
            </a:extLst>
          </a:blip>
          <a:srcRect/>
          <a:stretch>
            <a:fillRect/>
          </a:stretch>
        </p:blipFill>
        <p:spPr bwMode="auto">
          <a:xfrm>
            <a:off x="1285102" y="1359242"/>
            <a:ext cx="7278129" cy="3237471"/>
          </a:xfrm>
          <a:prstGeom prst="rect">
            <a:avLst/>
          </a:prstGeom>
          <a:noFill/>
          <a:ln>
            <a:noFill/>
          </a:ln>
        </p:spPr>
      </p:pic>
    </p:spTree>
    <p:extLst>
      <p:ext uri="{BB962C8B-B14F-4D97-AF65-F5344CB8AC3E}">
        <p14:creationId xmlns:p14="http://schemas.microsoft.com/office/powerpoint/2010/main" val="157417054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8204886" cy="6857999"/>
          </a:xfrm>
        </p:spPr>
        <p:txBody>
          <a:bodyPr>
            <a:normAutofit/>
          </a:bodyPr>
          <a:lstStyle/>
          <a:p>
            <a:pPr marL="0" indent="0">
              <a:buNone/>
            </a:pPr>
            <a:endParaRPr lang="mk-MK" dirty="0" smtClean="0"/>
          </a:p>
          <a:p>
            <a:r>
              <a:rPr lang="mk-MK" sz="3200" dirty="0"/>
              <a:t>Руфејда со својата сериозност и предаденост на лекарскиот позив, се здобива со признание и доверба од </a:t>
            </a:r>
            <a:r>
              <a:rPr lang="mk-MK" sz="3200" dirty="0" smtClean="0"/>
              <a:t>целата </a:t>
            </a:r>
            <a:r>
              <a:rPr lang="mk-MK" sz="3200" dirty="0"/>
              <a:t>заедница. </a:t>
            </a:r>
            <a:endParaRPr lang="mk-MK" sz="3200" dirty="0" smtClean="0"/>
          </a:p>
          <a:p>
            <a:r>
              <a:rPr lang="mk-MK" sz="3200" smtClean="0"/>
              <a:t>Заблагодарувајќи </a:t>
            </a:r>
            <a:r>
              <a:rPr lang="mk-MK" sz="3200" dirty="0"/>
              <a:t>и се на токму таа умешност и стекнатиот статус, Руфејдината улога во првата исламска заедница, а со тоа и во историјата на </a:t>
            </a:r>
            <a:r>
              <a:rPr lang="mk-MK" sz="3200" dirty="0" smtClean="0"/>
              <a:t>исламот, </a:t>
            </a:r>
            <a:r>
              <a:rPr lang="mk-MK" sz="3200" dirty="0"/>
              <a:t>била од исклучителна важност.</a:t>
            </a:r>
          </a:p>
          <a:p>
            <a:pPr algn="just"/>
            <a:endParaRPr lang="mk-MK" sz="3200" dirty="0" smtClean="0"/>
          </a:p>
          <a:p>
            <a:endParaRPr lang="mk-MK" dirty="0" smtClean="0"/>
          </a:p>
          <a:p>
            <a:endParaRPr lang="mk-MK" dirty="0"/>
          </a:p>
          <a:p>
            <a:endParaRPr lang="mk-MK" dirty="0" smtClean="0"/>
          </a:p>
          <a:p>
            <a:pPr marL="0" indent="0">
              <a:buNone/>
            </a:pPr>
            <a:endParaRPr lang="mk-MK" dirty="0"/>
          </a:p>
          <a:p>
            <a:endParaRPr lang="mk-MK" dirty="0"/>
          </a:p>
        </p:txBody>
      </p:sp>
      <p:pic>
        <p:nvPicPr>
          <p:cNvPr id="4" name="Picture 3" descr="španija"/>
          <p:cNvPicPr/>
          <p:nvPr/>
        </p:nvPicPr>
        <p:blipFill>
          <a:blip r:embed="rId2">
            <a:extLst>
              <a:ext uri="{28A0092B-C50C-407E-A947-70E740481C1C}">
                <a14:useLocalDpi xmlns:a14="http://schemas.microsoft.com/office/drawing/2010/main" val="0"/>
              </a:ext>
            </a:extLst>
          </a:blip>
          <a:srcRect/>
          <a:stretch>
            <a:fillRect/>
          </a:stretch>
        </p:blipFill>
        <p:spPr bwMode="auto">
          <a:xfrm>
            <a:off x="7895969" y="1"/>
            <a:ext cx="4296030" cy="6857998"/>
          </a:xfrm>
          <a:prstGeom prst="rect">
            <a:avLst/>
          </a:prstGeom>
          <a:noFill/>
          <a:ln>
            <a:noFill/>
          </a:ln>
        </p:spPr>
      </p:pic>
    </p:spTree>
    <p:extLst>
      <p:ext uri="{BB962C8B-B14F-4D97-AF65-F5344CB8AC3E}">
        <p14:creationId xmlns:p14="http://schemas.microsoft.com/office/powerpoint/2010/main" val="3194738142"/>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0651524" cy="6857999"/>
          </a:xfrm>
        </p:spPr>
        <p:txBody>
          <a:bodyPr/>
          <a:lstStyle/>
          <a:p>
            <a:r>
              <a:rPr lang="en-US" sz="3200" dirty="0">
                <a:latin typeface="Arial" panose="020B0604020202020204" pitchFamily="34" charset="0"/>
                <a:cs typeface="Arial" panose="020B0604020202020204" pitchFamily="34" charset="0"/>
              </a:rPr>
              <a:t>По </a:t>
            </a:r>
            <a:r>
              <a:rPr lang="en-US" sz="3200" dirty="0" err="1">
                <a:latin typeface="Arial" panose="020B0604020202020204" pitchFamily="34" charset="0"/>
                <a:cs typeface="Arial" panose="020B0604020202020204" pitchFamily="34" charset="0"/>
              </a:rPr>
              <a:t>воспоставувањето</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на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Исламската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држава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во</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Медина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Руфејда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со</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Пратениковата</a:t>
            </a:r>
            <a:r>
              <a:rPr lang="mk-MK" sz="3200" dirty="0" smtClean="0">
                <a:latin typeface="Arial" panose="020B0604020202020204" pitchFamily="34" charset="0"/>
                <a:cs typeface="Arial" panose="020B0604020202020204" pitchFamily="34" charset="0"/>
              </a:rPr>
              <a:t>(с.а.в.с) </a:t>
            </a:r>
            <a:r>
              <a:rPr lang="en-US" sz="3200" dirty="0" err="1" smtClean="0">
                <a:latin typeface="Arial" panose="020B0604020202020204" pitchFamily="34" charset="0"/>
                <a:cs typeface="Arial" panose="020B0604020202020204" pitchFamily="34" charset="0"/>
              </a:rPr>
              <a:t>подршка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во</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целост</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врз</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себе</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ја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превзела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должноста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за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згрижување</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на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болните</a:t>
            </a:r>
            <a:r>
              <a:rPr lang="en-US" sz="3200" dirty="0">
                <a:latin typeface="Arial" panose="020B0604020202020204" pitchFamily="34" charset="0"/>
                <a:cs typeface="Arial" panose="020B0604020202020204" pitchFamily="34" charset="0"/>
              </a:rPr>
              <a:t> и </a:t>
            </a:r>
            <a:r>
              <a:rPr lang="en-US" sz="3200" dirty="0" err="1">
                <a:latin typeface="Arial" panose="020B0604020202020204" pitchFamily="34" charset="0"/>
                <a:cs typeface="Arial" panose="020B0604020202020204" pitchFamily="34" charset="0"/>
              </a:rPr>
              <a:t>повредените</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жители</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на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новоформираната</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држава</a:t>
            </a:r>
            <a:r>
              <a:rPr lang="en-US" sz="3200" dirty="0">
                <a:latin typeface="Arial" panose="020B0604020202020204" pitchFamily="34" charset="0"/>
                <a:cs typeface="Arial" panose="020B0604020202020204" pitchFamily="34" charset="0"/>
              </a:rPr>
              <a:t>.</a:t>
            </a:r>
            <a:endParaRPr lang="mk-MK" sz="3200" dirty="0">
              <a:latin typeface="Arial" panose="020B0604020202020204" pitchFamily="34" charset="0"/>
              <a:cs typeface="Arial" panose="020B0604020202020204" pitchFamily="34" charset="0"/>
            </a:endParaRPr>
          </a:p>
          <a:p>
            <a:endParaRPr lang="mk-MK"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84205" y="2471352"/>
            <a:ext cx="10107827" cy="4386648"/>
          </a:xfrm>
          <a:prstGeom prst="rect">
            <a:avLst/>
          </a:prstGeom>
          <a:solidFill>
            <a:srgbClr val="FFFFFF"/>
          </a:solidFill>
          <a:ln w="6350">
            <a:solidFill>
              <a:srgbClr val="000000"/>
            </a:solidFill>
            <a:miter lim="800000"/>
            <a:headEnd/>
            <a:tailEnd/>
          </a:ln>
        </p:spPr>
      </p:pic>
    </p:spTree>
    <p:extLst>
      <p:ext uri="{BB962C8B-B14F-4D97-AF65-F5344CB8AC3E}">
        <p14:creationId xmlns:p14="http://schemas.microsoft.com/office/powerpoint/2010/main" val="808972574"/>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1874844" cy="7154562"/>
          </a:xfrm>
        </p:spPr>
        <p:txBody>
          <a:bodyPr/>
          <a:lstStyle/>
          <a:p>
            <a:r>
              <a:rPr lang="mk-MK" sz="3200" dirty="0"/>
              <a:t>Руфејда била директен учесник на сите важни битки кои ги воделе Пратеникот (с.а.в.с), и неговите асхаби.Нејзиниот шатор, „Воената болница“, бил познат во бојното поле на Бедр,, Ухуд, Хендек, Хајбер...,</a:t>
            </a:r>
          </a:p>
          <a:p>
            <a:r>
              <a:rPr lang="mk-MK" sz="3200" dirty="0"/>
              <a:t>Таа го афирмирала сестринството и во најтешките воени услови.</a:t>
            </a:r>
          </a:p>
          <a:p>
            <a:endParaRPr lang="mk-MK"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flipH="1">
            <a:off x="12191998" y="5498757"/>
            <a:ext cx="45719" cy="1359242"/>
          </a:xfrm>
          <a:prstGeom prst="rect">
            <a:avLst/>
          </a:prstGeom>
          <a:solidFill>
            <a:srgbClr val="FFFFFF"/>
          </a:solidFill>
          <a:ln w="6350">
            <a:solidFill>
              <a:srgbClr val="000000"/>
            </a:solid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81" y="3101546"/>
            <a:ext cx="11714205" cy="3756453"/>
          </a:xfrm>
          <a:prstGeom prst="rect">
            <a:avLst/>
          </a:prstGeom>
        </p:spPr>
      </p:pic>
    </p:spTree>
    <p:extLst>
      <p:ext uri="{BB962C8B-B14F-4D97-AF65-F5344CB8AC3E}">
        <p14:creationId xmlns:p14="http://schemas.microsoft.com/office/powerpoint/2010/main" val="1326447713"/>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7999"/>
          </a:xfrm>
        </p:spPr>
        <p:txBody>
          <a:bodyPr/>
          <a:lstStyle/>
          <a:p>
            <a:r>
              <a:rPr lang="mk-MK" sz="3200" dirty="0"/>
              <a:t>Покажувајќи истенчена здравствено  - социјална свест, Руфејда своето делување не го ограничува само на згрижување на болниот во медицинската „болница“ туку одела во заедницата обидувајќи се да ги реши социјалните проблеми кои биле причина за одредени заболувања.</a:t>
            </a:r>
          </a:p>
          <a:p>
            <a:endParaRPr lang="mk-MK"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2566822" y="6857998"/>
            <a:ext cx="556054" cy="45719"/>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2421924"/>
            <a:ext cx="12191999" cy="4436074"/>
          </a:xfrm>
          <a:prstGeom prst="rect">
            <a:avLst/>
          </a:prstGeom>
          <a:solidFill>
            <a:srgbClr val="FFFFFF"/>
          </a:solidFill>
          <a:ln w="6350">
            <a:solidFill>
              <a:srgbClr val="000000"/>
            </a:solidFill>
            <a:miter lim="800000"/>
            <a:headEnd/>
            <a:tailEnd/>
          </a:ln>
        </p:spPr>
      </p:pic>
    </p:spTree>
    <p:extLst>
      <p:ext uri="{BB962C8B-B14F-4D97-AF65-F5344CB8AC3E}">
        <p14:creationId xmlns:p14="http://schemas.microsoft.com/office/powerpoint/2010/main" val="2197504753"/>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
            <a:ext cx="11899557" cy="6771502"/>
          </a:xfrm>
        </p:spPr>
        <p:txBody>
          <a:bodyPr/>
          <a:lstStyle/>
          <a:p>
            <a:endParaRPr lang="mk-MK" dirty="0" smtClean="0"/>
          </a:p>
          <a:p>
            <a:r>
              <a:rPr lang="mk-MK" sz="3200" dirty="0" smtClean="0"/>
              <a:t>Руфејда се ставила во располагање на сите членови на заедницата на кои помошта им била потребна како на болните и повредените, така и на сиромашните, лицата со посебни потреби, а особено на јетимите. </a:t>
            </a:r>
          </a:p>
          <a:p>
            <a:r>
              <a:rPr lang="mk-MK" sz="3200" dirty="0" smtClean="0"/>
              <a:t>Голем труд вложила во грижата</a:t>
            </a:r>
          </a:p>
          <a:p>
            <a:r>
              <a:rPr lang="mk-MK" sz="3200" dirty="0" smtClean="0"/>
              <a:t> околу јетимите, внимавајќи </a:t>
            </a:r>
          </a:p>
          <a:p>
            <a:r>
              <a:rPr lang="mk-MK" sz="3200" dirty="0" smtClean="0"/>
              <a:t>на нив, негувајќи </a:t>
            </a:r>
          </a:p>
          <a:p>
            <a:r>
              <a:rPr lang="mk-MK" sz="3200" dirty="0" smtClean="0"/>
              <a:t>ги и секогаш ги подучувала.</a:t>
            </a:r>
          </a:p>
          <a:p>
            <a:r>
              <a:rPr lang="mk-MK" sz="3200" dirty="0" smtClean="0"/>
              <a:t> Била многу љубезна и </a:t>
            </a:r>
          </a:p>
          <a:p>
            <a:r>
              <a:rPr lang="mk-MK" sz="3200" dirty="0" smtClean="0"/>
              <a:t>чувствителна.</a:t>
            </a:r>
          </a:p>
          <a:p>
            <a:endParaRPr lang="mk-MK" dirty="0"/>
          </a:p>
        </p:txBody>
      </p:sp>
      <p:pic>
        <p:nvPicPr>
          <p:cNvPr id="8" name="Picture 7" descr="&amp;Fcy;&amp;ocy;&amp;tcy;&amp;ocy;&amp;gcy;&amp;rcy;&amp;acy;&amp;fcy;&amp;icy;&amp;jsercy;&amp;acy;: &quot;O ju që besuat, kur bëhet thirrja për namaz, ditën e xhumasë, ecni shpejt për aty ku përmendet ALLAHU (dëgjojeni hutben, falni namazin), e lini shitblerjen, kjo është më e dobishme për ju, nëse jeni (prej atyre) që e dini&quot;."/>
          <p:cNvPicPr/>
          <p:nvPr/>
        </p:nvPicPr>
        <p:blipFill>
          <a:blip r:embed="rId2">
            <a:extLst>
              <a:ext uri="{28A0092B-C50C-407E-A947-70E740481C1C}">
                <a14:useLocalDpi xmlns:a14="http://schemas.microsoft.com/office/drawing/2010/main" val="0"/>
              </a:ext>
            </a:extLst>
          </a:blip>
          <a:srcRect/>
          <a:stretch>
            <a:fillRect/>
          </a:stretch>
        </p:blipFill>
        <p:spPr bwMode="auto">
          <a:xfrm>
            <a:off x="6561439" y="2397211"/>
            <a:ext cx="5791198" cy="4374292"/>
          </a:xfrm>
          <a:prstGeom prst="rect">
            <a:avLst/>
          </a:prstGeom>
          <a:noFill/>
          <a:ln>
            <a:noFill/>
          </a:ln>
        </p:spPr>
      </p:pic>
    </p:spTree>
    <p:extLst>
      <p:ext uri="{BB962C8B-B14F-4D97-AF65-F5344CB8AC3E}">
        <p14:creationId xmlns:p14="http://schemas.microsoft.com/office/powerpoint/2010/main" val="1145965059"/>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7999"/>
          </a:xfrm>
        </p:spPr>
        <p:txBody>
          <a:bodyPr>
            <a:noAutofit/>
          </a:bodyPr>
          <a:lstStyle/>
          <a:p>
            <a:r>
              <a:rPr lang="mk-MK" sz="3200" dirty="0" smtClean="0"/>
              <a:t>На </a:t>
            </a:r>
            <a:r>
              <a:rPr lang="mk-MK" sz="3200" dirty="0"/>
              <a:t>овој начин Пратеникот (с.а.в.с.), кој инаку посебно ја ценел и ја почитувал Руфејда ел-Еслемије, ја одликувал со јавно признание за нејзината медицинска дејност која дала особено голем допринос</a:t>
            </a:r>
            <a:r>
              <a:rPr lang="mk-MK" sz="3200" dirty="0" smtClean="0"/>
              <a:t>.</a:t>
            </a:r>
            <a:endParaRPr lang="mk-MK" sz="3200"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2150075"/>
            <a:ext cx="12192000" cy="4707923"/>
          </a:xfrm>
          <a:prstGeom prst="rect">
            <a:avLst/>
          </a:prstGeom>
          <a:solidFill>
            <a:srgbClr val="FFFFFF"/>
          </a:solidFill>
          <a:ln w="6350">
            <a:solidFill>
              <a:srgbClr val="000000"/>
            </a:solidFill>
            <a:miter lim="800000"/>
            <a:headEnd/>
            <a:tailEnd/>
          </a:ln>
        </p:spPr>
      </p:pic>
    </p:spTree>
    <p:extLst>
      <p:ext uri="{BB962C8B-B14F-4D97-AF65-F5344CB8AC3E}">
        <p14:creationId xmlns:p14="http://schemas.microsoft.com/office/powerpoint/2010/main" val="260407991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208</TotalTime>
  <Words>456</Words>
  <Application>Microsoft Office PowerPoint</Application>
  <PresentationFormat>Widescreen</PresentationFormat>
  <Paragraphs>52</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 Unicode MS</vt:lpstr>
      <vt:lpstr>Arial</vt:lpstr>
      <vt:lpstr>Times New Roman</vt:lpstr>
      <vt:lpstr>Trebuchet MS</vt:lpstr>
      <vt:lpstr>Wingdings 3</vt:lpstr>
      <vt:lpstr>Facet</vt:lpstr>
      <vt:lpstr>Руфејда-првата медицинска сестра во историјата на исламот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UGD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Руфејда-првата медицинска сестра во историјата на исламот</dc:title>
  <dc:creator>Gordana Panova</dc:creator>
  <cp:lastModifiedBy>Gordana Panova</cp:lastModifiedBy>
  <cp:revision>16</cp:revision>
  <dcterms:created xsi:type="dcterms:W3CDTF">2013-04-15T22:00:17Z</dcterms:created>
  <dcterms:modified xsi:type="dcterms:W3CDTF">2014-02-06T14:48:26Z</dcterms:modified>
</cp:coreProperties>
</file>