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72" r:id="rId11"/>
    <p:sldId id="277" r:id="rId12"/>
    <p:sldId id="27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 varScale="1">
        <p:scale>
          <a:sx n="70" d="100"/>
          <a:sy n="70" d="100"/>
        </p:scale>
        <p:origin x="135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38DE9-DDD8-4B79-B32E-0467276B8782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8DA7D-DC4A-4CC7-BECD-F5DADA638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42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k-M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Кризата на образованието е синтагма која вековно се користи за да се означат недостатоците во институционалното образование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mk-M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Таа воглавно се однесува на барања за редефинирање на целите и задачите, содржините, организацијата на педагошката работа и автономијата на училишните институции.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8DA7D-DC4A-4CC7-BECD-F5DADA638A7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54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88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7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1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13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39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99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59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4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4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1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12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DF5F95B-BC07-43D6-A680-5123055FF3E8}" type="datetimeFigureOut">
              <a:rPr lang="en-US" smtClean="0"/>
              <a:pPr/>
              <a:t>12/9/2013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0C24541-1FF2-4FEF-9B44-0874A11A78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842" y="990600"/>
            <a:ext cx="8763000" cy="27432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en-US" sz="36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mk-MK" sz="2400" b="1" dirty="0" smtClean="0"/>
              <a:t>ВРЕДНУВАЊЕ </a:t>
            </a:r>
            <a:r>
              <a:rPr lang="mk-MK" sz="2400" b="1" dirty="0"/>
              <a:t>НА РАБОТАТА НА НАСТАВНИЦИТЕ - ПРЕДУСЛОВ ЗА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mk-MK" sz="2400" b="1" dirty="0" smtClean="0"/>
              <a:t>УНАПРЕДУВАЊЕ </a:t>
            </a:r>
            <a:r>
              <a:rPr lang="mk-MK" sz="2400" b="1" dirty="0"/>
              <a:t>НА КВАЛИТЕТОТ НА УЧИЛИШНОТО </a:t>
            </a:r>
            <a:r>
              <a:rPr lang="mk-MK" sz="2400" b="1" dirty="0" smtClean="0"/>
              <a:t>ОБРАЗОВАНИЕ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mk-MK" sz="2400" dirty="0"/>
              <a:t> </a:t>
            </a:r>
            <a:r>
              <a:rPr lang="en-US" sz="2400" b="1" dirty="0" smtClean="0">
                <a:solidFill>
                  <a:srgbClr val="FF0000"/>
                </a:solidFill>
                <a:cs typeface="Angsana New" panose="02020603050405020304" pitchFamily="18" charset="-34"/>
              </a:rPr>
              <a:t>ASSESSMENT </a:t>
            </a:r>
            <a:r>
              <a:rPr lang="en-US" sz="2400" b="1" dirty="0">
                <a:solidFill>
                  <a:srgbClr val="FF0000"/>
                </a:solidFill>
                <a:cs typeface="Angsana New" panose="02020603050405020304" pitchFamily="18" charset="-34"/>
              </a:rPr>
              <a:t>OF TEACHERS - A PREREQUISITE FOR IMPROVING THE QUALITY OF SCHOOL EDUCATION</a:t>
            </a:r>
            <a:br>
              <a:rPr lang="en-US" sz="2400" b="1" dirty="0">
                <a:solidFill>
                  <a:srgbClr val="FF0000"/>
                </a:solidFill>
                <a:cs typeface="Angsana New" panose="02020603050405020304" pitchFamily="18" charset="-34"/>
              </a:rPr>
            </a:br>
            <a:endParaRPr lang="en-US" sz="2400" b="1" dirty="0">
              <a:solidFill>
                <a:srgbClr val="FF0000"/>
              </a:solidFill>
              <a:cs typeface="Angsana New" panose="02020603050405020304" pitchFamily="18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52400" y="4627728"/>
            <a:ext cx="5562600" cy="2209800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 smtClean="0"/>
              <a:t>Prof. Sonja Petrovska</a:t>
            </a:r>
            <a:r>
              <a:rPr lang="mk-MK" sz="2800" b="1" dirty="0" smtClean="0"/>
              <a:t>, </a:t>
            </a:r>
            <a:r>
              <a:rPr lang="en-US" sz="2800" b="1" dirty="0" smtClean="0"/>
              <a:t>PhD</a:t>
            </a:r>
            <a:endParaRPr lang="en-US" sz="2800" b="1" dirty="0"/>
          </a:p>
          <a:p>
            <a:r>
              <a:rPr lang="en-US" sz="2800" b="1" dirty="0">
                <a:solidFill>
                  <a:srgbClr val="FF0000"/>
                </a:solidFill>
              </a:rPr>
              <a:t>Faculty of Educational Sciences</a:t>
            </a:r>
          </a:p>
          <a:p>
            <a:r>
              <a:rPr lang="en-US" sz="2800" b="1" dirty="0"/>
              <a:t>University “</a:t>
            </a:r>
            <a:r>
              <a:rPr lang="en-US" sz="2800" b="1" dirty="0" err="1"/>
              <a:t>Goce</a:t>
            </a:r>
            <a:r>
              <a:rPr lang="en-US" sz="2800" b="1" dirty="0"/>
              <a:t> </a:t>
            </a:r>
            <a:r>
              <a:rPr lang="en-US" sz="2800" b="1" dirty="0" err="1"/>
              <a:t>Delcev</a:t>
            </a:r>
            <a:r>
              <a:rPr lang="en-US" sz="2800" b="1" dirty="0"/>
              <a:t>” </a:t>
            </a:r>
            <a:r>
              <a:rPr lang="en-US" sz="2800" b="1" dirty="0" smtClean="0"/>
              <a:t>– </a:t>
            </a:r>
            <a:r>
              <a:rPr lang="en-US" sz="2800" b="1" dirty="0" err="1" smtClean="0"/>
              <a:t>Stip</a:t>
            </a:r>
            <a:endParaRPr lang="mk-MK" sz="2800" b="1" dirty="0" smtClean="0"/>
          </a:p>
          <a:p>
            <a:r>
              <a:rPr lang="en-US" sz="2800" b="1" dirty="0" smtClean="0"/>
              <a:t>R Macedonia</a:t>
            </a:r>
            <a:endParaRPr lang="en-US" sz="2800" b="1" dirty="0"/>
          </a:p>
          <a:p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64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2800" b="1" dirty="0" smtClean="0">
                <a:solidFill>
                  <a:srgbClr val="C00000"/>
                </a:solidFill>
              </a:rPr>
              <a:t>ПОТРЕБА ЗА ВКЛУЧЕНОСТ НА НАСТАВНИЦИТЕ ВО ДЕФИНИРАЊЕ НА ИНДИКАТОРИТЕ ЗА КВАЛИТЕТ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r>
              <a:rPr lang="mk-MK" sz="1800" dirty="0" smtClean="0"/>
              <a:t>Компаративна </a:t>
            </a:r>
            <a:r>
              <a:rPr lang="mk-MK" sz="1800" dirty="0"/>
              <a:t>студија на законодавни документи за наставниот кадар во девет различни европски земји и политички европски документи. </a:t>
            </a:r>
            <a:endParaRPr lang="mk-MK" sz="1800" dirty="0" smtClean="0"/>
          </a:p>
          <a:p>
            <a:r>
              <a:rPr lang="mk-MK" sz="1800" dirty="0"/>
              <a:t>О</a:t>
            </a:r>
            <a:r>
              <a:rPr lang="mk-MK" sz="1800" dirty="0" smtClean="0"/>
              <a:t>снова </a:t>
            </a:r>
            <a:r>
              <a:rPr lang="mk-MK" sz="1800" dirty="0"/>
              <a:t>на студијата </a:t>
            </a:r>
            <a:r>
              <a:rPr lang="mk-MK" sz="1800" dirty="0" smtClean="0"/>
              <a:t>се </a:t>
            </a:r>
            <a:r>
              <a:rPr lang="mk-MK" sz="1800" dirty="0"/>
              <a:t>искуствата и сознанијата од три годишниот меѓународен Комениус проект (2006 - 2009)  - „Идентификување на наставниот квалитет“. </a:t>
            </a:r>
            <a:endParaRPr lang="mk-MK" sz="1800" dirty="0" smtClean="0"/>
          </a:p>
          <a:p>
            <a:pPr marL="0" indent="0">
              <a:buNone/>
            </a:pPr>
            <a:endParaRPr lang="mk-MK" sz="1800" dirty="0" smtClean="0"/>
          </a:p>
          <a:p>
            <a:r>
              <a:rPr lang="mk-MK" sz="1800" dirty="0" smtClean="0"/>
              <a:t>Иако </a:t>
            </a:r>
            <a:r>
              <a:rPr lang="mk-MK" sz="1800" dirty="0"/>
              <a:t>во студијата не е проучувано како дефинираните квалитети во законските и политичките документи влијаат врз образованието на наставници и вреднувањето јасно се нагласува одамна воочената потреба од вклучување на наставниците како професионална група во дефинирање, одржување и заштита на нејзиниот квалитет со што би можело да се придонесе и во создавање на баланс меѓу општествените потреби, потребите на наставниците и потребите на училиштето</a:t>
            </a:r>
            <a:r>
              <a:rPr lang="mk-MK" sz="1200" dirty="0" smtClean="0"/>
              <a:t>.</a:t>
            </a:r>
          </a:p>
          <a:p>
            <a:endParaRPr lang="mk-MK" sz="1200" b="1" dirty="0" smtClean="0"/>
          </a:p>
          <a:p>
            <a:endParaRPr lang="mk-MK" sz="1200" b="1" dirty="0"/>
          </a:p>
          <a:p>
            <a:pPr marL="0" indent="0">
              <a:buNone/>
            </a:pPr>
            <a:r>
              <a:rPr lang="mk-MK" sz="1200" b="1" dirty="0" smtClean="0"/>
              <a:t> Teacher </a:t>
            </a:r>
            <a:r>
              <a:rPr lang="mk-MK" sz="1200" b="1" dirty="0"/>
              <a:t>quality in Europe: comparing formal descriptions ATEE conference, </a:t>
            </a:r>
            <a:endParaRPr lang="mk-MK" sz="1200" b="1" dirty="0" smtClean="0"/>
          </a:p>
          <a:p>
            <a:pPr marL="0" indent="0">
              <a:buNone/>
            </a:pPr>
            <a:r>
              <a:rPr lang="mk-MK" sz="1200" b="1" dirty="0" smtClean="0"/>
              <a:t>Comenius </a:t>
            </a:r>
            <a:r>
              <a:rPr lang="mk-MK" sz="1200" b="1" dirty="0"/>
              <a:t>project (2006 – 2009) </a:t>
            </a:r>
            <a:endParaRPr lang="mk-MK" sz="1200" b="1" dirty="0" smtClean="0"/>
          </a:p>
          <a:p>
            <a:pPr marL="0" indent="0">
              <a:buNone/>
            </a:pPr>
            <a:r>
              <a:rPr lang="mk-MK" sz="1200" b="1" dirty="0" smtClean="0"/>
              <a:t>Recommendations </a:t>
            </a:r>
            <a:r>
              <a:rPr lang="mk-MK" sz="1200" b="1" dirty="0"/>
              <a:t>on the development of indicators to identify teacher quality.</a:t>
            </a:r>
            <a:endParaRPr lang="en-US" sz="1200" b="1" dirty="0"/>
          </a:p>
          <a:p>
            <a:pPr marL="0" indent="0">
              <a:buNone/>
            </a:pPr>
            <a:r>
              <a:rPr lang="mk-MK" sz="1200" b="1" dirty="0" smtClean="0"/>
              <a:t> </a:t>
            </a:r>
            <a:endParaRPr lang="en-US" sz="1200" b="1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8126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200" b="1" dirty="0" smtClean="0">
                <a:solidFill>
                  <a:srgbClr val="C00000"/>
                </a:solidFill>
              </a:rPr>
              <a:t>ЗАКЛУЧОК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3820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mk-MK" b="1" dirty="0">
                <a:solidFill>
                  <a:srgbClr val="C00000"/>
                </a:solidFill>
              </a:rPr>
              <a:t>К</a:t>
            </a:r>
            <a:r>
              <a:rPr lang="mk-MK" b="1" dirty="0" smtClean="0">
                <a:solidFill>
                  <a:srgbClr val="C00000"/>
                </a:solidFill>
              </a:rPr>
              <a:t>лучни </a:t>
            </a:r>
            <a:r>
              <a:rPr lang="mk-MK" b="1" dirty="0">
                <a:solidFill>
                  <a:srgbClr val="C00000"/>
                </a:solidFill>
              </a:rPr>
              <a:t>дискурси кои треба да се земат предвид кога се создаваат системите за </a:t>
            </a:r>
            <a:r>
              <a:rPr lang="mk-MK" b="1" dirty="0" smtClean="0">
                <a:solidFill>
                  <a:srgbClr val="C00000"/>
                </a:solidFill>
              </a:rPr>
              <a:t>вреднување:</a:t>
            </a:r>
          </a:p>
          <a:p>
            <a:pPr marL="0" indent="0" algn="ctr" fontAlgn="t">
              <a:buNone/>
            </a:pPr>
            <a:r>
              <a:rPr lang="mk-MK" b="1" dirty="0" smtClean="0"/>
              <a:t>Ц</a:t>
            </a:r>
            <a:r>
              <a:rPr lang="mk-MK" b="1" dirty="0" smtClean="0"/>
              <a:t>ели </a:t>
            </a:r>
            <a:r>
              <a:rPr lang="mk-MK" b="1" dirty="0"/>
              <a:t>на </a:t>
            </a:r>
            <a:r>
              <a:rPr lang="mk-MK" b="1" dirty="0" smtClean="0"/>
              <a:t>вреднувањето:  </a:t>
            </a:r>
          </a:p>
          <a:p>
            <a:pPr fontAlgn="t"/>
            <a:r>
              <a:rPr lang="mk-MK" dirty="0" smtClean="0"/>
              <a:t>Обезбедување </a:t>
            </a:r>
            <a:r>
              <a:rPr lang="mk-MK" dirty="0" smtClean="0"/>
              <a:t>квалитетен </a:t>
            </a:r>
            <a:r>
              <a:rPr lang="mk-MK" dirty="0"/>
              <a:t>систем за професионален развој на наставниците; </a:t>
            </a:r>
            <a:endParaRPr lang="mk-MK" dirty="0" smtClean="0"/>
          </a:p>
          <a:p>
            <a:pPr fontAlgn="t"/>
            <a:r>
              <a:rPr lang="mk-MK" dirty="0" smtClean="0"/>
              <a:t>Наместо натпревар, подобрување </a:t>
            </a:r>
            <a:r>
              <a:rPr lang="mk-MK" dirty="0"/>
              <a:t>насочено кон поддршка на заедничките интереси за зголемување на квалитетот на образовните </a:t>
            </a:r>
            <a:r>
              <a:rPr lang="mk-MK" dirty="0" smtClean="0"/>
              <a:t>услуги </a:t>
            </a:r>
            <a:endParaRPr lang="mk-MK" dirty="0" smtClean="0"/>
          </a:p>
          <a:p>
            <a:pPr fontAlgn="t"/>
            <a:r>
              <a:rPr lang="mk-MK" dirty="0" smtClean="0"/>
              <a:t>Промоција на </a:t>
            </a:r>
            <a:r>
              <a:rPr lang="mk-MK" dirty="0"/>
              <a:t>динамичките врски </a:t>
            </a:r>
            <a:r>
              <a:rPr lang="mk-MK" dirty="0" smtClean="0"/>
              <a:t>меѓу </a:t>
            </a:r>
            <a:r>
              <a:rPr lang="mk-MK" dirty="0"/>
              <a:t>поединецот и институцијата, каде потребите и интересите се обострано подржани</a:t>
            </a:r>
            <a:r>
              <a:rPr lang="mk-MK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50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3200" b="1" dirty="0">
                <a:solidFill>
                  <a:srgbClr val="C00000"/>
                </a:solidFill>
              </a:rPr>
              <a:t>ЗАКЛУЧОК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534400" cy="4800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mk-MK" dirty="0"/>
              <a:t>Д</a:t>
            </a:r>
            <a:r>
              <a:rPr lang="mk-MK" dirty="0" smtClean="0"/>
              <a:t>етекција </a:t>
            </a:r>
            <a:r>
              <a:rPr lang="mk-MK" dirty="0"/>
              <a:t>на  одговорноста и на оценувачите и на оценуваните </a:t>
            </a:r>
            <a:r>
              <a:rPr lang="mk-MK" dirty="0" smtClean="0"/>
              <a:t>преку: </a:t>
            </a:r>
            <a:r>
              <a:rPr lang="mk-MK" dirty="0">
                <a:solidFill>
                  <a:srgbClr val="FF0000"/>
                </a:solidFill>
              </a:rPr>
              <a:t>создавање на услови за остварување на личните цели на наставниците</a:t>
            </a:r>
            <a:r>
              <a:rPr lang="mk-MK" dirty="0"/>
              <a:t>, </a:t>
            </a:r>
            <a:r>
              <a:rPr lang="mk-MK" dirty="0">
                <a:solidFill>
                  <a:srgbClr val="00B050"/>
                </a:solidFill>
              </a:rPr>
              <a:t>остварување на мисијата и училишната програма,</a:t>
            </a:r>
            <a:r>
              <a:rPr lang="mk-MK" dirty="0"/>
              <a:t> </a:t>
            </a:r>
            <a:r>
              <a:rPr lang="mk-MK" dirty="0" smtClean="0">
                <a:solidFill>
                  <a:srgbClr val="0070C0"/>
                </a:solidFill>
              </a:rPr>
              <a:t>како </a:t>
            </a:r>
            <a:r>
              <a:rPr lang="mk-MK" dirty="0">
                <a:solidFill>
                  <a:srgbClr val="0070C0"/>
                </a:solidFill>
              </a:rPr>
              <a:t>и на целиот образовен систем.</a:t>
            </a:r>
            <a:r>
              <a:rPr lang="mk-MK" dirty="0"/>
              <a:t> </a:t>
            </a:r>
            <a:endParaRPr lang="mk-MK" dirty="0" smtClean="0"/>
          </a:p>
          <a:p>
            <a:pPr algn="just"/>
            <a:r>
              <a:rPr lang="mk-MK" dirty="0" smtClean="0"/>
              <a:t>Континуирано </a:t>
            </a:r>
            <a:r>
              <a:rPr lang="mk-MK" dirty="0" smtClean="0"/>
              <a:t>отстранување </a:t>
            </a:r>
            <a:r>
              <a:rPr lang="mk-MK" dirty="0"/>
              <a:t>на </a:t>
            </a:r>
            <a:r>
              <a:rPr lang="mk-MK" dirty="0">
                <a:solidFill>
                  <a:srgbClr val="C00000"/>
                </a:solidFill>
              </a:rPr>
              <a:t>организациските бариери</a:t>
            </a:r>
            <a:r>
              <a:rPr lang="mk-MK" dirty="0"/>
              <a:t> </a:t>
            </a:r>
            <a:r>
              <a:rPr lang="mk-MK" dirty="0" smtClean="0"/>
              <a:t>и </a:t>
            </a:r>
            <a:r>
              <a:rPr lang="mk-MK" dirty="0"/>
              <a:t>суспензија на </a:t>
            </a:r>
            <a:r>
              <a:rPr lang="mk-MK" dirty="0">
                <a:solidFill>
                  <a:srgbClr val="C00000"/>
                </a:solidFill>
              </a:rPr>
              <a:t>личните бариери </a:t>
            </a:r>
            <a:r>
              <a:rPr lang="mk-MK" dirty="0"/>
              <a:t>(разочарување, недоверба, стрес, страв од неуспех</a:t>
            </a:r>
            <a:r>
              <a:rPr lang="mk-MK" dirty="0" smtClean="0"/>
              <a:t>).</a:t>
            </a:r>
          </a:p>
          <a:p>
            <a:pPr algn="just"/>
            <a:r>
              <a:rPr lang="mk-MK" dirty="0" smtClean="0"/>
              <a:t>Суспензија на јавното </a:t>
            </a:r>
            <a:r>
              <a:rPr lang="mk-MK" dirty="0" smtClean="0">
                <a:solidFill>
                  <a:srgbClr val="C00000"/>
                </a:solidFill>
              </a:rPr>
              <a:t>рангирање.</a:t>
            </a:r>
            <a:endParaRPr lang="mk-MK" dirty="0" smtClean="0">
              <a:solidFill>
                <a:srgbClr val="C00000"/>
              </a:solidFill>
            </a:endParaRPr>
          </a:p>
          <a:p>
            <a:pPr algn="just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92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mk-MK" sz="2800" b="1" dirty="0" smtClean="0">
                <a:solidFill>
                  <a:srgbClr val="FF0000"/>
                </a:solidFill>
              </a:rPr>
              <a:t>ОСНОВНИ НАЧЕЛА ЗА КРЕИРАЊЕ НА УСПЕШЕН МОДЕЛ ЗА ВРЕДНУВАЊЕ НА НАСТАВНИЦИТЕ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514350" indent="-514350" algn="ctr">
              <a:buAutoNum type="arabicPeriod"/>
            </a:pPr>
            <a:r>
              <a:rPr lang="mk-MK" b="1" dirty="0" smtClean="0"/>
              <a:t>Анализа на теориско-емпириски </a:t>
            </a:r>
            <a:r>
              <a:rPr lang="mk-MK" b="1" dirty="0"/>
              <a:t>сознанија </a:t>
            </a:r>
            <a:endParaRPr lang="mk-MK" b="1" dirty="0" smtClean="0"/>
          </a:p>
          <a:p>
            <a:pPr marL="0" indent="0">
              <a:buNone/>
            </a:pPr>
            <a:endParaRPr lang="mk-MK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mk-MK" dirty="0" smtClean="0"/>
              <a:t>Ефикасно </a:t>
            </a:r>
            <a:r>
              <a:rPr lang="mk-MK" dirty="0"/>
              <a:t>и </a:t>
            </a:r>
            <a:r>
              <a:rPr lang="mk-MK" dirty="0" smtClean="0"/>
              <a:t>ефективно </a:t>
            </a:r>
            <a:r>
              <a:rPr lang="mk-MK" dirty="0"/>
              <a:t>вреднување </a:t>
            </a:r>
            <a:endParaRPr lang="en-US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mk-MK" dirty="0" smtClean="0"/>
              <a:t>Целите </a:t>
            </a:r>
            <a:r>
              <a:rPr lang="mk-MK" dirty="0"/>
              <a:t>и </a:t>
            </a:r>
            <a:r>
              <a:rPr lang="mk-MK" dirty="0" smtClean="0"/>
              <a:t>резултати </a:t>
            </a:r>
            <a:r>
              <a:rPr lang="mk-MK" dirty="0"/>
              <a:t>на/од </a:t>
            </a:r>
            <a:r>
              <a:rPr lang="mk-MK" dirty="0" smtClean="0"/>
              <a:t>вреднувањето </a:t>
            </a:r>
            <a:r>
              <a:rPr lang="en-US" dirty="0" smtClean="0"/>
              <a:t>(</a:t>
            </a:r>
            <a:r>
              <a:rPr lang="mk-MK" dirty="0" smtClean="0"/>
              <a:t>заеднички/взаемно </a:t>
            </a:r>
            <a:r>
              <a:rPr lang="mk-MK" dirty="0"/>
              <a:t>корисни и за наставникот и за </a:t>
            </a:r>
            <a:r>
              <a:rPr lang="mk-MK" dirty="0" smtClean="0"/>
              <a:t>училиштето</a:t>
            </a:r>
            <a:r>
              <a:rPr lang="en-US" dirty="0"/>
              <a:t>)</a:t>
            </a:r>
            <a:endParaRPr lang="mk-MK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mk-MK" dirty="0" smtClean="0"/>
              <a:t>Процес </a:t>
            </a:r>
            <a:r>
              <a:rPr lang="mk-MK" dirty="0"/>
              <a:t>пропратен со систематска </a:t>
            </a:r>
            <a:r>
              <a:rPr lang="mk-MK" dirty="0" smtClean="0"/>
              <a:t>комуникација</a:t>
            </a:r>
            <a:endParaRPr lang="mk-MK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mk-MK" dirty="0" smtClean="0"/>
              <a:t>Позитивна клима и </a:t>
            </a:r>
            <a:r>
              <a:rPr lang="mk-MK" dirty="0" smtClean="0"/>
              <a:t>култура</a:t>
            </a:r>
            <a:endParaRPr lang="mk-MK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mk-MK" dirty="0"/>
              <a:t>К</a:t>
            </a:r>
            <a:r>
              <a:rPr lang="mk-MK" dirty="0" smtClean="0"/>
              <a:t>ористење </a:t>
            </a:r>
            <a:r>
              <a:rPr lang="mk-MK" dirty="0"/>
              <a:t>на повеќе извори на податоци при вреднување на наставникот.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21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0164056"/>
              </p:ext>
            </p:extLst>
          </p:nvPr>
        </p:nvGraphicFramePr>
        <p:xfrm>
          <a:off x="0" y="524644"/>
          <a:ext cx="9144000" cy="63333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4000"/>
              </a:tblGrid>
              <a:tr h="688232">
                <a:tc>
                  <a:txBody>
                    <a:bodyPr/>
                    <a:lstStyle/>
                    <a:p>
                      <a:pPr marL="457200" indent="457200" algn="ctr" fontAlgn="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mk-MK" sz="2000" b="1" dirty="0">
                          <a:solidFill>
                            <a:srgbClr val="FF0000"/>
                          </a:solidFill>
                          <a:effectLst/>
                        </a:rPr>
                        <a:t>НЕДОСТАТОЦИ НА ТРАДИЦИОНАЛНИТЕ СИСТЕМИ ЗА ВРЕДНУВАЊЕ НА РАБОТАТА НА НАСТАВНИЦИТЕ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063558">
                <a:tc>
                  <a:txBody>
                    <a:bodyPr/>
                    <a:lstStyle/>
                    <a:p>
                      <a:pPr marL="342900" lvl="0" indent="-342900" algn="just" fontAlgn="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 3" panose="05040102010807070707" pitchFamily="18" charset="2"/>
                        <a:buChar char=""/>
                        <a:tabLst>
                          <a:tab pos="457200" algn="l"/>
                          <a:tab pos="630555" algn="l"/>
                        </a:tabLst>
                      </a:pPr>
                      <a:r>
                        <a:rPr lang="mk-MK" sz="2000" dirty="0">
                          <a:solidFill>
                            <a:schemeClr val="tx1"/>
                          </a:solidFill>
                          <a:effectLst/>
                        </a:rPr>
                        <a:t>Втемелени се на концепции кои преферираат на ограниченост (само настава) и промовираат натпревар (често нелојален).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(Darling-Hammond, Wise, &amp; Klein, 1999)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688232">
                <a:tc>
                  <a:txBody>
                    <a:bodyPr/>
                    <a:lstStyle/>
                    <a:p>
                      <a:pPr marL="342900" lvl="0" indent="-342900" algn="just" fontAlgn="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 3" panose="05040102010807070707" pitchFamily="18" charset="2"/>
                        <a:buChar char=""/>
                        <a:tabLst>
                          <a:tab pos="457200" algn="l"/>
                          <a:tab pos="630555" algn="l"/>
                        </a:tabLst>
                      </a:pPr>
                      <a:r>
                        <a:rPr lang="mk-MK" sz="2000" dirty="0">
                          <a:solidFill>
                            <a:schemeClr val="tx1"/>
                          </a:solidFill>
                          <a:effectLst/>
                        </a:rPr>
                        <a:t>Најчесто се необјективни и не претставуваат подршка на професионалниот развој на наставниците.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(Peterson, 1995)</a:t>
                      </a:r>
                      <a:r>
                        <a:rPr lang="mk-MK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688232">
                <a:tc>
                  <a:txBody>
                    <a:bodyPr/>
                    <a:lstStyle/>
                    <a:p>
                      <a:pPr marL="342900" lvl="0" indent="-342900" algn="just" fontAlgn="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 3" panose="05040102010807070707" pitchFamily="18" charset="2"/>
                        <a:buChar char=""/>
                        <a:tabLst>
                          <a:tab pos="457200" algn="l"/>
                          <a:tab pos="630555" algn="l"/>
                        </a:tabLst>
                      </a:pPr>
                      <a:r>
                        <a:rPr lang="mk-MK" sz="2000" dirty="0">
                          <a:solidFill>
                            <a:schemeClr val="tx1"/>
                          </a:solidFill>
                          <a:effectLst/>
                        </a:rPr>
                        <a:t>Оние кои го реализираат вреднувањето не се соодветно обучени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(Loup, Garland,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Ellett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, &amp; 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  <a:effectLst/>
                        </a:rPr>
                        <a:t>Rugutt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, 1996).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063558">
                <a:tc>
                  <a:txBody>
                    <a:bodyPr/>
                    <a:lstStyle/>
                    <a:p>
                      <a:pPr marL="342900" lvl="0" indent="-342900" algn="just" fontAlgn="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 3" panose="05040102010807070707" pitchFamily="18" charset="2"/>
                        <a:buChar char=""/>
                        <a:tabLst>
                          <a:tab pos="457200" algn="l"/>
                          <a:tab pos="630555" algn="l"/>
                        </a:tabLst>
                      </a:pPr>
                      <a:r>
                        <a:rPr lang="mk-MK" sz="2000" dirty="0">
                          <a:solidFill>
                            <a:schemeClr val="tx1"/>
                          </a:solidFill>
                          <a:effectLst/>
                        </a:rPr>
                        <a:t>Насочени се кон одржување на лабава спреге меѓу администрацијата и наставната пракса, што пак ја ограничава можноста да бидат во функција на подобрување на учењето и поучавањето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(Rowan et. All, 2002).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063558">
                <a:tc>
                  <a:txBody>
                    <a:bodyPr/>
                    <a:lstStyle/>
                    <a:p>
                      <a:pPr marL="342900" lvl="0" indent="-342900" algn="just" fontAlgn="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 3" panose="05040102010807070707" pitchFamily="18" charset="2"/>
                        <a:buChar char=""/>
                        <a:tabLst>
                          <a:tab pos="457200" algn="l"/>
                          <a:tab pos="630555" algn="l"/>
                        </a:tabLst>
                      </a:pPr>
                      <a:r>
                        <a:rPr lang="mk-MK" sz="2000" dirty="0">
                          <a:solidFill>
                            <a:schemeClr val="tx1"/>
                          </a:solidFill>
                          <a:effectLst/>
                        </a:rPr>
                        <a:t> Наместо да се користат како инструменти за инструкциско лидерство, најчесто се користат како средство за детектирање  на неодговорност, а со тоа се доживуваат и како административен терет.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(Darling-Hammond et al., 1999).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688232">
                <a:tc>
                  <a:txBody>
                    <a:bodyPr/>
                    <a:lstStyle/>
                    <a:p>
                      <a:pPr marL="342900" lvl="0" indent="-342900" algn="just" fontAlgn="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 3" panose="05040102010807070707" pitchFamily="18" charset="2"/>
                        <a:buChar char=""/>
                        <a:tabLst>
                          <a:tab pos="457200" algn="l"/>
                          <a:tab pos="630555" algn="l"/>
                        </a:tabLst>
                      </a:pPr>
                      <a:r>
                        <a:rPr lang="mk-MK" sz="2000" dirty="0">
                          <a:solidFill>
                            <a:schemeClr val="tx1"/>
                          </a:solidFill>
                          <a:effectLst/>
                        </a:rPr>
                        <a:t>Недоволна релевантност на изворите кои сведочат за квалитетот. (Jacob &amp; Lefgren, 2008; Peterson, 2000).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66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00" y="838200"/>
            <a:ext cx="7848600" cy="1143000"/>
          </a:xfrm>
        </p:spPr>
        <p:txBody>
          <a:bodyPr>
            <a:normAutofit/>
          </a:bodyPr>
          <a:lstStyle/>
          <a:p>
            <a:r>
              <a:rPr lang="mk-MK" sz="3200" b="1" dirty="0" smtClean="0">
                <a:solidFill>
                  <a:srgbClr val="FF0000"/>
                </a:solidFill>
              </a:rPr>
              <a:t>ЦЕЛ НА КВАЛИТЕТНИТЕ СИСТЕМИ ЗА ВРЕДНУВАЊЕ НА НАСТАВНИЦИТЕ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" y="2332037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mk-MK" sz="4000" b="1" dirty="0"/>
              <a:t>П</a:t>
            </a:r>
            <a:r>
              <a:rPr lang="mk-MK" sz="4000" b="1" dirty="0" smtClean="0"/>
              <a:t>одобрување </a:t>
            </a:r>
            <a:r>
              <a:rPr lang="mk-MK" sz="4000" b="1" dirty="0"/>
              <a:t>на квалитетот на педагошката работа на </a:t>
            </a:r>
            <a:r>
              <a:rPr lang="mk-MK" sz="4000" b="1" dirty="0" smtClean="0"/>
              <a:t>наставникот преку откривање на неговиете потреби за професионален развој!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3597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1143000"/>
          </a:xfrm>
        </p:spPr>
        <p:txBody>
          <a:bodyPr>
            <a:normAutofit/>
          </a:bodyPr>
          <a:lstStyle/>
          <a:p>
            <a:r>
              <a:rPr lang="mk-MK" sz="3200" b="1" dirty="0" smtClean="0"/>
              <a:t>Педагошки и општествен дискурс на квалитетот на наставничката работа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mk-MK" sz="1400" dirty="0" smtClean="0"/>
          </a:p>
          <a:p>
            <a:r>
              <a:rPr lang="mk-MK" sz="11200" dirty="0"/>
              <a:t>Р</a:t>
            </a:r>
            <a:r>
              <a:rPr lang="mk-MK" sz="11200" dirty="0" smtClean="0"/>
              <a:t>егрутирање </a:t>
            </a:r>
            <a:r>
              <a:rPr lang="mk-MK" sz="11200" dirty="0"/>
              <a:t>во професијата и иницијално образование</a:t>
            </a:r>
            <a:r>
              <a:rPr lang="mk-MK" sz="11200" dirty="0" smtClean="0"/>
              <a:t>;</a:t>
            </a:r>
          </a:p>
          <a:p>
            <a:pPr marL="0" indent="0">
              <a:buNone/>
            </a:pPr>
            <a:endParaRPr lang="mk-MK" sz="11200" dirty="0" smtClean="0"/>
          </a:p>
          <a:p>
            <a:r>
              <a:rPr lang="mk-MK" sz="11200" dirty="0"/>
              <a:t>П</a:t>
            </a:r>
            <a:r>
              <a:rPr lang="mk-MK" sz="11200" dirty="0" smtClean="0"/>
              <a:t>рофесионален </a:t>
            </a:r>
            <a:r>
              <a:rPr lang="mk-MK" sz="11200" dirty="0"/>
              <a:t>развој на вработените наставници и поддршка на нивниот професионален развој; </a:t>
            </a:r>
            <a:endParaRPr lang="mk-MK" sz="11200" dirty="0" smtClean="0"/>
          </a:p>
          <a:p>
            <a:endParaRPr lang="mk-MK" sz="11200" dirty="0" smtClean="0"/>
          </a:p>
          <a:p>
            <a:r>
              <a:rPr lang="mk-MK" sz="11200" dirty="0" smtClean="0"/>
              <a:t>Вреднување </a:t>
            </a:r>
            <a:r>
              <a:rPr lang="mk-MK" sz="11200" dirty="0"/>
              <a:t>и компензација, вклучување на наставниците во образовните реформи</a:t>
            </a:r>
            <a:r>
              <a:rPr lang="mk-MK" sz="11200" dirty="0" smtClean="0"/>
              <a:t>.</a:t>
            </a:r>
            <a:endParaRPr lang="mk-MK" sz="11200" dirty="0"/>
          </a:p>
          <a:p>
            <a:pPr marL="0" indent="0" algn="ctr">
              <a:buNone/>
            </a:pPr>
            <a:endParaRPr lang="mk-MK" sz="11200" dirty="0" smtClean="0"/>
          </a:p>
          <a:p>
            <a:pPr marL="0" indent="0" algn="ctr">
              <a:buNone/>
            </a:pPr>
            <a:endParaRPr lang="mk-MK" sz="9600" dirty="0"/>
          </a:p>
          <a:p>
            <a:pPr marL="0" indent="0">
              <a:buNone/>
            </a:pPr>
            <a:r>
              <a:rPr lang="en-US" sz="7200" b="1" dirty="0" smtClean="0"/>
              <a:t>International </a:t>
            </a:r>
            <a:r>
              <a:rPr lang="en-US" sz="7200" b="1" dirty="0"/>
              <a:t>Summit on the Teaching Profession, OECD, </a:t>
            </a:r>
            <a:r>
              <a:rPr lang="en-US" sz="7200" b="1" dirty="0" smtClean="0"/>
              <a:t>2011</a:t>
            </a:r>
            <a:r>
              <a:rPr lang="mk-MK" sz="7200" b="1" dirty="0"/>
              <a:t> </a:t>
            </a:r>
            <a:endParaRPr lang="mk-MK" sz="7200" b="1" dirty="0" smtClean="0"/>
          </a:p>
          <a:p>
            <a:pPr marL="0" indent="0">
              <a:buNone/>
            </a:pPr>
            <a:r>
              <a:rPr lang="mk-MK" sz="7200" b="1" dirty="0" smtClean="0"/>
              <a:t>Меѓународен </a:t>
            </a:r>
            <a:r>
              <a:rPr lang="mk-MK" sz="7200" b="1" dirty="0"/>
              <a:t>самит </a:t>
            </a:r>
            <a:r>
              <a:rPr lang="mk-MK" sz="7200" b="1" dirty="0" smtClean="0"/>
              <a:t>за наставничка професија, ОЕЦД, 2011</a:t>
            </a:r>
            <a:endParaRPr lang="en-US" sz="7200" b="1" dirty="0"/>
          </a:p>
          <a:p>
            <a:pPr marL="0" indent="0">
              <a:buNone/>
            </a:pP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98406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381000"/>
            <a:ext cx="8229600" cy="1143000"/>
          </a:xfrm>
        </p:spPr>
        <p:txBody>
          <a:bodyPr>
            <a:normAutofit/>
          </a:bodyPr>
          <a:lstStyle/>
          <a:p>
            <a:r>
              <a:rPr lang="mk-MK" sz="3200" b="1" dirty="0"/>
              <a:t>Регрутирање во професијата и иницијално образование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495300" y="4114800"/>
            <a:ext cx="4572000" cy="196111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mk-MK" sz="2000" baseline="30000" dirty="0">
                <a:latin typeface="Times New Roman" panose="02020603050405020304" pitchFamily="18" charset="0"/>
                <a:ea typeface="Calibri" panose="020F0502020204030204" pitchFamily="34" charset="0"/>
              </a:rPr>
              <a:t>ОЕЦД истражување, 2008, партиципирале 90 000 наставници од: Австралија, Австрија, Белгија, Бразил, Бугарија, Данска, Естонија, Унгарија, Исланд, Ирска, Италија, Коре, Литванија, Малезија, Малта, Мексико, Норвешка, Полска, Словачка, Словенија, Шпанија и Турција. (OECD, 2009, Creating Effective Teaching and Learning Environments: First Results from TALIS, OECD Publishing, Paris).</a:t>
            </a:r>
            <a:endParaRPr lang="mk-MK" sz="2000" baseline="30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57800" y="1371600"/>
            <a:ext cx="38735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 fontAlgn="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mk-MK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000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8700" y="2057400"/>
            <a:ext cx="4038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000" b="1" dirty="0" smtClean="0">
                <a:solidFill>
                  <a:srgbClr val="FF0000"/>
                </a:solidFill>
              </a:rPr>
              <a:t>Привлечна </a:t>
            </a:r>
            <a:r>
              <a:rPr lang="mk-MK" sz="2000" b="1" dirty="0" smtClean="0">
                <a:solidFill>
                  <a:srgbClr val="FF0000"/>
                </a:solidFill>
              </a:rPr>
              <a:t>професија: зголемување на стандардот и давање на </a:t>
            </a:r>
            <a:r>
              <a:rPr lang="mk-MK" sz="2000" b="1" dirty="0" smtClean="0">
                <a:solidFill>
                  <a:srgbClr val="FF0000"/>
                </a:solidFill>
              </a:rPr>
              <a:t>права </a:t>
            </a:r>
            <a:r>
              <a:rPr lang="mk-MK" sz="2000" b="1" dirty="0" smtClean="0">
                <a:solidFill>
                  <a:srgbClr val="FF0000"/>
                </a:solidFill>
              </a:rPr>
              <a:t>за донесување на клучни одлуки во врска со реформите.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2057400"/>
            <a:ext cx="38862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2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304800"/>
          </a:xfrm>
        </p:spPr>
        <p:txBody>
          <a:bodyPr>
            <a:normAutofit fontScale="90000"/>
          </a:bodyPr>
          <a:lstStyle/>
          <a:p>
            <a:r>
              <a:rPr lang="mk-MK" sz="3200" b="1" dirty="0" smtClean="0">
                <a:solidFill>
                  <a:srgbClr val="FF0000"/>
                </a:solidFill>
              </a:rPr>
              <a:t>ПРОФЕСИОНАЛЕН РАЗВОЈ И ПОДДРШКА НА ВРАБОТЕНИТЕ НАСТАВНИЦИ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mk-MK" b="1" dirty="0" smtClean="0">
                <a:solidFill>
                  <a:srgbClr val="FF0000"/>
                </a:solidFill>
              </a:rPr>
              <a:t>Ограничувачки фактори:</a:t>
            </a:r>
            <a:r>
              <a:rPr lang="mk-MK" b="1" dirty="0" smtClean="0">
                <a:solidFill>
                  <a:srgbClr val="FF0000"/>
                </a:solidFill>
              </a:rPr>
              <a:t>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mk-MK" dirty="0" smtClean="0"/>
              <a:t>Дисконтинуираност во обуките, </a:t>
            </a:r>
            <a:endParaRPr lang="en-US" dirty="0" smtClean="0"/>
          </a:p>
          <a:p>
            <a:r>
              <a:rPr lang="mk-MK" dirty="0" smtClean="0"/>
              <a:t>Н</a:t>
            </a:r>
            <a:r>
              <a:rPr lang="mk-MK" dirty="0" smtClean="0"/>
              <a:t>еповрзаност </a:t>
            </a:r>
            <a:r>
              <a:rPr lang="mk-MK" dirty="0"/>
              <a:t>и </a:t>
            </a:r>
            <a:r>
              <a:rPr lang="mk-MK" dirty="0" smtClean="0"/>
              <a:t>еднократност </a:t>
            </a:r>
            <a:r>
              <a:rPr lang="mk-MK" dirty="0"/>
              <a:t>на понудените курсеви</a:t>
            </a:r>
            <a:r>
              <a:rPr lang="mk-MK" dirty="0" smtClean="0"/>
              <a:t>.</a:t>
            </a:r>
            <a:endParaRPr lang="en-US" dirty="0" smtClean="0"/>
          </a:p>
          <a:p>
            <a:r>
              <a:rPr lang="mk-MK" dirty="0"/>
              <a:t>О</a:t>
            </a:r>
            <a:r>
              <a:rPr lang="mk-MK" dirty="0" smtClean="0"/>
              <a:t>тсуство </a:t>
            </a:r>
            <a:r>
              <a:rPr lang="mk-MK" dirty="0"/>
              <a:t>на систем кој реално ќе ги проценува образовните потреби на наставниците. </a:t>
            </a:r>
            <a:endParaRPr lang="mk-MK" dirty="0" smtClean="0"/>
          </a:p>
          <a:p>
            <a:pPr marL="0" indent="0" algn="ctr">
              <a:buNone/>
            </a:pPr>
            <a:r>
              <a:rPr lang="mk-MK" b="1" dirty="0" smtClean="0">
                <a:solidFill>
                  <a:srgbClr val="FF0000"/>
                </a:solidFill>
              </a:rPr>
              <a:t>Карактеристики на успешните практики</a:t>
            </a:r>
            <a:endParaRPr lang="mk-MK" b="1" dirty="0">
              <a:solidFill>
                <a:srgbClr val="FF0000"/>
              </a:solidFill>
            </a:endParaRPr>
          </a:p>
          <a:p>
            <a:r>
              <a:rPr lang="mk-MK" dirty="0"/>
              <a:t>Р</a:t>
            </a:r>
            <a:r>
              <a:rPr lang="mk-MK" dirty="0" smtClean="0"/>
              <a:t>еализација </a:t>
            </a:r>
            <a:r>
              <a:rPr lang="mk-MK" dirty="0"/>
              <a:t>на поврзани и долготрајни програми кои се ставени во функција на надополнување на наставничките </a:t>
            </a:r>
            <a:r>
              <a:rPr lang="mk-MK" dirty="0" smtClean="0"/>
              <a:t>кфалификации, </a:t>
            </a:r>
            <a:r>
              <a:rPr lang="mk-MK" dirty="0"/>
              <a:t>и </a:t>
            </a:r>
            <a:endParaRPr lang="mk-MK" dirty="0" smtClean="0"/>
          </a:p>
          <a:p>
            <a:r>
              <a:rPr lang="mk-MK" dirty="0"/>
              <a:t>Р</a:t>
            </a:r>
            <a:r>
              <a:rPr lang="mk-MK" dirty="0" smtClean="0"/>
              <a:t>азвивање </a:t>
            </a:r>
            <a:r>
              <a:rPr lang="mk-MK" dirty="0"/>
              <a:t>на колаборативни истражувачки активности насочени кон подобрување на наставата.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91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9900"/>
            <a:ext cx="8229600" cy="825500"/>
          </a:xfrm>
        </p:spPr>
        <p:txBody>
          <a:bodyPr>
            <a:normAutofit fontScale="90000"/>
          </a:bodyPr>
          <a:lstStyle/>
          <a:p>
            <a:r>
              <a:rPr lang="mk-MK" sz="3600" b="1" dirty="0" smtClean="0">
                <a:solidFill>
                  <a:srgbClr val="C00000"/>
                </a:solidFill>
              </a:rPr>
              <a:t>ВРЕДНУВАЊЕ НА НАСТАВНИЦИТЕ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mk-MK" sz="3200" b="1" dirty="0" smtClean="0"/>
              <a:t>ТАЛИС - 2008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mk-MK" dirty="0"/>
              <a:t>Н</a:t>
            </a:r>
            <a:r>
              <a:rPr lang="mk-MK" dirty="0" smtClean="0"/>
              <a:t>аставниците </a:t>
            </a:r>
            <a:r>
              <a:rPr lang="mk-MK" dirty="0"/>
              <a:t>оценките ги прифаќаат како</a:t>
            </a:r>
            <a:r>
              <a:rPr lang="mk-MK" b="1" dirty="0"/>
              <a:t> </a:t>
            </a:r>
            <a:r>
              <a:rPr lang="mk-MK" dirty="0"/>
              <a:t>добредојдени и како поттик за самоподобрување и вклучување во развојните процеси на училиштето. </a:t>
            </a:r>
            <a:endParaRPr lang="mk-MK" dirty="0" smtClean="0"/>
          </a:p>
          <a:p>
            <a:r>
              <a:rPr lang="mk-MK" dirty="0"/>
              <a:t>Н</a:t>
            </a:r>
            <a:r>
              <a:rPr lang="mk-MK" dirty="0" smtClean="0"/>
              <a:t>ајголемиот </a:t>
            </a:r>
            <a:r>
              <a:rPr lang="mk-MK" dirty="0"/>
              <a:t>број наставници сметаат дека раководителите – администрацијата не ги користи оцените за вреднување</a:t>
            </a:r>
            <a:r>
              <a:rPr lang="mk-MK" dirty="0" smtClean="0"/>
              <a:t>/ признавање </a:t>
            </a:r>
            <a:r>
              <a:rPr lang="mk-MK" dirty="0"/>
              <a:t>на добрите перформанси. </a:t>
            </a:r>
            <a:endParaRPr lang="mk-MK" dirty="0" smtClean="0"/>
          </a:p>
          <a:p>
            <a:r>
              <a:rPr lang="mk-MK" dirty="0"/>
              <a:t>О</a:t>
            </a:r>
            <a:r>
              <a:rPr lang="mk-MK" dirty="0" smtClean="0"/>
              <a:t>ценувачите </a:t>
            </a:r>
            <a:r>
              <a:rPr lang="mk-MK" dirty="0"/>
              <a:t>треба да добијат дополнителни обуки. </a:t>
            </a:r>
            <a:endParaRPr lang="mk-MK" dirty="0" smtClean="0"/>
          </a:p>
          <a:p>
            <a:r>
              <a:rPr lang="mk-MK" dirty="0"/>
              <a:t>К</a:t>
            </a:r>
            <a:r>
              <a:rPr lang="mk-MK" dirty="0" smtClean="0"/>
              <a:t>валитетните </a:t>
            </a:r>
            <a:r>
              <a:rPr lang="mk-MK" dirty="0"/>
              <a:t>системи за вреднување треба да поседуваат критериуми според кои наградата би се поврзала со перформансите. </a:t>
            </a:r>
            <a:endParaRPr lang="mk-MK" dirty="0" smtClean="0"/>
          </a:p>
          <a:p>
            <a:r>
              <a:rPr lang="mk-MK" dirty="0" smtClean="0"/>
              <a:t>Наставниците </a:t>
            </a:r>
            <a:r>
              <a:rPr lang="mk-MK" dirty="0"/>
              <a:t>се залагаат за фер и транспарентен систем за  вреднување кој ќе се базира на повеќе мерења и мерки, а оценката не смее да стане единствен мотиватор за постигнување на посакувани </a:t>
            </a:r>
            <a:r>
              <a:rPr lang="mk-MK" dirty="0" smtClean="0"/>
              <a:t>резулт.ати </a:t>
            </a:r>
            <a:r>
              <a:rPr lang="mk-MK" dirty="0"/>
              <a:t>во работата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1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mk-MK" sz="3200" b="1" dirty="0"/>
              <a:t>Вреднување на наставниците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mk-MK" sz="2800" b="1" dirty="0" smtClean="0"/>
              <a:t>(Наши сознанија – Неструктурирано интерјву со 80 средношколски наставници)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4876800"/>
          </a:xfrm>
        </p:spPr>
        <p:txBody>
          <a:bodyPr>
            <a:normAutofit fontScale="62500" lnSpcReduction="20000"/>
          </a:bodyPr>
          <a:lstStyle/>
          <a:p>
            <a:r>
              <a:rPr lang="mk-MK" dirty="0"/>
              <a:t>О</a:t>
            </a:r>
            <a:r>
              <a:rPr lang="mk-MK" dirty="0" smtClean="0"/>
              <a:t>ценката се доживува </a:t>
            </a:r>
            <a:r>
              <a:rPr lang="mk-MK" dirty="0"/>
              <a:t>како жиг/етикета/стигма која не одговара на реалноста (нивните перформанси) затоа што вреднувањето примарно се врши врз основа на физички докази (пишани материјали) со кои тие располагаат и успехот на учениците</a:t>
            </a:r>
            <a:r>
              <a:rPr lang="mk-MK" dirty="0" smtClean="0"/>
              <a:t>.</a:t>
            </a:r>
          </a:p>
          <a:p>
            <a:r>
              <a:rPr lang="mk-MK" dirty="0" smtClean="0"/>
              <a:t>Наставниците со над 25 годишно работно искуство оценката ја доживууваат повеќе како притисок отколку како мотиватор. </a:t>
            </a:r>
          </a:p>
          <a:p>
            <a:r>
              <a:rPr lang="mk-MK" dirty="0" smtClean="0"/>
              <a:t>Самите </a:t>
            </a:r>
            <a:r>
              <a:rPr lang="mk-MK" dirty="0"/>
              <a:t>признаа дека многу често она што добро го сработиле не им е документирано, а она што воопшто не е сработено понекогаш може да се најде во нивните портфолија. </a:t>
            </a:r>
            <a:endParaRPr lang="mk-MK" dirty="0" smtClean="0"/>
          </a:p>
          <a:p>
            <a:r>
              <a:rPr lang="mk-MK" dirty="0" smtClean="0"/>
              <a:t>И </a:t>
            </a:r>
            <a:r>
              <a:rPr lang="mk-MK" dirty="0"/>
              <a:t>покрај ова тие прифаќаат да бидат вреднувани од професионалци кои се рефернтни за таа </a:t>
            </a:r>
            <a:r>
              <a:rPr lang="mk-MK" dirty="0" smtClean="0"/>
              <a:t>работа.</a:t>
            </a:r>
          </a:p>
          <a:p>
            <a:r>
              <a:rPr lang="mk-MK" dirty="0" smtClean="0"/>
              <a:t> Оценувачите треба да умеат </a:t>
            </a:r>
            <a:r>
              <a:rPr lang="mk-MK" dirty="0"/>
              <a:t>оценката да ја претстават како индикатор не само за моменталниот квалитет туку и како индикатор кој ќе говори за образовните потреби на наставниците и напредокот во нивниот професионален развој. </a:t>
            </a:r>
            <a:endParaRPr lang="mk-MK" dirty="0" smtClean="0"/>
          </a:p>
          <a:p>
            <a:r>
              <a:rPr lang="mk-MK" dirty="0" smtClean="0"/>
              <a:t>Наставниците </a:t>
            </a:r>
            <a:r>
              <a:rPr lang="mk-MK" dirty="0"/>
              <a:t>бараат оценувачи кои ќе ги препознаваат нивните педагошки и други квалитети значајни за успешно изведување на работата.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01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437</TotalTime>
  <Words>1054</Words>
  <Application>Microsoft Office PowerPoint</Application>
  <PresentationFormat>On-screen Show (4:3)</PresentationFormat>
  <Paragraphs>83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Angsana New</vt:lpstr>
      <vt:lpstr>Arial</vt:lpstr>
      <vt:lpstr>Calibri</vt:lpstr>
      <vt:lpstr>Times New Roman</vt:lpstr>
      <vt:lpstr>Wingdings</vt:lpstr>
      <vt:lpstr>Wingdings 3</vt:lpstr>
      <vt:lpstr>Office Theme</vt:lpstr>
      <vt:lpstr> ВРЕДНУВАЊЕ НА РАБОТАТА НА НАСТАВНИЦИТЕ - ПРЕДУСЛОВ ЗА  УНАПРЕДУВАЊЕ НА КВАЛИТЕТОТ НА УЧИЛИШНОТО ОБРАЗОВАНИЕ    ASSESSMENT OF TEACHERS - A PREREQUISITE FOR IMPROVING THE QUALITY OF SCHOOL EDUCATION </vt:lpstr>
      <vt:lpstr>ОСНОВНИ НАЧЕЛА ЗА КРЕИРАЊЕ НА УСПЕШЕН МОДЕЛ ЗА ВРЕДНУВАЊЕ НА НАСТАВНИЦИТЕ</vt:lpstr>
      <vt:lpstr>PowerPoint Presentation</vt:lpstr>
      <vt:lpstr>ЦЕЛ НА КВАЛИТЕТНИТЕ СИСТЕМИ ЗА ВРЕДНУВАЊЕ НА НАСТАВНИЦИТЕ</vt:lpstr>
      <vt:lpstr>Педагошки и општествен дискурс на квалитетот на наставничката работа</vt:lpstr>
      <vt:lpstr>Регрутирање во професијата и иницијално образование</vt:lpstr>
      <vt:lpstr>ПРОФЕСИОНАЛЕН РАЗВОЈ И ПОДДРШКА НА ВРАБОТЕНИТЕ НАСТАВНИЦИ </vt:lpstr>
      <vt:lpstr>ВРЕДНУВАЊЕ НА НАСТАВНИЦИТЕ ТАЛИС - 2008</vt:lpstr>
      <vt:lpstr>Вреднување на наставниците (Наши сознанија – Неструктурирано интерјву со 80 средношколски наставници)</vt:lpstr>
      <vt:lpstr>ПОТРЕБА ЗА ВКЛУЧЕНОСТ НА НАСТАВНИЦИТЕ ВО ДЕФИНИРАЊЕ НА ИНДИКАТОРИТЕ ЗА КВАЛИТЕТ</vt:lpstr>
      <vt:lpstr>ЗАКЛУЧОК</vt:lpstr>
      <vt:lpstr>ЗАКЛУЧОК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www.brainybetty.com</dc:creator>
  <cp:lastModifiedBy>Sonja Petrovska</cp:lastModifiedBy>
  <cp:revision>45</cp:revision>
  <dcterms:created xsi:type="dcterms:W3CDTF">2012-01-05T04:04:33Z</dcterms:created>
  <dcterms:modified xsi:type="dcterms:W3CDTF">2013-12-09T16:54:33Z</dcterms:modified>
</cp:coreProperties>
</file>