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01" r:id="rId2"/>
    <p:sldMasterId id="2147483703" r:id="rId3"/>
    <p:sldMasterId id="2147483961" r:id="rId4"/>
  </p:sldMasterIdLst>
  <p:notesMasterIdLst>
    <p:notesMasterId r:id="rId15"/>
  </p:notesMasterIdLst>
  <p:handoutMasterIdLst>
    <p:handoutMasterId r:id="rId16"/>
  </p:handoutMasterIdLst>
  <p:sldIdLst>
    <p:sldId id="426" r:id="rId5"/>
    <p:sldId id="650" r:id="rId6"/>
    <p:sldId id="627" r:id="rId7"/>
    <p:sldId id="625" r:id="rId8"/>
    <p:sldId id="628" r:id="rId9"/>
    <p:sldId id="651" r:id="rId10"/>
    <p:sldId id="652" r:id="rId11"/>
    <p:sldId id="653" r:id="rId12"/>
    <p:sldId id="654" r:id="rId13"/>
    <p:sldId id="588" r:id="rId14"/>
  </p:sldIdLst>
  <p:sldSz cx="9144000" cy="6858000" type="screen4x3"/>
  <p:notesSz cx="6858000" cy="9144000"/>
  <p:defaultTextStyle>
    <a:defPPr>
      <a:defRPr lang="en-GB"/>
    </a:defPPr>
    <a:lvl1pPr algn="ctr" rtl="0" eaLnBrk="0" fontAlgn="base" hangingPunct="0">
      <a:spcBef>
        <a:spcPct val="0"/>
      </a:spcBef>
      <a:spcAft>
        <a:spcPct val="0"/>
      </a:spcAft>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1pPr>
    <a:lvl2pPr marL="457200" algn="ctr" rtl="0" eaLnBrk="0" fontAlgn="base" hangingPunct="0">
      <a:spcBef>
        <a:spcPct val="0"/>
      </a:spcBef>
      <a:spcAft>
        <a:spcPct val="0"/>
      </a:spcAft>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2pPr>
    <a:lvl3pPr marL="914400" algn="ctr" rtl="0" eaLnBrk="0" fontAlgn="base" hangingPunct="0">
      <a:spcBef>
        <a:spcPct val="0"/>
      </a:spcBef>
      <a:spcAft>
        <a:spcPct val="0"/>
      </a:spcAft>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3pPr>
    <a:lvl4pPr marL="1371600" algn="ctr" rtl="0" eaLnBrk="0" fontAlgn="base" hangingPunct="0">
      <a:spcBef>
        <a:spcPct val="0"/>
      </a:spcBef>
      <a:spcAft>
        <a:spcPct val="0"/>
      </a:spcAft>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4pPr>
    <a:lvl5pPr marL="1828800" algn="ctr" rtl="0" eaLnBrk="0" fontAlgn="base" hangingPunct="0">
      <a:spcBef>
        <a:spcPct val="0"/>
      </a:spcBef>
      <a:spcAft>
        <a:spcPct val="0"/>
      </a:spcAft>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5pPr>
    <a:lvl6pPr marL="2286000" algn="l" defTabSz="914400" rtl="0" eaLnBrk="1" latinLnBrk="0" hangingPunct="1">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6pPr>
    <a:lvl7pPr marL="2743200" algn="l" defTabSz="914400" rtl="0" eaLnBrk="1" latinLnBrk="0" hangingPunct="1">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7pPr>
    <a:lvl8pPr marL="3200400" algn="l" defTabSz="914400" rtl="0" eaLnBrk="1" latinLnBrk="0" hangingPunct="1">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8pPr>
    <a:lvl9pPr marL="3657600" algn="l" defTabSz="914400" rtl="0" eaLnBrk="1" latinLnBrk="0" hangingPunct="1">
      <a:defRPr sz="2200" b="1" kern="1200">
        <a:solidFill>
          <a:schemeClr val="tx1"/>
        </a:solidFill>
        <a:effectLst>
          <a:outerShdw blurRad="38100" dist="38100" dir="2700000" algn="tl">
            <a:srgbClr val="000000">
              <a:alpha val="43137"/>
            </a:srgbClr>
          </a:outerShdw>
        </a:effectLst>
        <a:latin typeface="MAC C 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99FF"/>
    <a:srgbClr val="003366"/>
    <a:srgbClr val="FFCC00"/>
    <a:srgbClr val="FFFFFF"/>
    <a:srgbClr val="FF6600"/>
    <a:srgbClr val="000066"/>
    <a:srgbClr val="FF9933"/>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5" autoAdjust="0"/>
    <p:restoredTop sz="93356" autoAdjust="0"/>
  </p:normalViewPr>
  <p:slideViewPr>
    <p:cSldViewPr>
      <p:cViewPr varScale="1">
        <p:scale>
          <a:sx n="73" d="100"/>
          <a:sy n="73" d="100"/>
        </p:scale>
        <p:origin x="90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endParaRPr lang="en-US"/>
          </a:p>
        </p:txBody>
      </p:sp>
      <p:sp>
        <p:nvSpPr>
          <p:cNvPr id="375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endParaRPr lang="en-US"/>
          </a:p>
        </p:txBody>
      </p:sp>
      <p:sp>
        <p:nvSpPr>
          <p:cNvPr id="375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Lst/>
                <a:latin typeface="Times New Roman" pitchFamily="18" charset="0"/>
              </a:defRPr>
            </a:lvl1pPr>
          </a:lstStyle>
          <a:p>
            <a:endParaRPr lang="en-US"/>
          </a:p>
        </p:txBody>
      </p:sp>
      <p:sp>
        <p:nvSpPr>
          <p:cNvPr id="375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fld id="{CE664CE4-AF04-4D21-9998-26462EA95D4C}" type="slidenum">
              <a:rPr lang="en-US"/>
              <a:pPr/>
              <a:t>‹#›</a:t>
            </a:fld>
            <a:endParaRPr lang="en-US"/>
          </a:p>
        </p:txBody>
      </p:sp>
    </p:spTree>
    <p:extLst>
      <p:ext uri="{BB962C8B-B14F-4D97-AF65-F5344CB8AC3E}">
        <p14:creationId xmlns:p14="http://schemas.microsoft.com/office/powerpoint/2010/main" val="23633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w="9525">
            <a:solidFill>
              <a:srgbClr val="000000"/>
            </a:solidFill>
            <a:miter lim="800000"/>
            <a:headEnd/>
            <a:tailEnd/>
          </a:ln>
          <a:effectLst/>
        </p:spPr>
      </p:sp>
      <p:sp>
        <p:nvSpPr>
          <p:cNvPr id="3074" name="Rectangle 2"/>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80084382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1pPr>
    <a:lvl2pPr marL="742950" indent="-28575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2pPr>
    <a:lvl3pPr marL="11430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3pPr>
    <a:lvl4pPr marL="16002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4pPr>
    <a:lvl5pPr marL="2057400" indent="-228600" algn="l" defTabSz="457200"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5666" name="Rectangle 2"/>
          <p:cNvSpPr>
            <a:spLocks noGrp="1" noRot="1" noChangeAspect="1" noChangeArrowheads="1" noTextEdit="1"/>
          </p:cNvSpPr>
          <p:nvPr>
            <p:ph type="sldImg"/>
          </p:nvPr>
        </p:nvSpPr>
        <p:spPr bwMode="auto">
          <a:xfrm>
            <a:off x="990600" y="303213"/>
            <a:ext cx="4876800" cy="3657600"/>
          </a:xfrm>
          <a:prstGeom prst="rect">
            <a:avLst/>
          </a:prstGeom>
          <a:solidFill>
            <a:srgbClr val="FFFFFF"/>
          </a:solidFill>
          <a:ln>
            <a:solidFill>
              <a:srgbClr val="000000"/>
            </a:solidFill>
            <a:miter lim="800000"/>
            <a:headEnd/>
            <a:tailEnd/>
          </a:ln>
        </p:spPr>
      </p:sp>
      <p:sp>
        <p:nvSpPr>
          <p:cNvPr id="1265667" name="Rectangle 3"/>
          <p:cNvSpPr txBox="1">
            <a:spLocks noGrp="1" noChangeArrowheads="1"/>
          </p:cNvSpPr>
          <p:nvPr>
            <p:ph type="body" idx="1"/>
          </p:nvPr>
        </p:nvSpPr>
        <p:spPr>
          <a:xfrm>
            <a:off x="503238" y="4316413"/>
            <a:ext cx="5856287" cy="4060825"/>
          </a:xfrm>
          <a:noFill/>
          <a:ln/>
        </p:spPr>
        <p:txBody>
          <a:bodyPr wrap="none" anchor="ctr"/>
          <a:lstStyle/>
          <a:p>
            <a:endParaRPr lang="en-US" dirty="0"/>
          </a:p>
        </p:txBody>
      </p:sp>
    </p:spTree>
    <p:extLst>
      <p:ext uri="{BB962C8B-B14F-4D97-AF65-F5344CB8AC3E}">
        <p14:creationId xmlns:p14="http://schemas.microsoft.com/office/powerpoint/2010/main" val="86834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2743200" y="1752600"/>
            <a:ext cx="5486400" cy="838200"/>
          </a:xfrm>
        </p:spPr>
        <p:txBody>
          <a:bodyPr/>
          <a:lstStyle>
            <a:lvl1pPr>
              <a:defRPr/>
            </a:lvl1pPr>
          </a:lstStyle>
          <a:p>
            <a:r>
              <a:rPr lang="en-GB"/>
              <a:t>Click to edit Master title style</a:t>
            </a:r>
          </a:p>
        </p:txBody>
      </p:sp>
      <p:sp>
        <p:nvSpPr>
          <p:cNvPr id="174083"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GB"/>
              <a:t>Click to edit Master subtitle style</a:t>
            </a:r>
          </a:p>
        </p:txBody>
      </p:sp>
      <p:sp>
        <p:nvSpPr>
          <p:cNvPr id="174084" name="Rectangle 4"/>
          <p:cNvSpPr>
            <a:spLocks noGrp="1" noChangeArrowheads="1"/>
          </p:cNvSpPr>
          <p:nvPr>
            <p:ph type="dt" sz="half" idx="2"/>
          </p:nvPr>
        </p:nvSpPr>
        <p:spPr/>
        <p:txBody>
          <a:bodyPr/>
          <a:lstStyle>
            <a:lvl1pPr>
              <a:defRPr/>
            </a:lvl1pPr>
          </a:lstStyle>
          <a:p>
            <a:endParaRPr lang="en-GB"/>
          </a:p>
        </p:txBody>
      </p:sp>
      <p:sp>
        <p:nvSpPr>
          <p:cNvPr id="174085" name="Rectangle 5"/>
          <p:cNvSpPr>
            <a:spLocks noGrp="1" noChangeArrowheads="1"/>
          </p:cNvSpPr>
          <p:nvPr>
            <p:ph type="ftr" sz="quarter" idx="3"/>
          </p:nvPr>
        </p:nvSpPr>
        <p:spPr/>
        <p:txBody>
          <a:bodyPr/>
          <a:lstStyle>
            <a:lvl1pPr>
              <a:defRPr/>
            </a:lvl1pPr>
          </a:lstStyle>
          <a:p>
            <a:endParaRPr lang="en-GB"/>
          </a:p>
        </p:txBody>
      </p:sp>
      <p:sp>
        <p:nvSpPr>
          <p:cNvPr id="174086" name="Rectangle 6"/>
          <p:cNvSpPr>
            <a:spLocks noGrp="1" noChangeArrowheads="1"/>
          </p:cNvSpPr>
          <p:nvPr>
            <p:ph type="sldNum" sz="quarter" idx="4"/>
          </p:nvPr>
        </p:nvSpPr>
        <p:spPr/>
        <p:txBody>
          <a:bodyPr/>
          <a:lstStyle>
            <a:lvl1pPr>
              <a:defRPr/>
            </a:lvl1pPr>
          </a:lstStyle>
          <a:p>
            <a:fld id="{150A3BDC-D71C-417E-9B72-6C4CE46598D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C7F13A-0E27-4AEC-B8F1-982F5BA63E8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0C9A58D-26B2-46D8-AD7D-DCB6F9CBC0AF}"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2667000" y="381000"/>
            <a:ext cx="6324600" cy="1470025"/>
          </a:xfrm>
        </p:spPr>
        <p:txBody>
          <a:bodyPr/>
          <a:lstStyle>
            <a:lvl1pPr>
              <a:defRPr/>
            </a:lvl1pPr>
          </a:lstStyle>
          <a:p>
            <a:r>
              <a:rPr lang="en-GB"/>
              <a:t>Click to edit Master title style</a:t>
            </a:r>
          </a:p>
        </p:txBody>
      </p:sp>
      <p:sp>
        <p:nvSpPr>
          <p:cNvPr id="191491"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GB"/>
              <a:t>Click to edit Master subtitle style</a:t>
            </a:r>
          </a:p>
        </p:txBody>
      </p:sp>
      <p:sp>
        <p:nvSpPr>
          <p:cNvPr id="191492" name="Rectangle 4"/>
          <p:cNvSpPr>
            <a:spLocks noGrp="1" noChangeArrowheads="1"/>
          </p:cNvSpPr>
          <p:nvPr>
            <p:ph type="dt" sz="half" idx="2"/>
          </p:nvPr>
        </p:nvSpPr>
        <p:spPr/>
        <p:txBody>
          <a:bodyPr/>
          <a:lstStyle>
            <a:lvl1pPr>
              <a:defRPr/>
            </a:lvl1pPr>
          </a:lstStyle>
          <a:p>
            <a:endParaRPr lang="en-GB"/>
          </a:p>
        </p:txBody>
      </p:sp>
      <p:sp>
        <p:nvSpPr>
          <p:cNvPr id="191493" name="Rectangle 5"/>
          <p:cNvSpPr>
            <a:spLocks noGrp="1" noChangeArrowheads="1"/>
          </p:cNvSpPr>
          <p:nvPr>
            <p:ph type="ftr" sz="quarter" idx="3"/>
          </p:nvPr>
        </p:nvSpPr>
        <p:spPr/>
        <p:txBody>
          <a:bodyPr/>
          <a:lstStyle>
            <a:lvl1pPr>
              <a:defRPr/>
            </a:lvl1pPr>
          </a:lstStyle>
          <a:p>
            <a:endParaRPr lang="en-GB"/>
          </a:p>
        </p:txBody>
      </p:sp>
      <p:sp>
        <p:nvSpPr>
          <p:cNvPr id="191494" name="Rectangle 6"/>
          <p:cNvSpPr>
            <a:spLocks noGrp="1" noChangeArrowheads="1"/>
          </p:cNvSpPr>
          <p:nvPr>
            <p:ph type="sldNum" sz="quarter" idx="4"/>
          </p:nvPr>
        </p:nvSpPr>
        <p:spPr/>
        <p:txBody>
          <a:bodyPr/>
          <a:lstStyle>
            <a:lvl1pPr>
              <a:defRPr/>
            </a:lvl1pPr>
          </a:lstStyle>
          <a:p>
            <a:fld id="{30BDA8FE-AA4A-4672-8A9F-F98D3E92826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6061FA-27B5-41D8-BD83-DFBABDA3A718}"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A7CA812-1E83-4C6C-8C35-0DE172C1BE8A}"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8F21CBF-3B61-484F-9613-2C995D35E8E0}"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212D6F2-BDB0-4067-AED3-6DB3E2EEA779}"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5740228-32F9-4393-94EF-D5FDA2734A08}"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72BB5D4-75ED-4DFD-8697-A72E3C52FDC0}"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5E1B9B9-058F-4849-8715-14C67203F1C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8A223F2-B19E-4074-9F2C-BA05AE39A3B0}"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26031E9-603D-4CEA-AF99-B75DE679D689}"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51648F8-2256-4D5C-BE39-8BD15718B8E5}"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B40B6D-BD0F-4D5E-BDE0-8AC955A95E87}"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C2A6E16-1C53-488D-A85C-147E202377FF}"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705DFF4-A478-4EEF-8FD8-BBCA98AAB2C4}"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C3558E-0F91-44E3-882B-E5F06AED721D}"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FC47B9-5BE6-4644-ABBB-DD8B1CF6B750}"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7D8F2325-DABC-4159-BE95-AD19EE622B14}"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01E8640-61A5-4D68-A247-4F3A7CB118F6}"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EEDE5B3-D89E-4FEF-98B1-4E451F3B552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B7D3EB-3278-4A21-AA3B-D49C45E63032}"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3C6F86B-DBF9-4314-8376-1C6C7897439F}"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18AE0B-6E49-418E-9AEC-FCCD26569632}"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8744EF2-6E01-49C9-80DB-198AD1EAB142}"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F33398-6FDE-482B-BBA5-E44F82CFED39}"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GB"/>
          </a:p>
        </p:txBody>
      </p:sp>
      <p:sp>
        <p:nvSpPr>
          <p:cNvPr id="5" name="Footer Placeholder 4"/>
          <p:cNvSpPr>
            <a:spLocks noGrp="1"/>
          </p:cNvSpPr>
          <p:nvPr>
            <p:ph type="ftr" sz="quarter" idx="11"/>
          </p:nvPr>
        </p:nvSpPr>
        <p:spPr>
          <a:xfrm>
            <a:off x="914400" y="4323846"/>
            <a:ext cx="4880610" cy="365125"/>
          </a:xfrm>
        </p:spPr>
        <p:txBody>
          <a:bodyPr/>
          <a:lstStyle/>
          <a:p>
            <a:endParaRPr lang="en-GB"/>
          </a:p>
        </p:txBody>
      </p:sp>
      <p:sp>
        <p:nvSpPr>
          <p:cNvPr id="6" name="Slide Number Placeholder 5"/>
          <p:cNvSpPr>
            <a:spLocks noGrp="1"/>
          </p:cNvSpPr>
          <p:nvPr>
            <p:ph type="sldNum" sz="quarter" idx="12"/>
          </p:nvPr>
        </p:nvSpPr>
        <p:spPr>
          <a:xfrm>
            <a:off x="6057900" y="1430867"/>
            <a:ext cx="2171700" cy="365125"/>
          </a:xfrm>
        </p:spPr>
        <p:txBody>
          <a:bodyPr/>
          <a:lstStyle/>
          <a:p>
            <a:fld id="{7C2A6E16-1C53-488D-A85C-147E202377FF}" type="slidenum">
              <a:rPr lang="en-GB" smtClean="0"/>
              <a:pPr/>
              <a:t>‹#›</a:t>
            </a:fld>
            <a:endParaRPr lang="en-GB"/>
          </a:p>
        </p:txBody>
      </p:sp>
    </p:spTree>
    <p:extLst>
      <p:ext uri="{BB962C8B-B14F-4D97-AF65-F5344CB8AC3E}">
        <p14:creationId xmlns:p14="http://schemas.microsoft.com/office/powerpoint/2010/main" val="1279965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5DFF4-A478-4EEF-8FD8-BBCA98AAB2C4}" type="slidenum">
              <a:rPr lang="en-GB" smtClean="0"/>
              <a:pPr/>
              <a:t>‹#›</a:t>
            </a:fld>
            <a:endParaRPr lang="en-GB"/>
          </a:p>
        </p:txBody>
      </p:sp>
    </p:spTree>
    <p:extLst>
      <p:ext uri="{BB962C8B-B14F-4D97-AF65-F5344CB8AC3E}">
        <p14:creationId xmlns:p14="http://schemas.microsoft.com/office/powerpoint/2010/main" val="989620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3" cy="365125"/>
          </a:xfrm>
        </p:spPr>
        <p:txBody>
          <a:bodyPr/>
          <a:lstStyle/>
          <a:p>
            <a:fld id="{C2C3558E-0F91-44E3-882B-E5F06AED721D}" type="slidenum">
              <a:rPr lang="en-GB" smtClean="0"/>
              <a:pPr/>
              <a:t>‹#›</a:t>
            </a:fld>
            <a:endParaRPr lang="en-GB"/>
          </a:p>
        </p:txBody>
      </p:sp>
    </p:spTree>
    <p:extLst>
      <p:ext uri="{BB962C8B-B14F-4D97-AF65-F5344CB8AC3E}">
        <p14:creationId xmlns:p14="http://schemas.microsoft.com/office/powerpoint/2010/main" val="394431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C47B9-5BE6-4644-ABBB-DD8B1CF6B750}" type="slidenum">
              <a:rPr lang="en-GB" smtClean="0"/>
              <a:pPr/>
              <a:t>‹#›</a:t>
            </a:fld>
            <a:endParaRPr lang="en-GB"/>
          </a:p>
        </p:txBody>
      </p:sp>
    </p:spTree>
    <p:extLst>
      <p:ext uri="{BB962C8B-B14F-4D97-AF65-F5344CB8AC3E}">
        <p14:creationId xmlns:p14="http://schemas.microsoft.com/office/powerpoint/2010/main" val="935112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8F2325-DABC-4159-BE95-AD19EE622B14}" type="slidenum">
              <a:rPr lang="en-GB" smtClean="0"/>
              <a:pPr/>
              <a:t>‹#›</a:t>
            </a:fld>
            <a:endParaRPr lang="en-GB"/>
          </a:p>
        </p:txBody>
      </p:sp>
    </p:spTree>
    <p:extLst>
      <p:ext uri="{BB962C8B-B14F-4D97-AF65-F5344CB8AC3E}">
        <p14:creationId xmlns:p14="http://schemas.microsoft.com/office/powerpoint/2010/main" val="2759471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1E8640-61A5-4D68-A247-4F3A7CB118F6}" type="slidenum">
              <a:rPr lang="en-GB" smtClean="0"/>
              <a:pPr/>
              <a:t>‹#›</a:t>
            </a:fld>
            <a:endParaRPr lang="en-GB"/>
          </a:p>
        </p:txBody>
      </p:sp>
    </p:spTree>
    <p:extLst>
      <p:ext uri="{BB962C8B-B14F-4D97-AF65-F5344CB8AC3E}">
        <p14:creationId xmlns:p14="http://schemas.microsoft.com/office/powerpoint/2010/main" val="25189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C7E624-9939-4F1A-90BB-8720178FB6B8}"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DE5B3-D89E-4FEF-98B1-4E451F3B552B}" type="slidenum">
              <a:rPr lang="en-GB" smtClean="0"/>
              <a:pPr/>
              <a:t>‹#›</a:t>
            </a:fld>
            <a:endParaRPr lang="en-GB"/>
          </a:p>
        </p:txBody>
      </p:sp>
    </p:spTree>
    <p:extLst>
      <p:ext uri="{BB962C8B-B14F-4D97-AF65-F5344CB8AC3E}">
        <p14:creationId xmlns:p14="http://schemas.microsoft.com/office/powerpoint/2010/main" val="3018236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6F86B-DBF9-4314-8376-1C6C7897439F}" type="slidenum">
              <a:rPr lang="en-GB" smtClean="0"/>
              <a:pPr/>
              <a:t>‹#›</a:t>
            </a:fld>
            <a:endParaRPr lang="en-GB"/>
          </a:p>
        </p:txBody>
      </p:sp>
    </p:spTree>
    <p:extLst>
      <p:ext uri="{BB962C8B-B14F-4D97-AF65-F5344CB8AC3E}">
        <p14:creationId xmlns:p14="http://schemas.microsoft.com/office/powerpoint/2010/main" val="3065156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8AE0B-6E49-418E-9AEC-FCCD26569632}" type="slidenum">
              <a:rPr lang="en-GB" smtClean="0"/>
              <a:pPr/>
              <a:t>‹#›</a:t>
            </a:fld>
            <a:endParaRPr lang="en-GB"/>
          </a:p>
        </p:txBody>
      </p:sp>
    </p:spTree>
    <p:extLst>
      <p:ext uri="{BB962C8B-B14F-4D97-AF65-F5344CB8AC3E}">
        <p14:creationId xmlns:p14="http://schemas.microsoft.com/office/powerpoint/2010/main" val="3357549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9DC382-BE11-4A84-B3FA-073071654BA6}" type="slidenum">
              <a:rPr lang="en-GB" smtClean="0"/>
              <a:pPr/>
              <a:t>‹#›</a:t>
            </a:fld>
            <a:endParaRPr lang="en-GB"/>
          </a:p>
        </p:txBody>
      </p:sp>
    </p:spTree>
    <p:extLst>
      <p:ext uri="{BB962C8B-B14F-4D97-AF65-F5344CB8AC3E}">
        <p14:creationId xmlns:p14="http://schemas.microsoft.com/office/powerpoint/2010/main" val="202270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GB"/>
          </a:p>
        </p:txBody>
      </p:sp>
      <p:sp>
        <p:nvSpPr>
          <p:cNvPr id="6" name="Footer Placeholder 5"/>
          <p:cNvSpPr>
            <a:spLocks noGrp="1"/>
          </p:cNvSpPr>
          <p:nvPr>
            <p:ph type="ftr" sz="quarter" idx="11"/>
          </p:nvPr>
        </p:nvSpPr>
        <p:spPr>
          <a:xfrm>
            <a:off x="594360" y="381001"/>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629DC382-BE11-4A84-B3FA-073071654BA6}" type="slidenum">
              <a:rPr lang="en-GB" smtClean="0"/>
              <a:pPr/>
              <a:t>‹#›</a:t>
            </a:fld>
            <a:endParaRPr lang="en-GB"/>
          </a:p>
        </p:txBody>
      </p:sp>
    </p:spTree>
    <p:extLst>
      <p:ext uri="{BB962C8B-B14F-4D97-AF65-F5344CB8AC3E}">
        <p14:creationId xmlns:p14="http://schemas.microsoft.com/office/powerpoint/2010/main" val="1339544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GB"/>
          </a:p>
        </p:txBody>
      </p:sp>
      <p:sp>
        <p:nvSpPr>
          <p:cNvPr id="6" name="Footer Placeholder 5"/>
          <p:cNvSpPr>
            <a:spLocks noGrp="1"/>
          </p:cNvSpPr>
          <p:nvPr>
            <p:ph type="ftr" sz="quarter" idx="11"/>
          </p:nvPr>
        </p:nvSpPr>
        <p:spPr>
          <a:xfrm>
            <a:off x="594360" y="379438"/>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629DC382-BE11-4A84-B3FA-073071654BA6}" type="slidenum">
              <a:rPr lang="en-GB" smtClean="0"/>
              <a:pPr/>
              <a:t>‹#›</a:t>
            </a:fld>
            <a:endParaRPr lang="en-GB"/>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5585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GB"/>
          </a:p>
        </p:txBody>
      </p:sp>
      <p:sp>
        <p:nvSpPr>
          <p:cNvPr id="6" name="Footer Placeholder 5"/>
          <p:cNvSpPr>
            <a:spLocks noGrp="1"/>
          </p:cNvSpPr>
          <p:nvPr>
            <p:ph type="ftr" sz="quarter" idx="11"/>
          </p:nvPr>
        </p:nvSpPr>
        <p:spPr>
          <a:xfrm>
            <a:off x="594360" y="378884"/>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629DC382-BE11-4A84-B3FA-073071654BA6}" type="slidenum">
              <a:rPr lang="en-GB" smtClean="0"/>
              <a:pPr/>
              <a:t>‹#›</a:t>
            </a:fld>
            <a:endParaRPr lang="en-GB"/>
          </a:p>
        </p:txBody>
      </p:sp>
    </p:spTree>
    <p:extLst>
      <p:ext uri="{BB962C8B-B14F-4D97-AF65-F5344CB8AC3E}">
        <p14:creationId xmlns:p14="http://schemas.microsoft.com/office/powerpoint/2010/main" val="631823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9DC382-BE11-4A84-B3FA-073071654BA6}" type="slidenum">
              <a:rPr lang="en-GB" smtClean="0"/>
              <a:pPr/>
              <a:t>‹#›</a:t>
            </a:fld>
            <a:endParaRPr lang="en-GB"/>
          </a:p>
        </p:txBody>
      </p:sp>
    </p:spTree>
    <p:extLst>
      <p:ext uri="{BB962C8B-B14F-4D97-AF65-F5344CB8AC3E}">
        <p14:creationId xmlns:p14="http://schemas.microsoft.com/office/powerpoint/2010/main" val="2521024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9DC382-BE11-4A84-B3FA-073071654BA6}" type="slidenum">
              <a:rPr lang="en-GB" smtClean="0"/>
              <a:pPr/>
              <a:t>‹#›</a:t>
            </a:fld>
            <a:endParaRPr lang="en-GB"/>
          </a:p>
        </p:txBody>
      </p:sp>
    </p:spTree>
    <p:extLst>
      <p:ext uri="{BB962C8B-B14F-4D97-AF65-F5344CB8AC3E}">
        <p14:creationId xmlns:p14="http://schemas.microsoft.com/office/powerpoint/2010/main" val="2472411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44EF2-6E01-49C9-80DB-198AD1EAB142}" type="slidenum">
              <a:rPr lang="en-GB" smtClean="0"/>
              <a:pPr/>
              <a:t>‹#›</a:t>
            </a:fld>
            <a:endParaRPr lang="en-GB"/>
          </a:p>
        </p:txBody>
      </p:sp>
    </p:spTree>
    <p:extLst>
      <p:ext uri="{BB962C8B-B14F-4D97-AF65-F5344CB8AC3E}">
        <p14:creationId xmlns:p14="http://schemas.microsoft.com/office/powerpoint/2010/main" val="164881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ABF0800-DB4A-44F2-B76A-DB1C1D659DB9}"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4" cy="365125"/>
          </a:xfrm>
        </p:spPr>
        <p:txBody>
          <a:bodyPr/>
          <a:lstStyle/>
          <a:p>
            <a:fld id="{26F33398-6FDE-482B-BBA5-E44F82CFED39}" type="slidenum">
              <a:rPr lang="en-GB" smtClean="0"/>
              <a:pPr/>
              <a:t>‹#›</a:t>
            </a:fld>
            <a:endParaRPr lang="en-GB"/>
          </a:p>
        </p:txBody>
      </p:sp>
    </p:spTree>
    <p:extLst>
      <p:ext uri="{BB962C8B-B14F-4D97-AF65-F5344CB8AC3E}">
        <p14:creationId xmlns:p14="http://schemas.microsoft.com/office/powerpoint/2010/main" val="238193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7C82B92-EABB-4BBC-82F8-665D1AA98E6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7352BC2-E326-4A53-8EE7-DB1C1FDAA32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619399E-611E-4A62-9E44-39035111AB6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8DBD32-12B0-41C2-8E4F-573EF02C2E5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8000"/>
          </a:schemeClr>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3059"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3060"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rgbClr val="79551B"/>
                </a:solidFill>
                <a:effectLst/>
                <a:latin typeface="+mn-lt"/>
              </a:defRPr>
            </a:lvl1pPr>
          </a:lstStyle>
          <a:p>
            <a:endParaRPr lang="en-GB"/>
          </a:p>
        </p:txBody>
      </p:sp>
      <p:sp>
        <p:nvSpPr>
          <p:cNvPr id="173061"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rgbClr val="79551B"/>
                </a:solidFill>
                <a:effectLst/>
                <a:latin typeface="+mn-lt"/>
              </a:defRPr>
            </a:lvl1pPr>
          </a:lstStyle>
          <a:p>
            <a:endParaRPr lang="en-GB"/>
          </a:p>
        </p:txBody>
      </p:sp>
      <p:sp>
        <p:nvSpPr>
          <p:cNvPr id="173062"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79551B"/>
                </a:solidFill>
                <a:effectLst/>
                <a:latin typeface="+mn-lt"/>
              </a:defRPr>
            </a:lvl1pPr>
          </a:lstStyle>
          <a:p>
            <a:fld id="{629DC382-BE11-4A84-B3FA-073071654BA6}"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92"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Palatino Linotype" pitchFamily="18" charset="0"/>
        </a:defRPr>
      </a:lvl2pPr>
      <a:lvl3pPr algn="l" rtl="0" fontAlgn="base">
        <a:spcBef>
          <a:spcPct val="0"/>
        </a:spcBef>
        <a:spcAft>
          <a:spcPct val="0"/>
        </a:spcAft>
        <a:defRPr sz="3200">
          <a:solidFill>
            <a:srgbClr val="79551B"/>
          </a:solidFill>
          <a:latin typeface="Palatino Linotype" pitchFamily="18" charset="0"/>
        </a:defRPr>
      </a:lvl3pPr>
      <a:lvl4pPr algn="l" rtl="0" fontAlgn="base">
        <a:spcBef>
          <a:spcPct val="0"/>
        </a:spcBef>
        <a:spcAft>
          <a:spcPct val="0"/>
        </a:spcAft>
        <a:defRPr sz="3200">
          <a:solidFill>
            <a:srgbClr val="79551B"/>
          </a:solidFill>
          <a:latin typeface="Palatino Linotype" pitchFamily="18" charset="0"/>
        </a:defRPr>
      </a:lvl4pPr>
      <a:lvl5pPr algn="l" rtl="0" fontAlgn="base">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defRPr>
      </a:lvl2pPr>
      <a:lvl3pPr marL="1143000" indent="-228600" algn="l" rtl="0" fontAlgn="base">
        <a:spcBef>
          <a:spcPct val="20000"/>
        </a:spcBef>
        <a:spcAft>
          <a:spcPct val="0"/>
        </a:spcAft>
        <a:buChar char="•"/>
        <a:defRPr sz="2000">
          <a:solidFill>
            <a:srgbClr val="79551B"/>
          </a:solidFill>
          <a:latin typeface="+mn-lt"/>
        </a:defRPr>
      </a:lvl3pPr>
      <a:lvl4pPr marL="1600200" indent="-228600" algn="l" rtl="0" fontAlgn="base">
        <a:spcBef>
          <a:spcPct val="20000"/>
        </a:spcBef>
        <a:spcAft>
          <a:spcPct val="0"/>
        </a:spcAft>
        <a:buChar char="–"/>
        <a:defRPr>
          <a:solidFill>
            <a:srgbClr val="79551B"/>
          </a:solidFill>
          <a:latin typeface="+mn-lt"/>
        </a:defRPr>
      </a:lvl4pPr>
      <a:lvl5pPr marL="2057400" indent="-228600" algn="l" rtl="0" fontAlgn="base">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8000"/>
          </a:schemeClr>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9046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effectLst/>
                <a:latin typeface="+mn-lt"/>
              </a:defRPr>
            </a:lvl1pPr>
          </a:lstStyle>
          <a:p>
            <a:endParaRPr lang="en-GB"/>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latin typeface="+mn-lt"/>
              </a:defRPr>
            </a:lvl1pPr>
          </a:lstStyle>
          <a:p>
            <a:endParaRPr lang="en-GB"/>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latin typeface="+mn-lt"/>
              </a:defRPr>
            </a:lvl1pPr>
          </a:lstStyle>
          <a:p>
            <a:fld id="{6DC0BE84-0129-4334-926A-DC1A8DB6D6C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02"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8000"/>
          </a:schemeClr>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93539"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effectLst/>
                <a:latin typeface="+mn-lt"/>
              </a:defRPr>
            </a:lvl1pPr>
          </a:lstStyle>
          <a:p>
            <a:endParaRPr lang="en-GB"/>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latin typeface="+mn-lt"/>
              </a:defRPr>
            </a:lvl1pPr>
          </a:lstStyle>
          <a:p>
            <a:endParaRPr lang="en-GB"/>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latin typeface="+mn-lt"/>
              </a:defRPr>
            </a:lvl1pPr>
          </a:lstStyle>
          <a:p>
            <a:fld id="{F9E5C111-0952-421E-B57A-6BAB05883F62}"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9DC382-BE11-4A84-B3FA-073071654BA6}" type="slidenum">
              <a:rPr lang="en-GB" smtClean="0"/>
              <a:pPr/>
              <a:t>‹#›</a:t>
            </a:fld>
            <a:endParaRPr lang="en-GB"/>
          </a:p>
        </p:txBody>
      </p:sp>
    </p:spTree>
    <p:extLst>
      <p:ext uri="{BB962C8B-B14F-4D97-AF65-F5344CB8AC3E}">
        <p14:creationId xmlns:p14="http://schemas.microsoft.com/office/powerpoint/2010/main" val="3414068664"/>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WordArt 11"/>
          <p:cNvSpPr>
            <a:spLocks noChangeArrowheads="1" noChangeShapeType="1" noTextEdit="1"/>
          </p:cNvSpPr>
          <p:nvPr/>
        </p:nvSpPr>
        <p:spPr bwMode="auto">
          <a:xfrm>
            <a:off x="291518" y="3140968"/>
            <a:ext cx="8718523" cy="2640284"/>
          </a:xfrm>
          <a:prstGeom prst="rect">
            <a:avLst/>
          </a:prstGeom>
          <a:ln>
            <a:noFill/>
          </a:ln>
          <a:effectLst>
            <a:glow rad="228600">
              <a:schemeClr val="accent1">
                <a:satMod val="175000"/>
                <a:alpha val="40000"/>
              </a:schemeClr>
            </a:glow>
            <a:outerShdw blurRad="50800" dist="38100" dir="18900000" algn="bl" rotWithShape="0">
              <a:prstClr val="black">
                <a:alpha val="40000"/>
              </a:prstClr>
            </a:outerShdw>
          </a:effectLst>
          <a:scene3d>
            <a:camera prst="orthographicFront"/>
            <a:lightRig rig="threePt" dir="t"/>
          </a:scene3d>
          <a:sp3d>
            <a:bevelB/>
          </a:sp3d>
        </p:spPr>
        <p:txBody>
          <a:bodyPr wrap="none" fromWordArt="1">
            <a:prstTxWarp prst="textPlain">
              <a:avLst>
                <a:gd name="adj" fmla="val 50000"/>
              </a:avLst>
            </a:prstTxWarp>
          </a:bodyPr>
          <a:lstStyle/>
          <a:p>
            <a:r>
              <a:rPr lang="mk-MK" sz="2400" dirty="0" smtClean="0">
                <a:effectLst/>
              </a:rPr>
              <a:t>PREPARING </a:t>
            </a:r>
            <a:r>
              <a:rPr lang="mk-MK" sz="2400" dirty="0">
                <a:effectLst/>
              </a:rPr>
              <a:t>THE DENTAL PULP </a:t>
            </a:r>
            <a:r>
              <a:rPr lang="mk-MK" sz="2400" dirty="0" smtClean="0">
                <a:effectLst/>
              </a:rPr>
              <a:t>FOR</a:t>
            </a:r>
            <a:endParaRPr lang="en-US" sz="2400" dirty="0" smtClean="0">
              <a:effectLst/>
            </a:endParaRPr>
          </a:p>
          <a:p>
            <a:r>
              <a:rPr lang="mk-MK" sz="2400" dirty="0" smtClean="0">
                <a:effectLst/>
              </a:rPr>
              <a:t> </a:t>
            </a:r>
            <a:r>
              <a:rPr lang="mk-MK" sz="2400" dirty="0">
                <a:effectLst/>
              </a:rPr>
              <a:t>HISTOPATHOLOGICAL </a:t>
            </a:r>
            <a:r>
              <a:rPr lang="mk-MK" sz="2400" dirty="0" smtClean="0">
                <a:effectLst/>
              </a:rPr>
              <a:t>INVESTIGATION</a:t>
            </a:r>
            <a:endParaRPr lang="mk-MK" sz="2400" dirty="0">
              <a:effectLst/>
            </a:endParaRPr>
          </a:p>
        </p:txBody>
      </p:sp>
      <p:sp>
        <p:nvSpPr>
          <p:cNvPr id="10" name="Text Box 13"/>
          <p:cNvSpPr txBox="1">
            <a:spLocks noChangeArrowheads="1"/>
          </p:cNvSpPr>
          <p:nvPr/>
        </p:nvSpPr>
        <p:spPr bwMode="auto">
          <a:xfrm>
            <a:off x="1619672" y="188640"/>
            <a:ext cx="6480175" cy="2554545"/>
          </a:xfrm>
          <a:prstGeom prst="rect">
            <a:avLst/>
          </a:prstGeom>
          <a:solidFill>
            <a:schemeClr val="accent6">
              <a:lumMod val="50000"/>
              <a:alpha val="39000"/>
            </a:schemeClr>
          </a:solidFill>
          <a:ln w="9525">
            <a:noFill/>
            <a:miter lim="800000"/>
            <a:headEnd/>
            <a:tailEnd/>
          </a:ln>
          <a:effectLst/>
        </p:spPr>
        <p:txBody>
          <a:bodyPr>
            <a:spAutoFit/>
          </a:bodyPr>
          <a:lstStyle/>
          <a:p>
            <a:r>
              <a:rPr lang="mk-MK" sz="3200" dirty="0">
                <a:effectLst/>
              </a:rPr>
              <a:t>GEORGIEV ZLATKO</a:t>
            </a:r>
            <a:r>
              <a:rPr lang="en-US" sz="3200" dirty="0">
                <a:effectLst/>
              </a:rPr>
              <a:t>, </a:t>
            </a:r>
            <a:r>
              <a:rPr lang="mk-MK" sz="3200" dirty="0">
                <a:effectLst/>
              </a:rPr>
              <a:t>KOVAČEVSKA IVONA</a:t>
            </a:r>
            <a:r>
              <a:rPr lang="en-US" sz="3200" dirty="0">
                <a:effectLst/>
              </a:rPr>
              <a:t>, </a:t>
            </a:r>
            <a:r>
              <a:rPr lang="mk-MK" sz="3200" dirty="0">
                <a:effectLst/>
              </a:rPr>
              <a:t>SOTIROVSKA-IVKOVSKA ANA</a:t>
            </a:r>
            <a:r>
              <a:rPr lang="en-US" sz="3200" dirty="0">
                <a:effectLst/>
              </a:rPr>
              <a:t>, </a:t>
            </a:r>
            <a:r>
              <a:rPr lang="mk-MK" sz="3200" dirty="0">
                <a:effectLst/>
              </a:rPr>
              <a:t>ZABOKOVA-BILBILOVA EFKA</a:t>
            </a:r>
            <a:r>
              <a:rPr lang="en-US" sz="3200" dirty="0">
                <a:effectLst/>
              </a:rPr>
              <a:t>, DIMOVA </a:t>
            </a:r>
            <a:r>
              <a:rPr lang="en-US" sz="3200" dirty="0" smtClean="0">
                <a:effectLst/>
              </a:rPr>
              <a:t>CENA</a:t>
            </a:r>
            <a:endParaRPr lang="en-US" sz="3200" dirty="0">
              <a:solidFill>
                <a:srgbClr val="FFC000"/>
              </a:solidFill>
              <a:latin typeface="Lucida Calligraphy" panose="03010101010101010101" pitchFamily="66" charset="0"/>
              <a:ea typeface="Tahoma" pitchFamily="34" charset="0"/>
              <a:cs typeface="Tahoma"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DIMOVA\Picture\sliki\PHOTO1\J0185197.JPG"/>
          <p:cNvPicPr>
            <a:picLocks noChangeAspect="1" noChangeArrowheads="1"/>
          </p:cNvPicPr>
          <p:nvPr/>
        </p:nvPicPr>
        <p:blipFill>
          <a:blip r:embed="rId2"/>
          <a:srcRect/>
          <a:stretch>
            <a:fillRect/>
          </a:stretch>
        </p:blipFill>
        <p:spPr bwMode="auto">
          <a:xfrm rot="2782807" flipH="1">
            <a:off x="-274369" y="1992835"/>
            <a:ext cx="4929190" cy="3722063"/>
          </a:xfrm>
          <a:prstGeom prst="rect">
            <a:avLst/>
          </a:prstGeom>
          <a:noFill/>
        </p:spPr>
      </p:pic>
      <p:sp>
        <p:nvSpPr>
          <p:cNvPr id="6" name="Text Box 3"/>
          <p:cNvSpPr txBox="1">
            <a:spLocks noChangeArrowheads="1"/>
          </p:cNvSpPr>
          <p:nvPr/>
        </p:nvSpPr>
        <p:spPr bwMode="auto">
          <a:xfrm>
            <a:off x="2214546" y="785794"/>
            <a:ext cx="6318267" cy="523220"/>
          </a:xfrm>
          <a:prstGeom prst="rect">
            <a:avLst/>
          </a:prstGeom>
          <a:noFill/>
          <a:ln w="9525">
            <a:noFill/>
            <a:miter lim="800000"/>
            <a:headEnd/>
            <a:tailEnd/>
          </a:ln>
          <a:effectLst>
            <a:glow rad="228600">
              <a:schemeClr val="accent1">
                <a:satMod val="175000"/>
                <a:alpha val="40000"/>
              </a:schemeClr>
            </a:glow>
            <a:outerShdw blurRad="152400" dist="317500" dir="5400000" sx="90000" sy="-19000" rotWithShape="0">
              <a:prstClr val="black">
                <a:alpha val="15000"/>
              </a:prstClr>
            </a:outerShdw>
          </a:effectLst>
        </p:spPr>
        <p:txBody>
          <a:bodyPr wrap="square">
            <a:spAutoFit/>
          </a:bodyPr>
          <a:lstStyle/>
          <a:p>
            <a:r>
              <a:rPr lang="en-US" sz="2800" dirty="0" smtClean="0">
                <a:effectLst>
                  <a:outerShdw blurRad="38100" dist="38100" dir="2700000" algn="tl">
                    <a:srgbClr val="C0C0C0"/>
                  </a:outerShdw>
                </a:effectLst>
                <a:latin typeface="Tahoma" pitchFamily="34" charset="0"/>
                <a:cs typeface="Tahoma" pitchFamily="34" charset="0"/>
              </a:rPr>
              <a:t>Thank you for your attention</a:t>
            </a:r>
            <a:endParaRPr lang="en-US" sz="2800" dirty="0">
              <a:effectLst>
                <a:outerShdw blurRad="38100" dist="38100" dir="2700000" algn="tl">
                  <a:srgbClr val="C0C0C0"/>
                </a:outerShdw>
              </a:effectLst>
              <a:latin typeface="Tahoma" pitchFamily="34" charset="0"/>
              <a:cs typeface="Tahoma" pitchFamily="34" charset="0"/>
            </a:endParaRPr>
          </a:p>
        </p:txBody>
      </p:sp>
      <p:pic>
        <p:nvPicPr>
          <p:cNvPr id="8" name="Picture 2" descr="D:\My Documents\DIMOVA\Picture\sliki\PHOTO1\J0185197.JPG"/>
          <p:cNvPicPr>
            <a:picLocks noChangeAspect="1" noChangeArrowheads="1"/>
          </p:cNvPicPr>
          <p:nvPr/>
        </p:nvPicPr>
        <p:blipFill>
          <a:blip r:embed="rId2"/>
          <a:srcRect/>
          <a:stretch>
            <a:fillRect/>
          </a:stretch>
        </p:blipFill>
        <p:spPr bwMode="auto">
          <a:xfrm rot="8265075" flipH="1" flipV="1">
            <a:off x="5701381" y="3811828"/>
            <a:ext cx="2409276" cy="1981279"/>
          </a:xfrm>
          <a:prstGeom prst="rect">
            <a:avLst/>
          </a:prstGeom>
          <a:noFill/>
        </p:spPr>
      </p:pic>
      <p:sp>
        <p:nvSpPr>
          <p:cNvPr id="9" name="Text Box 4"/>
          <p:cNvSpPr txBox="1">
            <a:spLocks noChangeArrowheads="1"/>
          </p:cNvSpPr>
          <p:nvPr/>
        </p:nvSpPr>
        <p:spPr bwMode="auto">
          <a:xfrm>
            <a:off x="1928794" y="5214950"/>
            <a:ext cx="6983412" cy="1529971"/>
          </a:xfrm>
          <a:prstGeom prst="rect">
            <a:avLst/>
          </a:prstGeom>
          <a:noFill/>
          <a:ln w="9525">
            <a:solidFill>
              <a:srgbClr val="0070C0"/>
            </a:solidFill>
            <a:miter lim="800000"/>
            <a:headEnd/>
            <a:tailEnd/>
          </a:ln>
          <a:effectLst>
            <a:glow rad="228600">
              <a:schemeClr val="accent6">
                <a:satMod val="175000"/>
                <a:alpha val="40000"/>
              </a:schemeClr>
            </a:glow>
            <a:outerShdw blurRad="76200" dist="12700" dir="2700000" sy="-23000" kx="-800400" algn="bl" rotWithShape="0">
              <a:prstClr val="black">
                <a:alpha val="20000"/>
              </a:prstClr>
            </a:outerShdw>
          </a:effectLst>
          <a:scene3d>
            <a:camera prst="orthographicFront"/>
            <a:lightRig rig="threePt" dir="t"/>
          </a:scene3d>
          <a:sp3d>
            <a:bevelT prst="relaxedInset"/>
          </a:sp3d>
        </p:spPr>
        <p:txBody>
          <a:bodyPr>
            <a:spAutoFit/>
          </a:bodyPr>
          <a:lstStyle/>
          <a:p>
            <a:pPr>
              <a:lnSpc>
                <a:spcPct val="120000"/>
              </a:lnSpc>
            </a:pPr>
            <a:endParaRPr lang="en-US" sz="2000" dirty="0" smtClean="0">
              <a:effectLst>
                <a:outerShdw blurRad="38100" dist="38100" dir="2700000" algn="tl">
                  <a:srgbClr val="C0C0C0"/>
                </a:outerShdw>
              </a:effectLst>
              <a:latin typeface="Tahoma" pitchFamily="34" charset="0"/>
              <a:cs typeface="Tahoma" pitchFamily="34" charset="0"/>
            </a:endParaRPr>
          </a:p>
          <a:p>
            <a:pPr>
              <a:lnSpc>
                <a:spcPct val="120000"/>
              </a:lnSpc>
            </a:pPr>
            <a:r>
              <a:rPr lang="en-US" sz="2000" dirty="0" smtClean="0">
                <a:solidFill>
                  <a:srgbClr val="000099"/>
                </a:solidFill>
                <a:effectLst>
                  <a:outerShdw blurRad="38100" dist="38100" dir="2700000" algn="tl">
                    <a:srgbClr val="C0C0C0"/>
                  </a:outerShdw>
                </a:effectLst>
                <a:latin typeface="Tahoma" pitchFamily="34" charset="0"/>
                <a:cs typeface="Tahoma" pitchFamily="34" charset="0"/>
              </a:rPr>
              <a:t>ANY   QUESTIUONS ?</a:t>
            </a:r>
          </a:p>
          <a:p>
            <a:pPr>
              <a:lnSpc>
                <a:spcPct val="120000"/>
              </a:lnSpc>
            </a:pPr>
            <a:endParaRPr lang="en-US" sz="2000" dirty="0" smtClean="0">
              <a:solidFill>
                <a:srgbClr val="000099"/>
              </a:solidFill>
              <a:effectLst>
                <a:outerShdw blurRad="38100" dist="38100" dir="2700000" algn="tl">
                  <a:srgbClr val="C0C0C0"/>
                </a:outerShdw>
              </a:effectLst>
              <a:latin typeface="Tahoma" pitchFamily="34" charset="0"/>
              <a:cs typeface="Tahoma" pitchFamily="34" charset="0"/>
            </a:endParaRPr>
          </a:p>
          <a:p>
            <a:pPr>
              <a:lnSpc>
                <a:spcPct val="120000"/>
              </a:lnSpc>
            </a:pPr>
            <a:endParaRPr lang="en-US" sz="2000" dirty="0">
              <a:effectLst>
                <a:outerShdw blurRad="38100" dist="38100" dir="2700000" algn="tl">
                  <a:srgbClr val="C0C0C0"/>
                </a:outerShdw>
              </a:effectLst>
              <a:latin typeface="Tahoma" pitchFamily="34" charset="0"/>
              <a:cs typeface="Tahoma"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6" presetClass="emph" presetSubtype="0" fill="hold" grpId="0" nodeType="afterEffect">
                                  <p:stCondLst>
                                    <p:cond delay="0"/>
                                  </p:stCondLst>
                                  <p:childTnLst>
                                    <p:animScale>
                                      <p:cBhvr>
                                        <p:cTn id="12" dur="2000" fill="hold"/>
                                        <p:tgtEl>
                                          <p:spTgt spid="6">
                                            <p:txEl>
                                              <p:pRg st="0" end="0"/>
                                            </p:txEl>
                                          </p:spTgt>
                                        </p:tgtEl>
                                      </p:cBhvr>
                                      <p:by x="130000" y="130000"/>
                                    </p:animScale>
                                  </p:childTnLst>
                                </p:cTn>
                              </p:par>
                              <p:par>
                                <p:cTn id="13" presetID="3" presetClass="emph" presetSubtype="2" fill="hold" grpId="2" nodeType="withEffect">
                                  <p:stCondLst>
                                    <p:cond delay="0"/>
                                  </p:stCondLst>
                                  <p:childTnLst>
                                    <p:animClr clrSpc="rgb" dir="cw">
                                      <p:cBhvr override="childStyle">
                                        <p:cTn id="14" dur="2000" fill="hold"/>
                                        <p:tgtEl>
                                          <p:spTgt spid="6">
                                            <p:txEl>
                                              <p:pRg st="0" end="0"/>
                                            </p:txEl>
                                          </p:spTgt>
                                        </p:tgtEl>
                                        <p:attrNameLst>
                                          <p:attrName>style.color</p:attrName>
                                        </p:attrNameLst>
                                      </p:cBhvr>
                                      <p:to>
                                        <a:srgbClr val="CC0099"/>
                                      </p:to>
                                    </p:animClr>
                                  </p:childTnLst>
                                </p:cTn>
                              </p:par>
                            </p:childTnLst>
                          </p:cTn>
                        </p:par>
                        <p:par>
                          <p:cTn id="15" fill="hold">
                            <p:stCondLst>
                              <p:cond delay="3000"/>
                            </p:stCondLst>
                            <p:childTnLst>
                              <p:par>
                                <p:cTn id="16" presetID="4" presetClass="emph" presetSubtype="2" fill="hold" grpId="0" nodeType="afterEffect">
                                  <p:stCondLst>
                                    <p:cond delay="0"/>
                                  </p:stCondLst>
                                  <p:iterate type="wd">
                                    <p:tmPct val="0"/>
                                  </p:iterate>
                                  <p:childTnLst>
                                    <p:anim to="1.5" calcmode="lin" valueType="num">
                                      <p:cBhvr override="childStyle">
                                        <p:cTn id="17" dur="5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2832" y="908720"/>
            <a:ext cx="7197803" cy="4547399"/>
          </a:xfrm>
          <a:prstGeom prst="rect">
            <a:avLst/>
          </a:prstGeom>
          <a:solidFill>
            <a:schemeClr val="accent1">
              <a:alpha val="14000"/>
            </a:schemeClr>
          </a:solidFill>
          <a:ln cmpd="thinThick">
            <a:solidFill>
              <a:schemeClr val="bg1">
                <a:alpha val="79000"/>
              </a:schemeClr>
            </a:solidFill>
          </a:ln>
          <a:effectLst>
            <a:outerShdw blurRad="76200" dir="18900000" sy="23000" kx="-1200000" algn="bl" rotWithShape="0">
              <a:prstClr val="black">
                <a:alpha val="20000"/>
              </a:prstClr>
            </a:outerShdw>
          </a:effectLst>
          <a:scene3d>
            <a:camera prst="orthographicFront"/>
            <a:lightRig rig="freezing" dir="t"/>
          </a:scene3d>
          <a:sp3d/>
        </p:spPr>
        <p:txBody>
          <a:bodyPr wrap="none" rtlCol="0">
            <a:spAutoFit/>
          </a:bodyPr>
          <a:lstStyle/>
          <a:p>
            <a:pPr>
              <a:lnSpc>
                <a:spcPts val="5600"/>
              </a:lnSpc>
            </a:pPr>
            <a:r>
              <a:rPr lang="en-US" sz="2400" dirty="0">
                <a:solidFill>
                  <a:srgbClr val="FF0000"/>
                </a:solidFill>
                <a:latin typeface="Lucida Calligraphy" panose="03010101010101010101" pitchFamily="66" charset="0"/>
              </a:rPr>
              <a:t>UNIVERSITY ST. CYRIL &amp; METHODIUS, </a:t>
            </a:r>
          </a:p>
          <a:p>
            <a:pPr>
              <a:lnSpc>
                <a:spcPts val="5600"/>
              </a:lnSpc>
            </a:pPr>
            <a:r>
              <a:rPr lang="en-US" sz="2400" dirty="0" smtClean="0">
                <a:solidFill>
                  <a:srgbClr val="FF0000"/>
                </a:solidFill>
                <a:latin typeface="Lucida Calligraphy" panose="03010101010101010101" pitchFamily="66" charset="0"/>
              </a:rPr>
              <a:t>FACULTY </a:t>
            </a:r>
            <a:r>
              <a:rPr lang="en-US" sz="2400" dirty="0">
                <a:solidFill>
                  <a:srgbClr val="FF0000"/>
                </a:solidFill>
                <a:latin typeface="Lucida Calligraphy" panose="03010101010101010101" pitchFamily="66" charset="0"/>
              </a:rPr>
              <a:t>OF STOMATOLOGY, </a:t>
            </a:r>
            <a:endParaRPr lang="en-US" sz="2400" dirty="0" smtClean="0">
              <a:solidFill>
                <a:srgbClr val="FF0000"/>
              </a:solidFill>
              <a:latin typeface="Lucida Calligraphy" panose="03010101010101010101" pitchFamily="66" charset="0"/>
            </a:endParaRPr>
          </a:p>
          <a:p>
            <a:pPr>
              <a:lnSpc>
                <a:spcPts val="5600"/>
              </a:lnSpc>
            </a:pPr>
            <a:r>
              <a:rPr lang="en-US" sz="2400" dirty="0" smtClean="0">
                <a:solidFill>
                  <a:srgbClr val="FF0000"/>
                </a:solidFill>
                <a:latin typeface="Lucida Calligraphy" panose="03010101010101010101" pitchFamily="66" charset="0"/>
              </a:rPr>
              <a:t>SKOPJE</a:t>
            </a:r>
            <a:r>
              <a:rPr lang="en-US" sz="2400" dirty="0">
                <a:solidFill>
                  <a:srgbClr val="FF0000"/>
                </a:solidFill>
                <a:latin typeface="Lucida Calligraphy" panose="03010101010101010101" pitchFamily="66" charset="0"/>
              </a:rPr>
              <a:t>, MACEDONIA</a:t>
            </a:r>
          </a:p>
          <a:p>
            <a:endParaRPr lang="en-US" sz="2400" dirty="0" smtClean="0">
              <a:solidFill>
                <a:srgbClr val="FF0000"/>
              </a:solidFill>
              <a:latin typeface="Lucida Calligraphy" pitchFamily="66" charset="0"/>
            </a:endParaRPr>
          </a:p>
          <a:p>
            <a:endParaRPr lang="en-US" sz="2400" dirty="0">
              <a:solidFill>
                <a:srgbClr val="FF0000"/>
              </a:solidFill>
              <a:latin typeface="Lucida Calligraphy" pitchFamily="66" charset="0"/>
            </a:endParaRPr>
          </a:p>
          <a:p>
            <a:r>
              <a:rPr lang="en-US" sz="2400" dirty="0" smtClean="0">
                <a:solidFill>
                  <a:srgbClr val="FF0000"/>
                </a:solidFill>
                <a:latin typeface="Lucida Calligraphy" pitchFamily="66" charset="0"/>
              </a:rPr>
              <a:t>“</a:t>
            </a:r>
            <a:r>
              <a:rPr lang="en-US" sz="2400" dirty="0">
                <a:solidFill>
                  <a:srgbClr val="FF0000"/>
                </a:solidFill>
                <a:latin typeface="Lucida Calligraphy" pitchFamily="66" charset="0"/>
              </a:rPr>
              <a:t>Goce </a:t>
            </a:r>
            <a:r>
              <a:rPr lang="en-US" sz="2400" dirty="0" err="1">
                <a:solidFill>
                  <a:srgbClr val="FF0000"/>
                </a:solidFill>
                <a:latin typeface="Lucida Calligraphy" pitchFamily="66" charset="0"/>
              </a:rPr>
              <a:t>Delcev</a:t>
            </a:r>
            <a:r>
              <a:rPr lang="en-US" sz="2400" dirty="0">
                <a:solidFill>
                  <a:srgbClr val="FF0000"/>
                </a:solidFill>
                <a:latin typeface="Lucida Calligraphy" pitchFamily="66" charset="0"/>
              </a:rPr>
              <a:t>” University - </a:t>
            </a:r>
            <a:r>
              <a:rPr lang="en-US" sz="2400" dirty="0" err="1">
                <a:solidFill>
                  <a:srgbClr val="FF0000"/>
                </a:solidFill>
                <a:latin typeface="Lucida Calligraphy" pitchFamily="66" charset="0"/>
              </a:rPr>
              <a:t>Stip</a:t>
            </a:r>
            <a:endParaRPr lang="en-US" sz="2400" dirty="0">
              <a:solidFill>
                <a:srgbClr val="FF0000"/>
              </a:solidFill>
              <a:latin typeface="Lucida Calligraphy" pitchFamily="66" charset="0"/>
            </a:endParaRPr>
          </a:p>
          <a:p>
            <a:endParaRPr lang="mk-MK" sz="1050" dirty="0">
              <a:solidFill>
                <a:srgbClr val="FF0000"/>
              </a:solidFill>
            </a:endParaRPr>
          </a:p>
          <a:p>
            <a:r>
              <a:rPr lang="en-US" sz="2400" dirty="0">
                <a:solidFill>
                  <a:srgbClr val="FF0000"/>
                </a:solidFill>
                <a:latin typeface="Lucida Calligraphy" pitchFamily="66" charset="0"/>
              </a:rPr>
              <a:t>The Faculty of Medical </a:t>
            </a:r>
            <a:r>
              <a:rPr lang="en-US" sz="2400" dirty="0" smtClean="0">
                <a:solidFill>
                  <a:srgbClr val="FF0000"/>
                </a:solidFill>
                <a:latin typeface="Lucida Calligraphy" pitchFamily="66" charset="0"/>
              </a:rPr>
              <a:t>Sciences</a:t>
            </a:r>
            <a:endParaRPr lang="mk-MK" sz="2400" dirty="0">
              <a:solidFill>
                <a:srgbClr val="FF0000"/>
              </a:solidFill>
            </a:endParaRPr>
          </a:p>
          <a:p>
            <a:endParaRPr lang="en-US" sz="1000" dirty="0">
              <a:solidFill>
                <a:srgbClr val="FF0000"/>
              </a:solidFill>
              <a:latin typeface="Lucida Calligraphy" pitchFamily="66" charset="0"/>
            </a:endParaRPr>
          </a:p>
          <a:p>
            <a:r>
              <a:rPr lang="en-US" sz="2400" dirty="0">
                <a:solidFill>
                  <a:srgbClr val="FF0000"/>
                </a:solidFill>
                <a:latin typeface="Lucida Calligraphy" pitchFamily="66" charset="0"/>
              </a:rPr>
              <a:t>Studies for Stomatology</a:t>
            </a:r>
          </a:p>
          <a:p>
            <a:endParaRPr lang="mk-MK" sz="900" dirty="0">
              <a:latin typeface="+mn-lt"/>
            </a:endParaRPr>
          </a:p>
        </p:txBody>
      </p:sp>
      <p:graphicFrame>
        <p:nvGraphicFramePr>
          <p:cNvPr id="5" name="Object 9"/>
          <p:cNvGraphicFramePr>
            <a:graphicFrameLocks noChangeAspect="1"/>
          </p:cNvGraphicFramePr>
          <p:nvPr>
            <p:extLst>
              <p:ext uri="{D42A27DB-BD31-4B8C-83A1-F6EECF244321}">
                <p14:modId xmlns:p14="http://schemas.microsoft.com/office/powerpoint/2010/main" val="2752437490"/>
              </p:ext>
            </p:extLst>
          </p:nvPr>
        </p:nvGraphicFramePr>
        <p:xfrm>
          <a:off x="107504" y="260226"/>
          <a:ext cx="1231900" cy="1296987"/>
        </p:xfrm>
        <a:graphic>
          <a:graphicData uri="http://schemas.openxmlformats.org/presentationml/2006/ole">
            <mc:AlternateContent xmlns:mc="http://schemas.openxmlformats.org/markup-compatibility/2006">
              <mc:Choice xmlns:v="urn:schemas-microsoft-com:vml" Requires="v">
                <p:oleObj spid="_x0000_s1029" name="CorelDRAW" r:id="rId3" imgW="1602720" imgH="1725480" progId="CorelDRAW.Graphic.12">
                  <p:embed/>
                </p:oleObj>
              </mc:Choice>
              <mc:Fallback>
                <p:oleObj name="CorelDRAW" r:id="rId3" imgW="1602720" imgH="172548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60226"/>
                        <a:ext cx="1231900"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0"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18" y="1772816"/>
            <a:ext cx="1079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FF00"/>
                </a:solidFill>
                <a:miter lim="800000"/>
                <a:headEnd/>
                <a:tailEnd/>
              </a14:hiddenLine>
            </a:ext>
          </a:extLst>
        </p:spPr>
      </p:pic>
      <p:pic>
        <p:nvPicPr>
          <p:cNvPr id="7" name="Picture 11" descr="Bitmap in LOGO_P~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300" y="2928219"/>
            <a:ext cx="9477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FF00"/>
                </a:solidFill>
                <a:miter lim="800000"/>
                <a:headEnd/>
                <a:tailEnd/>
              </a14:hiddenLine>
            </a:ext>
          </a:extLst>
        </p:spPr>
      </p:pic>
      <p:pic>
        <p:nvPicPr>
          <p:cNvPr id="8" name="Picture 7" descr="logo_crveno.png"/>
          <p:cNvPicPr>
            <a:picLocks noChangeAspect="1" noChangeArrowheads="1"/>
          </p:cNvPicPr>
          <p:nvPr/>
        </p:nvPicPr>
        <p:blipFill>
          <a:blip r:embed="rId7" cstate="print"/>
          <a:srcRect/>
          <a:stretch>
            <a:fillRect/>
          </a:stretch>
        </p:blipFill>
        <p:spPr bwMode="auto">
          <a:xfrm>
            <a:off x="48694" y="4212290"/>
            <a:ext cx="1571595" cy="1499908"/>
          </a:xfrm>
          <a:prstGeom prst="rect">
            <a:avLst/>
          </a:prstGeom>
          <a:noFill/>
          <a:ln w="9525">
            <a:noFill/>
            <a:miter lim="800000"/>
            <a:headEnd/>
            <a:tailEnd/>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59272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71700" y="764373"/>
            <a:ext cx="6377940" cy="1293028"/>
          </a:xfrm>
        </p:spPr>
        <p:txBody>
          <a:bodyPr/>
          <a:lstStyle/>
          <a:p>
            <a:r>
              <a:rPr lang="en-US" dirty="0">
                <a:solidFill>
                  <a:srgbClr val="FFCC00"/>
                </a:solidFill>
                <a:effectLst>
                  <a:outerShdw blurRad="38100" dist="38100" dir="2700000" algn="tl">
                    <a:srgbClr val="000000"/>
                  </a:outerShdw>
                </a:effectLst>
                <a:latin typeface="Lucida Calligraphy" pitchFamily="66" charset="0"/>
              </a:rPr>
              <a:t>INTRODUCTION</a:t>
            </a:r>
            <a:br>
              <a:rPr lang="en-US" dirty="0">
                <a:solidFill>
                  <a:srgbClr val="FFCC00"/>
                </a:solidFill>
                <a:effectLst>
                  <a:outerShdw blurRad="38100" dist="38100" dir="2700000" algn="tl">
                    <a:srgbClr val="000000"/>
                  </a:outerShdw>
                </a:effectLst>
                <a:latin typeface="Lucida Calligraphy" pitchFamily="66" charset="0"/>
              </a:rPr>
            </a:br>
            <a:endParaRPr lang="mk-MK"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505075"/>
            <a:ext cx="5193927" cy="3890432"/>
          </a:xfrm>
          <a:prstGeom prst="rect">
            <a:avLst/>
          </a:prstGeom>
        </p:spPr>
      </p:pic>
    </p:spTree>
    <p:extLst>
      <p:ext uri="{BB962C8B-B14F-4D97-AF65-F5344CB8AC3E}">
        <p14:creationId xmlns:p14="http://schemas.microsoft.com/office/powerpoint/2010/main" val="270501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C00"/>
                </a:solidFill>
                <a:effectLst>
                  <a:outerShdw blurRad="38100" dist="38100" dir="2700000" algn="tl">
                    <a:srgbClr val="000000"/>
                  </a:outerShdw>
                </a:effectLst>
                <a:latin typeface="Lucida Calligraphy" pitchFamily="66" charset="0"/>
              </a:rPr>
              <a:t>INTRODUCTION</a:t>
            </a:r>
            <a:br>
              <a:rPr lang="en-US" dirty="0">
                <a:solidFill>
                  <a:srgbClr val="FFCC00"/>
                </a:solidFill>
                <a:effectLst>
                  <a:outerShdw blurRad="38100" dist="38100" dir="2700000" algn="tl">
                    <a:srgbClr val="000000"/>
                  </a:outerShdw>
                </a:effectLst>
                <a:latin typeface="Lucida Calligraphy" pitchFamily="66" charset="0"/>
              </a:rPr>
            </a:br>
            <a:endParaRPr lang="mk-MK" dirty="0"/>
          </a:p>
        </p:txBody>
      </p:sp>
      <p:sp>
        <p:nvSpPr>
          <p:cNvPr id="3" name="Content Placeholder 2"/>
          <p:cNvSpPr>
            <a:spLocks noGrp="1"/>
          </p:cNvSpPr>
          <p:nvPr>
            <p:ph idx="1"/>
          </p:nvPr>
        </p:nvSpPr>
        <p:spPr/>
        <p:txBody>
          <a:bodyPr/>
          <a:lstStyle/>
          <a:p>
            <a:pPr algn="just">
              <a:lnSpc>
                <a:spcPct val="150000"/>
              </a:lnSpc>
              <a:buBlip>
                <a:blip r:embed="rId2"/>
              </a:buBlip>
              <a:defRPr/>
            </a:pPr>
            <a:r>
              <a:rPr lang="en-US" sz="3200" b="1" dirty="0">
                <a:solidFill>
                  <a:srgbClr val="FF0000"/>
                </a:solidFill>
                <a:effectLst>
                  <a:outerShdw blurRad="38100" dist="38100" dir="2700000" algn="tl">
                    <a:srgbClr val="000000">
                      <a:alpha val="43137"/>
                    </a:srgbClr>
                  </a:outerShdw>
                </a:effectLst>
              </a:rPr>
              <a:t>AIM</a:t>
            </a:r>
            <a:r>
              <a:rPr lang="en-US" sz="3200" b="1" dirty="0">
                <a:solidFill>
                  <a:srgbClr val="006600"/>
                </a:solidFill>
                <a:effectLst>
                  <a:outerShdw blurRad="38100" dist="38100" dir="2700000" algn="tl">
                    <a:srgbClr val="000000">
                      <a:alpha val="43137"/>
                    </a:srgbClr>
                  </a:outerShdw>
                </a:effectLst>
              </a:rPr>
              <a:t> </a:t>
            </a:r>
          </a:p>
          <a:p>
            <a:pPr algn="just">
              <a:lnSpc>
                <a:spcPct val="150000"/>
              </a:lnSpc>
              <a:defRPr/>
            </a:pPr>
            <a:r>
              <a:rPr lang="en-US" sz="2400" b="1" dirty="0">
                <a:solidFill>
                  <a:srgbClr val="FF0000"/>
                </a:solidFill>
                <a:effectLst>
                  <a:outerShdw blurRad="38100" dist="38100" dir="2700000" algn="tl">
                    <a:srgbClr val="000000">
                      <a:alpha val="43137"/>
                    </a:srgbClr>
                  </a:outerShdw>
                </a:effectLst>
              </a:rPr>
              <a:t>The aim of our study was to evaluate the condition, particular structure and properties of the pulpal tissue by using various methods.</a:t>
            </a:r>
          </a:p>
          <a:p>
            <a:endParaRPr lang="mk-MK" dirty="0"/>
          </a:p>
        </p:txBody>
      </p:sp>
    </p:spTree>
    <p:extLst>
      <p:ext uri="{BB962C8B-B14F-4D97-AF65-F5344CB8AC3E}">
        <p14:creationId xmlns:p14="http://schemas.microsoft.com/office/powerpoint/2010/main" val="3403340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955280" cy="5760640"/>
          </a:xfrm>
        </p:spPr>
        <p:txBody>
          <a:bodyPr>
            <a:normAutofit/>
          </a:bodyPr>
          <a:lstStyle/>
          <a:p>
            <a:pPr algn="just">
              <a:lnSpc>
                <a:spcPct val="150000"/>
              </a:lnSpc>
              <a:buBlip>
                <a:blip r:embed="rId2"/>
              </a:buBlip>
              <a:defRPr/>
            </a:pPr>
            <a:r>
              <a:rPr lang="en-US" sz="3200" b="1" dirty="0">
                <a:solidFill>
                  <a:srgbClr val="FF0000"/>
                </a:solidFill>
                <a:effectLst>
                  <a:outerShdw blurRad="38100" dist="38100" dir="2700000" algn="tl">
                    <a:srgbClr val="000000">
                      <a:alpha val="43137"/>
                    </a:srgbClr>
                  </a:outerShdw>
                </a:effectLst>
              </a:rPr>
              <a:t>MATERIAL AND METHOD </a:t>
            </a:r>
          </a:p>
          <a:p>
            <a:pPr algn="just"/>
            <a:endParaRPr lang="en-US" sz="2800" b="1" dirty="0">
              <a:effectLst>
                <a:outerShdw blurRad="38100" dist="38100" dir="2700000" algn="tl">
                  <a:srgbClr val="000000">
                    <a:alpha val="43137"/>
                  </a:srgbClr>
                </a:outerShdw>
              </a:effectLst>
            </a:endParaRPr>
          </a:p>
          <a:p>
            <a:pPr algn="just">
              <a:lnSpc>
                <a:spcPct val="150000"/>
              </a:lnSpc>
            </a:pPr>
            <a:r>
              <a:rPr lang="en-US" sz="2800" b="1" dirty="0">
                <a:effectLst>
                  <a:outerShdw blurRad="38100" dist="38100" dir="2700000" algn="tl">
                    <a:srgbClr val="000000">
                      <a:alpha val="43137"/>
                    </a:srgbClr>
                  </a:outerShdw>
                </a:effectLst>
              </a:rPr>
              <a:t>The pulps used for this research had originated from intact teeth of healthy children, (five deciduous teeth without, and five deciduous teeth with physiological </a:t>
            </a:r>
            <a:r>
              <a:rPr lang="en-US" sz="2800" b="1" dirty="0" err="1">
                <a:effectLst>
                  <a:outerShdw blurRad="38100" dist="38100" dir="2700000" algn="tl">
                    <a:srgbClr val="000000">
                      <a:alpha val="43137"/>
                    </a:srgbClr>
                  </a:outerShdw>
                </a:effectLst>
              </a:rPr>
              <a:t>resorption</a:t>
            </a:r>
            <a:r>
              <a:rPr lang="en-US" sz="2800" b="1" dirty="0">
                <a:effectLst>
                  <a:outerShdw blurRad="38100" dist="38100" dir="2700000" algn="tl">
                    <a:srgbClr val="000000">
                      <a:alpha val="43137"/>
                    </a:srgbClr>
                  </a:outerShdw>
                </a:effectLst>
              </a:rPr>
              <a:t>).</a:t>
            </a:r>
          </a:p>
          <a:p>
            <a:pPr algn="just"/>
            <a:endParaRPr lang="mk-MK" sz="2800" dirty="0"/>
          </a:p>
        </p:txBody>
      </p:sp>
    </p:spTree>
    <p:extLst>
      <p:ext uri="{BB962C8B-B14F-4D97-AF65-F5344CB8AC3E}">
        <p14:creationId xmlns:p14="http://schemas.microsoft.com/office/powerpoint/2010/main" val="3073234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pPr>
              <a:lnSpc>
                <a:spcPct val="150000"/>
              </a:lnSpc>
            </a:pPr>
            <a:r>
              <a:rPr lang="en-US" sz="2400" b="1" dirty="0">
                <a:effectLst>
                  <a:outerShdw blurRad="38100" dist="38100" dir="2700000" algn="tl">
                    <a:srgbClr val="000000">
                      <a:alpha val="43137"/>
                    </a:srgbClr>
                  </a:outerShdw>
                </a:effectLst>
              </a:rPr>
              <a:t>Immediately after the extraction (performed due to orthodontic reasons, under local anesthesia), each tooth was cut perpendicularly to its long axis with a rotating </a:t>
            </a:r>
            <a:r>
              <a:rPr lang="en-US" sz="2400" b="1" dirty="0" err="1">
                <a:effectLst>
                  <a:outerShdw blurRad="38100" dist="38100" dir="2700000" algn="tl">
                    <a:srgbClr val="000000">
                      <a:alpha val="43137"/>
                    </a:srgbClr>
                  </a:outerShdw>
                </a:effectLst>
              </a:rPr>
              <a:t>carborundum</a:t>
            </a:r>
            <a:r>
              <a:rPr lang="en-US" sz="2400" b="1" dirty="0">
                <a:effectLst>
                  <a:outerShdw blurRad="38100" dist="38100" dir="2700000" algn="tl">
                    <a:srgbClr val="000000">
                      <a:alpha val="43137"/>
                    </a:srgbClr>
                  </a:outerShdw>
                </a:effectLst>
              </a:rPr>
              <a:t> disc under a water jet. The separated halves were dissected with plastic instrument, and the tooth pulp was excavated completely</a:t>
            </a:r>
            <a:endParaRPr lang="en-US" sz="2400" b="1" dirty="0">
              <a:solidFill>
                <a:schemeClr val="tx2">
                  <a:lumMod val="50000"/>
                </a:schemeClr>
              </a:solidFill>
              <a:effectLst>
                <a:outerShdw blurRad="38100" dist="38100" dir="2700000" algn="tl">
                  <a:srgbClr val="000000">
                    <a:alpha val="43137"/>
                  </a:srgbClr>
                </a:outerShdw>
              </a:effectLst>
            </a:endParaRPr>
          </a:p>
          <a:p>
            <a:pPr marL="0" indent="0">
              <a:buNone/>
            </a:pPr>
            <a:endParaRPr lang="mk-MK" dirty="0"/>
          </a:p>
        </p:txBody>
      </p:sp>
    </p:spTree>
    <p:extLst>
      <p:ext uri="{BB962C8B-B14F-4D97-AF65-F5344CB8AC3E}">
        <p14:creationId xmlns:p14="http://schemas.microsoft.com/office/powerpoint/2010/main" val="31732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RESULTS </a:t>
            </a:r>
            <a:r>
              <a:rPr lang="en-US" dirty="0">
                <a:solidFill>
                  <a:srgbClr val="FF0000"/>
                </a:solidFill>
              </a:rPr>
              <a:t>and </a:t>
            </a:r>
            <a:r>
              <a:rPr lang="en-US" b="1" dirty="0">
                <a:solidFill>
                  <a:srgbClr val="FF0000"/>
                </a:solidFill>
                <a:effectLst>
                  <a:outerShdw blurRad="38100" dist="38100" dir="2700000" algn="tl">
                    <a:srgbClr val="000000">
                      <a:alpha val="43137"/>
                    </a:srgbClr>
                  </a:outerShdw>
                </a:effectLst>
              </a:rPr>
              <a:t>DISCUSSION</a:t>
            </a:r>
            <a:r>
              <a:rPr lang="en-US" dirty="0">
                <a:solidFill>
                  <a:srgbClr val="FF0000"/>
                </a:solidFill>
              </a:rPr>
              <a:t> </a:t>
            </a:r>
            <a:endParaRPr lang="mk-MK"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400" dirty="0" smtClean="0"/>
              <a:t>The </a:t>
            </a:r>
            <a:r>
              <a:rPr lang="en-US" sz="2400" dirty="0"/>
              <a:t>extracellular matrix is the major constituent of the connective tissue. This is composed of ground substance and </a:t>
            </a:r>
            <a:r>
              <a:rPr lang="en-US" sz="2400" dirty="0" err="1"/>
              <a:t>fibrillar</a:t>
            </a:r>
            <a:r>
              <a:rPr lang="en-US" sz="2400" dirty="0"/>
              <a:t> proteins. The main cells of the connective tissue are the fibroblasts. The pulp also contains </a:t>
            </a:r>
            <a:r>
              <a:rPr lang="en-US" sz="2400" dirty="0" err="1"/>
              <a:t>odontoblasts</a:t>
            </a:r>
            <a:r>
              <a:rPr lang="en-US" sz="2400" dirty="0"/>
              <a:t> (the highest differentiated cells), undifferentiated mesenchyme cells, and </a:t>
            </a:r>
            <a:r>
              <a:rPr lang="en-US" sz="2400" dirty="0" err="1"/>
              <a:t>immunocompetent</a:t>
            </a:r>
            <a:r>
              <a:rPr lang="en-US" sz="2400" dirty="0"/>
              <a:t> cells (lymphocytes, macrophages, leucocytes).</a:t>
            </a:r>
          </a:p>
          <a:p>
            <a:endParaRPr lang="mk-MK" dirty="0"/>
          </a:p>
        </p:txBody>
      </p:sp>
    </p:spTree>
    <p:extLst>
      <p:ext uri="{BB962C8B-B14F-4D97-AF65-F5344CB8AC3E}">
        <p14:creationId xmlns:p14="http://schemas.microsoft.com/office/powerpoint/2010/main" val="36109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r>
              <a:rPr lang="en-US" sz="2400" dirty="0"/>
              <a:t>Adequate pulp preparation has always been a challenge, because artefacts resulting from inadequate fixation often are described as evidence of </a:t>
            </a:r>
            <a:r>
              <a:rPr lang="en-US" sz="2400" dirty="0" err="1"/>
              <a:t>pathosis</a:t>
            </a:r>
            <a:r>
              <a:rPr lang="en-US" sz="2400" dirty="0"/>
              <a:t>. Methods with dropping a tooth in a jar of formalin, even if done immediately after extraction, are inadequate to permit subsequent critical examination of the dental pulp. Other methods are with section the apical 2–3 mm of the root with a fissure bur, and an opening was made into the pulp chamber with a round bur and fixed with 10% buffered formalin.</a:t>
            </a:r>
          </a:p>
          <a:p>
            <a:endParaRPr lang="mk-MK" dirty="0"/>
          </a:p>
        </p:txBody>
      </p:sp>
    </p:spTree>
    <p:extLst>
      <p:ext uri="{BB962C8B-B14F-4D97-AF65-F5344CB8AC3E}">
        <p14:creationId xmlns:p14="http://schemas.microsoft.com/office/powerpoint/2010/main" val="329443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pPr algn="just">
              <a:lnSpc>
                <a:spcPct val="150000"/>
              </a:lnSpc>
              <a:buBlip>
                <a:blip r:embed="rId2"/>
              </a:buBlip>
              <a:defRPr/>
            </a:pPr>
            <a:r>
              <a:rPr lang="en-US" sz="2800" b="1" dirty="0">
                <a:solidFill>
                  <a:srgbClr val="FF0000"/>
                </a:solidFill>
                <a:effectLst>
                  <a:outerShdw blurRad="38100" dist="38100" dir="2700000" algn="tl">
                    <a:srgbClr val="000000">
                      <a:alpha val="43137"/>
                    </a:srgbClr>
                  </a:outerShdw>
                </a:effectLst>
              </a:rPr>
              <a:t>CONCLUSION</a:t>
            </a:r>
          </a:p>
          <a:p>
            <a:pPr>
              <a:defRPr/>
            </a:pPr>
            <a:endParaRPr lang="en-US" sz="1000" b="1" dirty="0">
              <a:solidFill>
                <a:srgbClr val="006600"/>
              </a:solidFill>
              <a:effectLst>
                <a:outerShdw blurRad="38100" dist="38100" dir="2700000" algn="tl">
                  <a:srgbClr val="000000">
                    <a:alpha val="43137"/>
                  </a:srgbClr>
                </a:outerShdw>
              </a:effectLst>
            </a:endParaRPr>
          </a:p>
          <a:p>
            <a:r>
              <a:rPr lang="en-US" sz="2400" b="1" dirty="0">
                <a:solidFill>
                  <a:srgbClr val="002060"/>
                </a:solidFill>
                <a:effectLst>
                  <a:outerShdw blurRad="38100" dist="38100" dir="2700000" algn="tl">
                    <a:srgbClr val="000000">
                      <a:alpha val="43137"/>
                    </a:srgbClr>
                  </a:outerShdw>
                </a:effectLst>
              </a:rPr>
              <a:t>	</a:t>
            </a:r>
            <a:r>
              <a:rPr lang="en-US" sz="2400" dirty="0"/>
              <a:t>The developments of models are needed for better investigation of deciduous dental pulp, but also for better her preservation</a:t>
            </a:r>
          </a:p>
          <a:p>
            <a:endParaRPr lang="mk-MK" dirty="0"/>
          </a:p>
        </p:txBody>
      </p:sp>
    </p:spTree>
    <p:extLst>
      <p:ext uri="{BB962C8B-B14F-4D97-AF65-F5344CB8AC3E}">
        <p14:creationId xmlns:p14="http://schemas.microsoft.com/office/powerpoint/2010/main" val="1699844287"/>
      </p:ext>
    </p:extLst>
  </p:cSld>
  <p:clrMapOvr>
    <a:masterClrMapping/>
  </p:clrMapOvr>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1" i="0" u="none" strike="noStrike" cap="none" normalizeH="0" baseline="0" smtClean="0">
            <a:ln>
              <a:noFill/>
            </a:ln>
            <a:solidFill>
              <a:schemeClr val="tx1"/>
            </a:solidFill>
            <a:effectLst>
              <a:outerShdw blurRad="38100" dist="38100" dir="2700000" algn="tl">
                <a:srgbClr val="000000">
                  <a:alpha val="43137"/>
                </a:srgbClr>
              </a:outerShdw>
            </a:effectLst>
            <a:latin typeface="MAC C 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12081</TotalTime>
  <Words>321</Words>
  <Application>Microsoft Office PowerPoint</Application>
  <PresentationFormat>On-screen Show (4:3)</PresentationFormat>
  <Paragraphs>30</Paragraphs>
  <Slides>10</Slides>
  <Notes>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3" baseType="lpstr">
      <vt:lpstr>Arial</vt:lpstr>
      <vt:lpstr>Arial Black</vt:lpstr>
      <vt:lpstr>Century Gothic</vt:lpstr>
      <vt:lpstr>Lucida Calligraphy</vt:lpstr>
      <vt:lpstr>MAC C Times</vt:lpstr>
      <vt:lpstr>Palatino Linotype</vt:lpstr>
      <vt:lpstr>Tahoma</vt:lpstr>
      <vt:lpstr>Times New Roman</vt:lpstr>
      <vt:lpstr>Corinthian columns design template</vt:lpstr>
      <vt:lpstr>Blue strands design template</vt:lpstr>
      <vt:lpstr>1_Custom Design</vt:lpstr>
      <vt:lpstr>Vapor Trail</vt:lpstr>
      <vt:lpstr>CorelDRAW 12.0 Graphic</vt:lpstr>
      <vt:lpstr>PowerPoint Presentation</vt:lpstr>
      <vt:lpstr>PowerPoint Presentation</vt:lpstr>
      <vt:lpstr>INTRODUCTION </vt:lpstr>
      <vt:lpstr>INTRODUCTION </vt:lpstr>
      <vt:lpstr>PowerPoint Presentation</vt:lpstr>
      <vt:lpstr>PowerPoint Presentation</vt:lpstr>
      <vt:lpstr>RESULTS and DISCUSSION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Cena Dimova</dc:creator>
  <cp:lastModifiedBy>Cena Dimova</cp:lastModifiedBy>
  <cp:revision>225</cp:revision>
  <dcterms:modified xsi:type="dcterms:W3CDTF">2013-11-24T06:04:12Z</dcterms:modified>
</cp:coreProperties>
</file>