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5" d="100"/>
          <a:sy n="55" d="100"/>
        </p:scale>
        <p:origin x="4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0256" y="-760616"/>
            <a:ext cx="8001000" cy="2971801"/>
          </a:xfrm>
        </p:spPr>
        <p:txBody>
          <a:bodyPr/>
          <a:lstStyle/>
          <a:p>
            <a:pPr algn="ctr" eaLnBrk="1" hangingPunct="1">
              <a:defRPr/>
            </a:pPr>
            <a:r>
              <a:rPr lang="mk-MK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УНИВЕРЗИТЕТ „ГОЦЕ ДЕЛЧЕВ“ ШТИП</a:t>
            </a:r>
            <a:br>
              <a:rPr lang="mk-MK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mk-MK" sz="2000" b="1" dirty="0" smtClean="0">
                <a:latin typeface="Book Antiqua" pitchFamily="18" charset="0"/>
              </a:rPr>
              <a:t>Факултет за медицински науки - Висока </a:t>
            </a:r>
            <a:r>
              <a:rPr lang="mk-MK" sz="2000" b="1" dirty="0" err="1" smtClean="0">
                <a:latin typeface="Book Antiqua" pitchFamily="18" charset="0"/>
              </a:rPr>
              <a:t>здравстена</a:t>
            </a:r>
            <a:r>
              <a:rPr lang="mk-MK" sz="2000" b="1" dirty="0" smtClean="0">
                <a:latin typeface="Book Antiqua" pitchFamily="18" charset="0"/>
              </a:rPr>
              <a:t> школа</a:t>
            </a:r>
            <a:br>
              <a:rPr lang="mk-MK" sz="2000" b="1" dirty="0" smtClean="0">
                <a:latin typeface="Book Antiqua" pitchFamily="18" charset="0"/>
              </a:rPr>
            </a:br>
            <a:r>
              <a:rPr lang="mk-MK" sz="2000" b="1" dirty="0" smtClean="0">
                <a:latin typeface="Book Antiqua" pitchFamily="18" charset="0"/>
              </a:rPr>
              <a:t>Втор циклус на студии - Специјалистички студии</a:t>
            </a:r>
            <a:br>
              <a:rPr lang="mk-MK" sz="2000" b="1" dirty="0" smtClean="0">
                <a:latin typeface="Book Antiqua" pitchFamily="18" charset="0"/>
              </a:rPr>
            </a:br>
            <a:r>
              <a:rPr lang="mk-MK" sz="2000" b="1" dirty="0" smtClean="0">
                <a:latin typeface="Book Antiqua" pitchFamily="18" charset="0"/>
              </a:rPr>
              <a:t>Превенција од заразни и незаразни болести</a:t>
            </a:r>
            <a:endParaRPr lang="en-GB" sz="2000" b="1" dirty="0" smtClean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9913" y="2912842"/>
            <a:ext cx="10191403" cy="194733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CEFIXIME</a:t>
            </a:r>
            <a:r>
              <a:rPr lang="mk-MK" sz="3600" b="1" dirty="0">
                <a:solidFill>
                  <a:srgbClr val="FF0000"/>
                </a:solidFill>
              </a:rPr>
              <a:t> – ЛЕК НА ИЗБОР ЗА ВОНБОЛНИЧКО ЛЕКУВАЊЕ НА ДОЛНО РЕСПИРАТОРНИТЕ ИНФЕКЦИИ</a:t>
            </a:r>
            <a:endParaRPr lang="en-US" sz="3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56116" y="5918662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3600" dirty="0" err="1"/>
              <a:t>Шуманова</a:t>
            </a:r>
            <a:r>
              <a:rPr lang="mk-MK" sz="3600" dirty="0"/>
              <a:t> Ц</a:t>
            </a:r>
            <a:r>
              <a:rPr lang="mk-MK" sz="3600" baseline="30000" dirty="0"/>
              <a:t>1</a:t>
            </a:r>
            <a:r>
              <a:rPr lang="mk-MK" sz="3600" dirty="0"/>
              <a:t>., Шуманов Ѓ</a:t>
            </a:r>
            <a:r>
              <a:rPr lang="mk-MK" sz="3600" baseline="30000" dirty="0"/>
              <a:t>2</a:t>
            </a:r>
            <a:r>
              <a:rPr lang="mk-MK" sz="3600" dirty="0"/>
              <a:t>.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7706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115065" cy="3615267"/>
          </a:xfrm>
        </p:spPr>
        <p:txBody>
          <a:bodyPr/>
          <a:lstStyle/>
          <a:p>
            <a:r>
              <a:rPr lang="mk-MK" sz="4000" b="1" dirty="0">
                <a:solidFill>
                  <a:srgbClr val="FF0000"/>
                </a:solidFill>
              </a:rPr>
              <a:t>Цел:</a:t>
            </a:r>
            <a:r>
              <a:rPr lang="mk-MK" sz="4000" dirty="0">
                <a:solidFill>
                  <a:srgbClr val="FF0000"/>
                </a:solidFill>
              </a:rPr>
              <a:t> Да се прикаже ефикасноста на </a:t>
            </a:r>
            <a:r>
              <a:rPr lang="en-US" sz="4000" b="1" dirty="0" err="1">
                <a:solidFill>
                  <a:srgbClr val="FF0000"/>
                </a:solidFill>
              </a:rPr>
              <a:t>Cefixime</a:t>
            </a:r>
            <a:r>
              <a:rPr lang="mk-MK" sz="4000" dirty="0">
                <a:solidFill>
                  <a:srgbClr val="FF0000"/>
                </a:solidFill>
              </a:rPr>
              <a:t>, </a:t>
            </a:r>
            <a:r>
              <a:rPr lang="mk-MK" sz="4000" dirty="0" err="1">
                <a:solidFill>
                  <a:srgbClr val="FF0000"/>
                </a:solidFill>
              </a:rPr>
              <a:t>цефалоспорин</a:t>
            </a:r>
            <a:r>
              <a:rPr lang="mk-MK" sz="4000" dirty="0">
                <a:solidFill>
                  <a:srgbClr val="FF0000"/>
                </a:solidFill>
              </a:rPr>
              <a:t> од трета генерација во лекувањето на долно респираторните инфекции во домашни услови.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1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640280" cy="6172200"/>
          </a:xfrm>
        </p:spPr>
        <p:txBody>
          <a:bodyPr>
            <a:normAutofit/>
          </a:bodyPr>
          <a:lstStyle/>
          <a:p>
            <a:r>
              <a:rPr lang="mk-MK" sz="4000" b="1" dirty="0">
                <a:solidFill>
                  <a:srgbClr val="FF0000"/>
                </a:solidFill>
              </a:rPr>
              <a:t>Материјал и методи:</a:t>
            </a:r>
            <a:r>
              <a:rPr lang="mk-MK" sz="4000" dirty="0">
                <a:solidFill>
                  <a:srgbClr val="FF0000"/>
                </a:solidFill>
              </a:rPr>
              <a:t>Опфатени се 13 болни со опструктивен </a:t>
            </a:r>
            <a:r>
              <a:rPr lang="mk-MK" sz="4000" dirty="0" err="1">
                <a:solidFill>
                  <a:srgbClr val="FF0000"/>
                </a:solidFill>
              </a:rPr>
              <a:t>бронхит</a:t>
            </a:r>
            <a:r>
              <a:rPr lang="mk-MK" sz="4000" dirty="0">
                <a:solidFill>
                  <a:srgbClr val="FF0000"/>
                </a:solidFill>
              </a:rPr>
              <a:t>, 10 со </a:t>
            </a:r>
            <a:r>
              <a:rPr lang="mk-MK" sz="4000" dirty="0" err="1">
                <a:solidFill>
                  <a:srgbClr val="FF0000"/>
                </a:solidFill>
              </a:rPr>
              <a:t>бронхопнеумонија</a:t>
            </a:r>
            <a:r>
              <a:rPr lang="mk-MK" sz="4000" dirty="0">
                <a:solidFill>
                  <a:srgbClr val="FF0000"/>
                </a:solidFill>
              </a:rPr>
              <a:t> и 7 со ХОББ. Сите болни се лекувани со </a:t>
            </a:r>
            <a:r>
              <a:rPr lang="en-US" sz="4000" b="1" dirty="0" err="1">
                <a:solidFill>
                  <a:srgbClr val="FF0000"/>
                </a:solidFill>
              </a:rPr>
              <a:t>Cefixime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mk-MK" sz="4000" dirty="0">
                <a:solidFill>
                  <a:srgbClr val="FF0000"/>
                </a:solidFill>
              </a:rPr>
              <a:t>400 мг. на ден и соодветна </a:t>
            </a:r>
            <a:r>
              <a:rPr lang="mk-MK" sz="4000" dirty="0" err="1">
                <a:solidFill>
                  <a:srgbClr val="FF0000"/>
                </a:solidFill>
              </a:rPr>
              <a:t>симптоматска</a:t>
            </a:r>
            <a:r>
              <a:rPr lang="mk-MK" sz="4000" dirty="0">
                <a:solidFill>
                  <a:srgbClr val="FF0000"/>
                </a:solidFill>
              </a:rPr>
              <a:t> терапија во текот на 10 дена. Користени се наодите на </a:t>
            </a:r>
            <a:r>
              <a:rPr lang="mk-MK" sz="4000" dirty="0" err="1">
                <a:solidFill>
                  <a:srgbClr val="FF0000"/>
                </a:solidFill>
              </a:rPr>
              <a:t>рентгенски</a:t>
            </a:r>
            <a:r>
              <a:rPr lang="mk-MK" sz="4000" dirty="0">
                <a:solidFill>
                  <a:srgbClr val="FF0000"/>
                </a:solidFill>
              </a:rPr>
              <a:t> и </a:t>
            </a:r>
            <a:r>
              <a:rPr lang="mk-MK" sz="4000" dirty="0" err="1">
                <a:solidFill>
                  <a:srgbClr val="FF0000"/>
                </a:solidFill>
              </a:rPr>
              <a:t>лабараториски</a:t>
            </a:r>
            <a:r>
              <a:rPr lang="mk-MK" sz="4000" dirty="0">
                <a:solidFill>
                  <a:srgbClr val="FF0000"/>
                </a:solidFill>
              </a:rPr>
              <a:t> испитувања и консултативни мислења од </a:t>
            </a:r>
            <a:r>
              <a:rPr lang="mk-MK" sz="4000" dirty="0" err="1">
                <a:solidFill>
                  <a:srgbClr val="FF0000"/>
                </a:solidFill>
              </a:rPr>
              <a:t>пулмолог</a:t>
            </a:r>
            <a:r>
              <a:rPr lang="mk-MK" sz="4000" dirty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73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358926" cy="5978769"/>
          </a:xfrm>
        </p:spPr>
        <p:txBody>
          <a:bodyPr>
            <a:normAutofit fontScale="40000" lnSpcReduction="20000"/>
          </a:bodyPr>
          <a:lstStyle/>
          <a:p>
            <a:r>
              <a:rPr lang="mk-MK" sz="8400" b="1" dirty="0">
                <a:solidFill>
                  <a:srgbClr val="FF0000"/>
                </a:solidFill>
              </a:rPr>
              <a:t>Резултати и дискусија: </a:t>
            </a:r>
            <a:r>
              <a:rPr lang="mk-MK" sz="8400" dirty="0">
                <a:solidFill>
                  <a:srgbClr val="FF0000"/>
                </a:solidFill>
              </a:rPr>
              <a:t>Лекувањето со </a:t>
            </a:r>
            <a:r>
              <a:rPr lang="en-US" sz="8400" b="1" dirty="0" err="1">
                <a:solidFill>
                  <a:srgbClr val="FF0000"/>
                </a:solidFill>
              </a:rPr>
              <a:t>Cefixime</a:t>
            </a:r>
            <a:r>
              <a:rPr lang="en-US" sz="8400" dirty="0">
                <a:solidFill>
                  <a:srgbClr val="FF0000"/>
                </a:solidFill>
              </a:rPr>
              <a:t> </a:t>
            </a:r>
            <a:r>
              <a:rPr lang="mk-MK" sz="8400" dirty="0">
                <a:solidFill>
                  <a:srgbClr val="FF0000"/>
                </a:solidFill>
              </a:rPr>
              <a:t>400 мг. на ден и соодветна </a:t>
            </a:r>
            <a:r>
              <a:rPr lang="mk-MK" sz="8400" dirty="0" err="1">
                <a:solidFill>
                  <a:srgbClr val="FF0000"/>
                </a:solidFill>
              </a:rPr>
              <a:t>симптоматска</a:t>
            </a:r>
            <a:r>
              <a:rPr lang="mk-MK" sz="8400" dirty="0">
                <a:solidFill>
                  <a:srgbClr val="FF0000"/>
                </a:solidFill>
              </a:rPr>
              <a:t> терапија во текот на 10 дена, доведе до повлекување на физикалниот наод на белите дробови и комплетно оздравување на 11болни со опструктивен </a:t>
            </a:r>
            <a:r>
              <a:rPr lang="mk-MK" sz="8400" dirty="0" err="1">
                <a:solidFill>
                  <a:srgbClr val="FF0000"/>
                </a:solidFill>
              </a:rPr>
              <a:t>бронхит</a:t>
            </a:r>
            <a:r>
              <a:rPr lang="mk-MK" sz="8400" dirty="0">
                <a:solidFill>
                  <a:srgbClr val="FF0000"/>
                </a:solidFill>
              </a:rPr>
              <a:t>, 8 болни со </a:t>
            </a:r>
            <a:r>
              <a:rPr lang="mk-MK" sz="8400" dirty="0" err="1">
                <a:solidFill>
                  <a:srgbClr val="FF0000"/>
                </a:solidFill>
              </a:rPr>
              <a:t>бронхопнеумонија</a:t>
            </a:r>
            <a:r>
              <a:rPr lang="mk-MK" sz="8400" dirty="0">
                <a:solidFill>
                  <a:srgbClr val="FF0000"/>
                </a:solidFill>
              </a:rPr>
              <a:t> и 5 болни со ХОББ. Кај останатите болни комплетното оздравување беше постигнато со продолжување на истата терапија од 3-5 дена. </a:t>
            </a:r>
            <a:endParaRPr lang="en-US" sz="8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38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396" y="1793631"/>
            <a:ext cx="8534400" cy="3615267"/>
          </a:xfrm>
        </p:spPr>
        <p:txBody>
          <a:bodyPr>
            <a:noAutofit/>
          </a:bodyPr>
          <a:lstStyle/>
          <a:p>
            <a:r>
              <a:rPr lang="mk-MK" sz="4000" b="1" dirty="0">
                <a:solidFill>
                  <a:srgbClr val="FF0000"/>
                </a:solidFill>
              </a:rPr>
              <a:t>Заклучок:</a:t>
            </a:r>
            <a:r>
              <a:rPr lang="mk-MK" sz="4000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Cefixime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mk-MK" sz="4000" dirty="0">
                <a:solidFill>
                  <a:srgbClr val="FF0000"/>
                </a:solidFill>
              </a:rPr>
              <a:t>е лек на избор за </a:t>
            </a:r>
            <a:r>
              <a:rPr lang="mk-MK" sz="4000" dirty="0" err="1">
                <a:solidFill>
                  <a:srgbClr val="FF0000"/>
                </a:solidFill>
              </a:rPr>
              <a:t>вонболничко</a:t>
            </a:r>
            <a:r>
              <a:rPr lang="mk-MK" sz="4000" dirty="0">
                <a:solidFill>
                  <a:srgbClr val="FF0000"/>
                </a:solidFill>
              </a:rPr>
              <a:t> лекување,  во доменот на примарната здравствена заштита. Со овој лек се постигнува рационално лечење од аспект на времетраењето на лечењето и отсуствата од работа.</a:t>
            </a:r>
            <a:endParaRPr lang="en-US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7091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202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Book Antiqua</vt:lpstr>
      <vt:lpstr>Century Gothic</vt:lpstr>
      <vt:lpstr>Verdana</vt:lpstr>
      <vt:lpstr>Wingdings 3</vt:lpstr>
      <vt:lpstr>Slice</vt:lpstr>
      <vt:lpstr>УНИВЕРЗИТЕТ „ГОЦЕ ДЕЛЧЕВ“ ШТИП Факултет за медицински науки - Висока здравстена школа Втор циклус на студии - Специјалистички студии Превенција од заразни и незаразни болести</vt:lpstr>
      <vt:lpstr>PowerPoint Presentation</vt:lpstr>
      <vt:lpstr>PowerPoint Presentation</vt:lpstr>
      <vt:lpstr>PowerPoint Presentation</vt:lpstr>
      <vt:lpstr>PowerPoint Presentation</vt:lpstr>
    </vt:vector>
  </TitlesOfParts>
  <Company>UGD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УНИВЕРЗИТЕТ „ГОЦЕ ДЕЛЧЕВ“ ШТИП Факултет за медицински науки - Висока здравстена школа Втор циклус на студии - Специјалистички студии Превенција од заразни и незаразни болести</dc:title>
  <dc:creator>Gorgi Sumanov</dc:creator>
  <cp:lastModifiedBy>Gorgi Sumanov</cp:lastModifiedBy>
  <cp:revision>2</cp:revision>
  <dcterms:created xsi:type="dcterms:W3CDTF">2013-09-02T09:33:29Z</dcterms:created>
  <dcterms:modified xsi:type="dcterms:W3CDTF">2013-09-02T09:43:14Z</dcterms:modified>
</cp:coreProperties>
</file>