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48"/>
  </p:notesMasterIdLst>
  <p:sldIdLst>
    <p:sldId id="256" r:id="rId2"/>
    <p:sldId id="288" r:id="rId3"/>
    <p:sldId id="287" r:id="rId4"/>
    <p:sldId id="272" r:id="rId5"/>
    <p:sldId id="290" r:id="rId6"/>
    <p:sldId id="289" r:id="rId7"/>
    <p:sldId id="286" r:id="rId8"/>
    <p:sldId id="296" r:id="rId9"/>
    <p:sldId id="262" r:id="rId10"/>
    <p:sldId id="307" r:id="rId11"/>
    <p:sldId id="310" r:id="rId12"/>
    <p:sldId id="304" r:id="rId13"/>
    <p:sldId id="292" r:id="rId14"/>
    <p:sldId id="282" r:id="rId15"/>
    <p:sldId id="281" r:id="rId16"/>
    <p:sldId id="260" r:id="rId17"/>
    <p:sldId id="291" r:id="rId18"/>
    <p:sldId id="258" r:id="rId19"/>
    <p:sldId id="297" r:id="rId20"/>
    <p:sldId id="295" r:id="rId21"/>
    <p:sldId id="293" r:id="rId22"/>
    <p:sldId id="300" r:id="rId23"/>
    <p:sldId id="313" r:id="rId24"/>
    <p:sldId id="263" r:id="rId25"/>
    <p:sldId id="308" r:id="rId26"/>
    <p:sldId id="302" r:id="rId27"/>
    <p:sldId id="294" r:id="rId28"/>
    <p:sldId id="311" r:id="rId29"/>
    <p:sldId id="309" r:id="rId30"/>
    <p:sldId id="274" r:id="rId31"/>
    <p:sldId id="285" r:id="rId32"/>
    <p:sldId id="306" r:id="rId33"/>
    <p:sldId id="284" r:id="rId34"/>
    <p:sldId id="283" r:id="rId35"/>
    <p:sldId id="265" r:id="rId36"/>
    <p:sldId id="303" r:id="rId37"/>
    <p:sldId id="277" r:id="rId38"/>
    <p:sldId id="280" r:id="rId39"/>
    <p:sldId id="270" r:id="rId40"/>
    <p:sldId id="279" r:id="rId41"/>
    <p:sldId id="278" r:id="rId42"/>
    <p:sldId id="276" r:id="rId43"/>
    <p:sldId id="275" r:id="rId44"/>
    <p:sldId id="312" r:id="rId45"/>
    <p:sldId id="271" r:id="rId46"/>
    <p:sldId id="26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ufekcievskagurosk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5-20T08:26:08.770" idx="1">
    <p:pos x="5391" y="118"/>
    <p:text>Snezana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C5A06-E100-4075-ADAA-5C3AEB20CD9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D774C-AC4D-4EDC-8D6A-896B769E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D774C-AC4D-4EDC-8D6A-896B769EE1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EDA0B7-A7B3-47F4-871D-251E022A950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659" name="Slide Image 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Zero tolerance is a culture, a goal, an attitude, and a commitment to continuing to improve practice after a benchmark is reached.  Everyone is held accountable for patient outcomes and this accountability begins at the administrative level.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392344-88EC-4DDC-B299-39354D1EED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sz="quarter" idx="1"/>
          </p:nvPr>
        </p:nvSpPr>
        <p:spPr bwMode="auto">
          <a:xfrm>
            <a:off x="687388" y="4344988"/>
            <a:ext cx="5483225" cy="4113212"/>
          </a:xfrm>
          <a:noFill/>
        </p:spPr>
        <p:txBody>
          <a:bodyPr wrap="square" lIns="93177" tIns="46588" rIns="93177" bIns="4658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72708" name="Slide Number Placeholder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8" rIns="93177" bIns="46588" anchor="b"/>
          <a:lstStyle/>
          <a:p>
            <a:pPr algn="r"/>
            <a:fld id="{F830E44E-3457-4C25-8463-81B3946E5BA6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/>
              <a:t>17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77828" name="Slide Number Placeholder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D25F2C-F542-412F-A7F8-6431D73525FD}" type="slidenum">
              <a:rPr lang="en-GB" sz="1200">
                <a:solidFill>
                  <a:srgbClr val="000000"/>
                </a:solidFill>
                <a:latin typeface="Calibri" pitchFamily="34" charset="0"/>
              </a:rPr>
              <a:pPr algn="r"/>
              <a:t>23</a:t>
            </a:fld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E90EA-5F23-430C-AAF3-8DC3683F3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0AAE-0A09-425D-AEFF-7AED13E0F9BF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517B-3B8F-409B-BD5B-4A3658B11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438399"/>
          </a:xfrm>
        </p:spPr>
        <p:txBody>
          <a:bodyPr/>
          <a:lstStyle/>
          <a:p>
            <a:pPr algn="ctr"/>
            <a:r>
              <a:rPr lang="mk-MK" dirty="0" smtClean="0"/>
              <a:t>ИнтраХоспитални Инфекции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667000"/>
          </a:xfrm>
        </p:spPr>
        <p:txBody>
          <a:bodyPr>
            <a:noAutofit/>
          </a:bodyPr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Снежана Туфекчиевска Ѓуроска</a:t>
            </a:r>
          </a:p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 микробиолог</a:t>
            </a:r>
          </a:p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Специјална Болница за Хируршки Болести</a:t>
            </a:r>
          </a:p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“</a:t>
            </a:r>
            <a:r>
              <a:rPr lang="mk-MK" sz="2400" b="1" dirty="0" smtClean="0">
                <a:solidFill>
                  <a:schemeClr val="tx1"/>
                </a:solidFill>
              </a:rPr>
              <a:t>Филип Втори</a:t>
            </a:r>
            <a:r>
              <a:rPr lang="en-US" sz="2400" b="1" dirty="0" smtClean="0">
                <a:solidFill>
                  <a:schemeClr val="tx1"/>
                </a:solidFill>
              </a:rPr>
              <a:t>”</a:t>
            </a:r>
            <a:r>
              <a:rPr lang="mk-MK" sz="2400" b="1" dirty="0" smtClean="0">
                <a:solidFill>
                  <a:schemeClr val="tx1"/>
                </a:solidFill>
              </a:rPr>
              <a:t> – Скопје, Р. Македонија</a:t>
            </a:r>
          </a:p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2011 година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mk-MK" sz="2800" dirty="0" smtClean="0"/>
              <a:t>Сите здравствени работници се добри во својата работа, но медицинските системи се премногу комплексни за да се</a:t>
            </a:r>
            <a:r>
              <a:rPr lang="en-US" sz="2800" dirty="0" smtClean="0"/>
              <a:t> </a:t>
            </a:r>
            <a:r>
              <a:rPr lang="mk-MK" sz="2800" dirty="0" smtClean="0"/>
              <a:t>очекува беспрекорност во 100% случаи.</a:t>
            </a:r>
            <a:br>
              <a:rPr lang="mk-MK" sz="2800" dirty="0" smtClean="0"/>
            </a:br>
            <a:r>
              <a:rPr lang="mk-MK" sz="2800" dirty="0" smtClean="0"/>
              <a:t>Затоа мора да им се обезбеди систем кој ќе подржува сигурна пракса.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b="1" dirty="0" smtClean="0">
                <a:solidFill>
                  <a:schemeClr val="tx2"/>
                </a:solidFill>
              </a:rPr>
              <a:t>Што треба да се направи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Развивање на свест за значењето на сите профили во борбата против болничките инфекции</a:t>
            </a:r>
          </a:p>
          <a:p>
            <a:r>
              <a:rPr lang="mk-MK" dirty="0" smtClean="0"/>
              <a:t>Делотворна програма </a:t>
            </a:r>
          </a:p>
          <a:p>
            <a:r>
              <a:rPr lang="mk-MK" dirty="0" smtClean="0"/>
              <a:t>Тим за ИХИ</a:t>
            </a:r>
          </a:p>
          <a:p>
            <a:r>
              <a:rPr lang="mk-MK" dirty="0" smtClean="0"/>
              <a:t>Комисија за ИХИ</a:t>
            </a:r>
          </a:p>
          <a:p>
            <a:r>
              <a:rPr lang="mk-MK" dirty="0" smtClean="0"/>
              <a:t>Координација на сите актуелни комисии</a:t>
            </a:r>
          </a:p>
          <a:p>
            <a:r>
              <a:rPr lang="mk-MK" dirty="0" smtClean="0"/>
              <a:t>Обезбедување обука за персонал кој е вклучен во контрола на инфекции и останат персонал</a:t>
            </a:r>
          </a:p>
          <a:p>
            <a:r>
              <a:rPr lang="mk-MK" dirty="0" smtClean="0"/>
              <a:t>Друго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Стандардни мерки на заштита</a:t>
            </a:r>
            <a:endParaRPr lang="hr-HR" b="1" dirty="0" smtClean="0">
              <a:solidFill>
                <a:srgbClr val="000099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Хигиена на раце</a:t>
            </a:r>
            <a:endParaRPr lang="hr-HR" dirty="0" smtClean="0"/>
          </a:p>
          <a:p>
            <a:r>
              <a:rPr lang="mk-MK" dirty="0" smtClean="0"/>
              <a:t>Ракавици и заштитна облека</a:t>
            </a:r>
            <a:endParaRPr lang="hr-HR" dirty="0" smtClean="0"/>
          </a:p>
          <a:p>
            <a:r>
              <a:rPr lang="mk-MK" dirty="0" smtClean="0"/>
              <a:t>Сигурно постапување со остри предмети</a:t>
            </a:r>
            <a:endParaRPr lang="hr-HR" dirty="0" smtClean="0"/>
          </a:p>
          <a:p>
            <a:r>
              <a:rPr lang="mk-MK" dirty="0" smtClean="0"/>
              <a:t>Сигурно постапување со медицински отпад</a:t>
            </a:r>
            <a:endParaRPr lang="hr-HR" dirty="0" smtClean="0"/>
          </a:p>
          <a:p>
            <a:r>
              <a:rPr lang="mk-MK" dirty="0" smtClean="0"/>
              <a:t>Деконтаминација на прибор</a:t>
            </a:r>
            <a:r>
              <a:rPr lang="hr-HR" dirty="0" smtClean="0"/>
              <a:t> (</a:t>
            </a:r>
            <a:r>
              <a:rPr lang="mk-MK" dirty="0" smtClean="0"/>
              <a:t>инструменти,</a:t>
            </a:r>
            <a:r>
              <a:rPr lang="hr-HR" dirty="0" smtClean="0"/>
              <a:t> </a:t>
            </a:r>
            <a:r>
              <a:rPr lang="mk-MK" dirty="0" smtClean="0"/>
              <a:t>апарати, предмети за заедничка употреба</a:t>
            </a:r>
            <a:r>
              <a:rPr lang="hr-HR" dirty="0" smtClean="0"/>
              <a:t>)</a:t>
            </a:r>
          </a:p>
          <a:p>
            <a:r>
              <a:rPr lang="mk-MK" dirty="0" smtClean="0"/>
              <a:t>Деконтаминација на околината на пациентот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05200"/>
            <a:ext cx="1798638" cy="1749425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</p:spPr>
      </p:pic>
      <p:pic>
        <p:nvPicPr>
          <p:cNvPr id="52227" name="Picture 4" descr="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196975"/>
            <a:ext cx="2376487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5" descr="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196975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6" descr="n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1268413"/>
            <a:ext cx="2087562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7" descr="n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3500438"/>
            <a:ext cx="23764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8" descr="n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0788" y="3500438"/>
            <a:ext cx="20907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Чисти раце – безбедни раце</a:t>
            </a:r>
            <a:endParaRPr lang="en-US" dirty="0"/>
          </a:p>
        </p:txBody>
      </p:sp>
      <p:pic>
        <p:nvPicPr>
          <p:cNvPr id="21507" name="Picture 9" descr="C:\Users\Tufekcievski\Desktop\mama\Др Снеже Zdravstven kod-sliki\12f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77988"/>
            <a:ext cx="8229600" cy="4132262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mk-MK" sz="3600" dirty="0" smtClean="0"/>
              <a:t> Одржување на болничка хигиена</a:t>
            </a:r>
            <a:endParaRPr lang="en-US" sz="3600" dirty="0"/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mk-MK" dirty="0" smtClean="0">
              <a:solidFill>
                <a:srgbClr val="00B050"/>
              </a:solidFill>
            </a:endParaRP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mk-MK" dirty="0" smtClean="0"/>
              <a:t>Чистење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mk-MK" dirty="0" smtClean="0"/>
              <a:t>Дезинфекција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mk-MK" dirty="0" smtClean="0"/>
              <a:t>Стерилизација</a:t>
            </a:r>
          </a:p>
          <a:p>
            <a:pPr marL="514350" indent="-514350">
              <a:buNone/>
            </a:pPr>
            <a:endParaRPr lang="en-US" dirty="0" smtClean="0"/>
          </a:p>
          <a:p>
            <a:pPr algn="ctr">
              <a:buFont typeface="Wingdings 3" pitchFamily="18" charset="2"/>
              <a:buNone/>
            </a:pPr>
            <a:r>
              <a:rPr lang="mk-MK" dirty="0" smtClean="0"/>
              <a:t>Чистите раце имаат мала улога доколку околината на пациентот е контаминирана.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2286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Луѓето го работат она што се контролира, а не секогаш она што од нив се очекува. 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44CDF-58BB-4E6C-BA34-1B9F54895DFB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sz="4000" dirty="0" smtClean="0"/>
              <a:t/>
            </a:r>
            <a:br>
              <a:rPr lang="mk-MK" sz="4000" dirty="0" smtClean="0"/>
            </a:br>
            <a:r>
              <a:rPr lang="mk-MK" dirty="0" smtClean="0"/>
              <a:t>Предности на стандардизација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b="1" dirty="0" smtClean="0">
              <a:solidFill>
                <a:srgbClr val="000099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4306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100"/>
              </a:spcBef>
            </a:pPr>
            <a:r>
              <a:rPr lang="mk-MK" sz="3600" dirty="0" smtClean="0"/>
              <a:t>Се редуцира неприфатлива варијабилност</a:t>
            </a:r>
            <a:r>
              <a:rPr lang="hr-HR" sz="3600" dirty="0" smtClean="0"/>
              <a:t> </a:t>
            </a:r>
            <a:endParaRPr lang="mk-MK" sz="3600" dirty="0" smtClean="0"/>
          </a:p>
          <a:p>
            <a:pPr marL="742950" indent="-742950">
              <a:spcBef>
                <a:spcPts val="1100"/>
              </a:spcBef>
            </a:pPr>
            <a:r>
              <a:rPr lang="mk-MK" sz="3600" dirty="0" smtClean="0"/>
              <a:t>Се редуцира можноста од грешка</a:t>
            </a:r>
          </a:p>
          <a:p>
            <a:pPr marL="742950" indent="-742950">
              <a:spcBef>
                <a:spcPts val="1100"/>
              </a:spcBef>
            </a:pPr>
            <a:r>
              <a:rPr lang="mk-MK" sz="3600" dirty="0" smtClean="0"/>
              <a:t>Персоналот е подобро едуциран и има јасни упатства</a:t>
            </a:r>
            <a:r>
              <a:rPr lang="hr-HR" sz="3600" dirty="0" smtClean="0"/>
              <a:t> </a:t>
            </a:r>
            <a:endParaRPr lang="mk-MK" sz="3600" dirty="0" smtClean="0"/>
          </a:p>
          <a:p>
            <a:pPr marL="742950" indent="-742950">
              <a:spcBef>
                <a:spcPts val="1100"/>
              </a:spcBef>
            </a:pPr>
            <a:r>
              <a:rPr lang="mk-MK" sz="3600" dirty="0" smtClean="0"/>
              <a:t>Ја прави грижата посигурна</a:t>
            </a:r>
            <a:endParaRPr lang="en-GB" sz="4000" dirty="0" smtClean="0"/>
          </a:p>
          <a:p>
            <a:pPr lvl="1">
              <a:lnSpc>
                <a:spcPct val="90000"/>
              </a:lnSpc>
              <a:spcBef>
                <a:spcPts val="900"/>
              </a:spcBef>
            </a:pPr>
            <a:endParaRPr lang="en-GB" sz="3600" dirty="0" smtClean="0"/>
          </a:p>
          <a:p>
            <a:pPr>
              <a:spcBef>
                <a:spcPts val="1000"/>
              </a:spcBef>
              <a:buFontTx/>
              <a:buNone/>
            </a:pPr>
            <a:endParaRPr lang="en-GB" sz="4000" b="1" dirty="0" smtClean="0"/>
          </a:p>
          <a:p>
            <a:pPr>
              <a:spcBef>
                <a:spcPts val="1000"/>
              </a:spcBef>
            </a:pPr>
            <a:endParaRPr lang="en-GB" sz="4000" b="1" dirty="0" smtClean="0"/>
          </a:p>
          <a:p>
            <a:pPr lvl="1">
              <a:lnSpc>
                <a:spcPct val="90000"/>
              </a:lnSpc>
              <a:spcBef>
                <a:spcPts val="900"/>
              </a:spcBef>
            </a:pPr>
            <a:endParaRPr lang="en-GB" sz="3600" b="1" dirty="0" smtClean="0"/>
          </a:p>
          <a:p>
            <a:pPr>
              <a:spcBef>
                <a:spcPts val="1000"/>
              </a:spcBef>
            </a:pPr>
            <a:endParaRPr lang="en-GB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mk-MK" sz="3600" dirty="0" smtClean="0"/>
              <a:t>Сноп постапки за превенција на инфекции поврзани со здравствена нега, наместо протоколи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mk-MK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Пропишан сноп на постапки</a:t>
            </a:r>
            <a:endParaRPr lang="hr-HR" b="1" dirty="0" smtClean="0">
              <a:solidFill>
                <a:srgbClr val="0000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mk-MK" dirty="0" smtClean="0"/>
              <a:t>Структуриран начин</a:t>
            </a:r>
            <a:r>
              <a:rPr lang="hr-HR" dirty="0" smtClean="0"/>
              <a:t> </a:t>
            </a:r>
            <a:r>
              <a:rPr lang="mk-MK" dirty="0" smtClean="0"/>
              <a:t>за</a:t>
            </a:r>
            <a:r>
              <a:rPr lang="hr-HR" dirty="0" smtClean="0"/>
              <a:t> </a:t>
            </a:r>
            <a:r>
              <a:rPr lang="mk-MK" dirty="0" smtClean="0"/>
              <a:t>подобрување на процесот</a:t>
            </a:r>
            <a:r>
              <a:rPr lang="hr-HR" dirty="0" smtClean="0"/>
              <a:t> </a:t>
            </a:r>
            <a:r>
              <a:rPr lang="mk-MK" dirty="0" smtClean="0"/>
              <a:t>на здравствена нега</a:t>
            </a:r>
            <a:r>
              <a:rPr lang="hr-HR" dirty="0" smtClean="0"/>
              <a:t> </a:t>
            </a:r>
            <a:r>
              <a:rPr lang="mk-MK" dirty="0" smtClean="0"/>
              <a:t>и исходот за болниот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mk-MK" dirty="0" smtClean="0"/>
              <a:t>Се состои од неколку</a:t>
            </a:r>
            <a:r>
              <a:rPr lang="hr-HR" dirty="0" smtClean="0"/>
              <a:t> (</a:t>
            </a:r>
            <a:r>
              <a:rPr lang="mk-MK" dirty="0" smtClean="0"/>
              <a:t>обично 3-5</a:t>
            </a:r>
            <a:r>
              <a:rPr lang="hr-HR" dirty="0" smtClean="0"/>
              <a:t>) </a:t>
            </a:r>
            <a:r>
              <a:rPr lang="mk-MK" dirty="0" smtClean="0"/>
              <a:t>постапки</a:t>
            </a:r>
            <a:r>
              <a:rPr lang="hr-HR" dirty="0" smtClean="0"/>
              <a:t> </a:t>
            </a:r>
            <a:r>
              <a:rPr lang="mk-MK" dirty="0" smtClean="0"/>
              <a:t>темелени на докази</a:t>
            </a:r>
            <a:endParaRPr lang="hr-HR" dirty="0" smtClean="0"/>
          </a:p>
          <a:p>
            <a:pPr lvl="1">
              <a:lnSpc>
                <a:spcPct val="90000"/>
              </a:lnSpc>
            </a:pPr>
            <a:r>
              <a:rPr lang="mk-MK" dirty="0" smtClean="0"/>
              <a:t>Ако тие се спроведуваат секогаш сите</a:t>
            </a:r>
            <a:r>
              <a:rPr lang="hr-HR" dirty="0" smtClean="0"/>
              <a:t> (</a:t>
            </a:r>
            <a:r>
              <a:rPr lang="mk-MK" dirty="0" smtClean="0"/>
              <a:t>секој болен во секоја прилика</a:t>
            </a:r>
            <a:r>
              <a:rPr lang="hr-HR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mk-MK" dirty="0" smtClean="0"/>
              <a:t>Докажано доведуваат</a:t>
            </a:r>
            <a:r>
              <a:rPr lang="hr-HR" dirty="0" smtClean="0"/>
              <a:t> </a:t>
            </a:r>
            <a:r>
              <a:rPr lang="mk-MK" dirty="0" smtClean="0"/>
              <a:t>до подобрување на исходот за болните</a:t>
            </a:r>
            <a:r>
              <a:rPr lang="hr-HR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mk-MK" dirty="0" smtClean="0"/>
              <a:t>Тоа е</a:t>
            </a:r>
            <a:r>
              <a:rPr lang="hr-HR" dirty="0" smtClean="0"/>
              <a:t> “</a:t>
            </a:r>
            <a:r>
              <a:rPr lang="mk-MK" dirty="0" smtClean="0"/>
              <a:t>с</a:t>
            </a:r>
            <a:r>
              <a:rPr lang="en-US" smtClean="0"/>
              <a:t>è</a:t>
            </a:r>
            <a:r>
              <a:rPr lang="mk-MK" smtClean="0"/>
              <a:t> </a:t>
            </a:r>
            <a:r>
              <a:rPr lang="mk-MK" dirty="0" smtClean="0"/>
              <a:t>или ништо</a:t>
            </a:r>
            <a:r>
              <a:rPr lang="hr-HR" dirty="0" smtClean="0"/>
              <a:t>” </a:t>
            </a:r>
            <a:r>
              <a:rPr lang="mk-MK" dirty="0" smtClean="0"/>
              <a:t>пристап</a:t>
            </a:r>
            <a:endParaRPr lang="hr-HR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49243-14EB-46EE-8B23-827607F8F046}" type="slidenum">
              <a:rPr lang="en-GB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b="1" dirty="0" smtClean="0">
                <a:solidFill>
                  <a:srgbClr val="000099"/>
                </a:solidFill>
              </a:rPr>
              <a:t>Инфекции поврзани со здравствена грижа</a:t>
            </a:r>
            <a:endParaRPr lang="hr-HR" sz="3200" b="1" dirty="0" smtClean="0">
              <a:solidFill>
                <a:srgbClr val="000099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endParaRPr lang="hr-HR" dirty="0" smtClean="0"/>
          </a:p>
          <a:p>
            <a:r>
              <a:rPr lang="mk-MK" dirty="0" smtClean="0"/>
              <a:t>Несакано случување </a:t>
            </a:r>
            <a:r>
              <a:rPr lang="hr-HR" dirty="0" smtClean="0"/>
              <a:t>– “</a:t>
            </a:r>
            <a:r>
              <a:rPr lang="mk-MK" dirty="0" smtClean="0"/>
              <a:t>компликација</a:t>
            </a:r>
            <a:r>
              <a:rPr lang="hr-HR" dirty="0" smtClean="0"/>
              <a:t>” </a:t>
            </a:r>
            <a:r>
              <a:rPr lang="mk-MK" dirty="0" smtClean="0"/>
              <a:t>на дијагностика</a:t>
            </a:r>
            <a:r>
              <a:rPr lang="hr-HR" dirty="0" smtClean="0"/>
              <a:t>, </a:t>
            </a:r>
            <a:r>
              <a:rPr lang="mk-MK" dirty="0" smtClean="0"/>
              <a:t>терапија</a:t>
            </a:r>
            <a:r>
              <a:rPr lang="hr-HR" dirty="0" smtClean="0"/>
              <a:t> </a:t>
            </a:r>
            <a:r>
              <a:rPr lang="mk-MK" dirty="0" smtClean="0"/>
              <a:t>и</a:t>
            </a:r>
            <a:r>
              <a:rPr lang="hr-HR" dirty="0" smtClean="0"/>
              <a:t> </a:t>
            </a:r>
            <a:r>
              <a:rPr lang="mk-MK" dirty="0" smtClean="0"/>
              <a:t>нега на</a:t>
            </a:r>
            <a:r>
              <a:rPr lang="hr-HR" dirty="0" smtClean="0"/>
              <a:t> </a:t>
            </a:r>
            <a:r>
              <a:rPr lang="mk-MK" dirty="0" smtClean="0"/>
              <a:t>болен</a:t>
            </a:r>
            <a:endParaRPr lang="hr-HR" dirty="0" smtClean="0"/>
          </a:p>
          <a:p>
            <a:r>
              <a:rPr lang="mk-MK" dirty="0" smtClean="0"/>
              <a:t>Зголемува</a:t>
            </a:r>
            <a:r>
              <a:rPr lang="hr-HR" dirty="0" smtClean="0"/>
              <a:t> </a:t>
            </a:r>
            <a:r>
              <a:rPr lang="mk-MK" dirty="0" smtClean="0"/>
              <a:t>морбидитет</a:t>
            </a:r>
            <a:r>
              <a:rPr lang="hr-HR" dirty="0" smtClean="0"/>
              <a:t> </a:t>
            </a:r>
            <a:r>
              <a:rPr lang="mk-MK" dirty="0" smtClean="0"/>
              <a:t>и морталитет</a:t>
            </a:r>
            <a:r>
              <a:rPr lang="hr-HR" dirty="0" smtClean="0"/>
              <a:t> </a:t>
            </a:r>
          </a:p>
          <a:p>
            <a:r>
              <a:rPr lang="mk-MK" dirty="0" smtClean="0"/>
              <a:t>Зголемува трошоци на лекување</a:t>
            </a:r>
            <a:endParaRPr lang="hr-HR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2767-5785-4F35-A8EE-AFDD953A39E3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4000" b="1" dirty="0" smtClean="0">
                <a:solidFill>
                  <a:srgbClr val="000099"/>
                </a:solidFill>
              </a:rPr>
              <a:t>Однос на протоколи и сноп постапки</a:t>
            </a:r>
            <a:endParaRPr lang="hr-HR" sz="4000" b="1" dirty="0" smtClean="0">
              <a:solidFill>
                <a:srgbClr val="000099"/>
              </a:solidFill>
            </a:endParaRP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Протокол</a:t>
            </a:r>
            <a:endParaRPr lang="hr-HR" dirty="0" smtClean="0"/>
          </a:p>
        </p:txBody>
      </p:sp>
      <p:sp>
        <p:nvSpPr>
          <p:cNvPr id="29701" name="Text Placeholder 4"/>
          <p:cNvSpPr>
            <a:spLocks noGrp="1"/>
          </p:cNvSpPr>
          <p:nvPr>
            <p:ph sz="half" idx="2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mk-MK" b="1" dirty="0" smtClean="0"/>
              <a:t>Сноп постапки</a:t>
            </a:r>
            <a:endParaRPr lang="hr-HR" b="1" dirty="0" smtClean="0"/>
          </a:p>
        </p:txBody>
      </p:sp>
      <p:sp>
        <p:nvSpPr>
          <p:cNvPr id="29700" name="Content Placeholder 3"/>
          <p:cNvSpPr>
            <a:spLocks noGrp="1"/>
          </p:cNvSpPr>
          <p:nvPr>
            <p:ph type="body" sz="quarter" idx="3"/>
          </p:nvPr>
        </p:nvSpPr>
        <p:spPr>
          <a:xfrm>
            <a:off x="457200" y="2174875"/>
            <a:ext cx="4040188" cy="3951288"/>
          </a:xfrm>
        </p:spPr>
        <p:txBody>
          <a:bodyPr anchor="t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mk-MK" sz="2000" b="0" dirty="0" smtClean="0"/>
              <a:t>Детален опис на постапката</a:t>
            </a:r>
            <a:endParaRPr lang="hr-HR" sz="2000" b="0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mk-MK" sz="2000" b="0" dirty="0" smtClean="0"/>
              <a:t>Многу корисен за едукација на персоналот</a:t>
            </a:r>
            <a:endParaRPr lang="hr-HR" sz="2000" b="0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mk-MK" sz="2000" b="0" dirty="0" smtClean="0"/>
              <a:t>Многу корисен како потсетник на деталите на постапката</a:t>
            </a:r>
            <a:endParaRPr lang="hr-HR" sz="2000" b="0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mk-MK" sz="2000" b="0" dirty="0" smtClean="0"/>
              <a:t>Контролната листа е долга и ретко кој ја исполнува</a:t>
            </a:r>
            <a:endParaRPr lang="hr-HR" sz="2000" b="0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mk-MK" sz="2000" b="0" dirty="0" smtClean="0"/>
              <a:t>Обично стои негде во фиока</a:t>
            </a:r>
            <a:endParaRPr lang="hr-HR" sz="2000" b="0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mk-MK" sz="2000" b="0" dirty="0" smtClean="0"/>
              <a:t>Обично е долг</a:t>
            </a:r>
            <a:r>
              <a:rPr lang="hr-HR" sz="2000" b="0" dirty="0" smtClean="0"/>
              <a:t>, </a:t>
            </a:r>
            <a:r>
              <a:rPr lang="mk-MK" sz="2000" b="0" dirty="0" smtClean="0"/>
              <a:t>не е можно да се има пред очи во моментот на работа</a:t>
            </a:r>
            <a:endParaRPr lang="hr-HR" sz="2000" b="0" dirty="0" smtClean="0"/>
          </a:p>
          <a:p>
            <a:pPr lvl="1">
              <a:lnSpc>
                <a:spcPct val="80000"/>
              </a:lnSpc>
              <a:spcBef>
                <a:spcPts val="400"/>
              </a:spcBef>
            </a:pPr>
            <a:r>
              <a:rPr lang="mk-MK" dirty="0" smtClean="0"/>
              <a:t>Лесно се модифицира</a:t>
            </a:r>
            <a:endParaRPr lang="hr-HR" dirty="0" smtClean="0"/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endParaRPr lang="hr-HR" sz="2000" b="0" dirty="0" smtClean="0"/>
          </a:p>
        </p:txBody>
      </p:sp>
      <p:sp>
        <p:nvSpPr>
          <p:cNvPr id="29702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hr-HR" sz="2000" dirty="0" smtClean="0"/>
              <a:t>3-5 </a:t>
            </a:r>
            <a:r>
              <a:rPr lang="mk-MK" sz="2000" dirty="0" smtClean="0"/>
              <a:t>на докази темелени</a:t>
            </a:r>
            <a:r>
              <a:rPr lang="hr-HR" sz="2000" dirty="0" smtClean="0"/>
              <a:t> </a:t>
            </a:r>
            <a:r>
              <a:rPr lang="mk-MK" sz="2000" dirty="0" smtClean="0"/>
              <a:t>зафати</a:t>
            </a:r>
            <a:r>
              <a:rPr lang="hr-HR" sz="2000" dirty="0" smtClean="0"/>
              <a:t> </a:t>
            </a:r>
            <a:r>
              <a:rPr lang="mk-MK" sz="2000" dirty="0" smtClean="0"/>
              <a:t>во постапката</a:t>
            </a:r>
            <a:endParaRPr lang="hr-HR" sz="2000" dirty="0" smtClean="0"/>
          </a:p>
          <a:p>
            <a:pPr>
              <a:spcBef>
                <a:spcPts val="400"/>
              </a:spcBef>
            </a:pPr>
            <a:r>
              <a:rPr lang="mk-MK" sz="2000" dirty="0" smtClean="0"/>
              <a:t>Цел клинички тим</a:t>
            </a:r>
            <a:r>
              <a:rPr lang="hr-HR" sz="2000" dirty="0" smtClean="0"/>
              <a:t> </a:t>
            </a:r>
            <a:r>
              <a:rPr lang="mk-MK" sz="2000" dirty="0" smtClean="0"/>
              <a:t>е посветен</a:t>
            </a:r>
            <a:r>
              <a:rPr lang="hr-HR" sz="2000" dirty="0" smtClean="0"/>
              <a:t> </a:t>
            </a:r>
            <a:r>
              <a:rPr lang="mk-MK" sz="2000" dirty="0" smtClean="0"/>
              <a:t>на потполно изведување на постапката</a:t>
            </a:r>
            <a:endParaRPr lang="hr-HR" sz="2000" dirty="0" smtClean="0"/>
          </a:p>
          <a:p>
            <a:pPr>
              <a:spcBef>
                <a:spcPts val="400"/>
              </a:spcBef>
            </a:pPr>
            <a:r>
              <a:rPr lang="mk-MK" sz="2000" dirty="0" smtClean="0"/>
              <a:t>Лесно се контролира спроведувањето на постапката</a:t>
            </a:r>
            <a:endParaRPr lang="hr-HR" sz="2000" dirty="0" smtClean="0"/>
          </a:p>
          <a:p>
            <a:pPr>
              <a:spcBef>
                <a:spcPts val="400"/>
              </a:spcBef>
            </a:pPr>
            <a:r>
              <a:rPr lang="mk-MK" sz="2000" dirty="0" smtClean="0"/>
              <a:t>Не може да се модифицира</a:t>
            </a:r>
            <a:endParaRPr lang="hr-HR" sz="2000" dirty="0" smtClean="0"/>
          </a:p>
          <a:p>
            <a:pPr>
              <a:spcBef>
                <a:spcPts val="400"/>
              </a:spcBef>
            </a:pPr>
            <a:r>
              <a:rPr lang="mk-MK" sz="2000" dirty="0" smtClean="0"/>
              <a:t>Секој дел на постапката</a:t>
            </a:r>
            <a:r>
              <a:rPr lang="hr-HR" sz="2000" dirty="0" smtClean="0"/>
              <a:t> </a:t>
            </a:r>
            <a:r>
              <a:rPr lang="mk-MK" sz="2000" dirty="0" smtClean="0"/>
              <a:t>се спроведува</a:t>
            </a:r>
            <a:r>
              <a:rPr lang="hr-HR" sz="2000" dirty="0" smtClean="0"/>
              <a:t> </a:t>
            </a:r>
            <a:r>
              <a:rPr lang="mk-MK" sz="2000" dirty="0" smtClean="0"/>
              <a:t>според прифатени протоколи</a:t>
            </a:r>
            <a:r>
              <a:rPr lang="hr-HR" sz="2000" dirty="0" smtClean="0"/>
              <a:t> (</a:t>
            </a:r>
            <a:r>
              <a:rPr lang="mk-MK" sz="2000" dirty="0" smtClean="0"/>
              <a:t>едукација</a:t>
            </a:r>
            <a:r>
              <a:rPr lang="hr-HR" sz="2000" dirty="0" smtClean="0"/>
              <a:t>!!)</a:t>
            </a:r>
          </a:p>
        </p:txBody>
      </p:sp>
      <p:sp>
        <p:nvSpPr>
          <p:cNvPr id="880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35391-9C14-4EC9-8F07-8B0DB0A36F90}" type="slidenum">
              <a:rPr lang="en-GB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b="1" dirty="0" smtClean="0">
                <a:solidFill>
                  <a:srgbClr val="000099"/>
                </a:solidFill>
              </a:rPr>
              <a:t>Пропишани снопови на постапки</a:t>
            </a:r>
            <a:endParaRPr lang="hr-HR" sz="4000" b="1" dirty="0" smtClean="0">
              <a:solidFill>
                <a:srgbClr val="000099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k-MK" dirty="0" smtClean="0"/>
              <a:t>ЦВК сноп</a:t>
            </a:r>
            <a:endParaRPr lang="hr-HR" dirty="0" smtClean="0"/>
          </a:p>
          <a:p>
            <a:pPr lvl="1">
              <a:lnSpc>
                <a:spcPct val="90000"/>
              </a:lnSpc>
            </a:pPr>
            <a:r>
              <a:rPr lang="mk-MK" dirty="0" smtClean="0"/>
              <a:t>Сноп за поставување</a:t>
            </a:r>
            <a:endParaRPr lang="hr-HR" dirty="0" smtClean="0"/>
          </a:p>
          <a:p>
            <a:pPr lvl="1">
              <a:lnSpc>
                <a:spcPct val="90000"/>
              </a:lnSpc>
            </a:pPr>
            <a:r>
              <a:rPr lang="mk-MK" dirty="0" smtClean="0"/>
              <a:t>Сноп за употреба и одржување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mk-MK" dirty="0" smtClean="0"/>
              <a:t>ВАП сноп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mk-MK" dirty="0" smtClean="0"/>
              <a:t>УТИ сноп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SSI </a:t>
            </a:r>
            <a:r>
              <a:rPr lang="mk-MK" dirty="0" smtClean="0"/>
              <a:t>сноп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hr-HR" i="1" dirty="0" smtClean="0"/>
              <a:t>MRSA</a:t>
            </a:r>
            <a:r>
              <a:rPr lang="hr-HR" dirty="0" smtClean="0"/>
              <a:t> </a:t>
            </a:r>
            <a:r>
              <a:rPr lang="mk-MK" dirty="0" smtClean="0"/>
              <a:t>сноп</a:t>
            </a:r>
            <a:endParaRPr lang="hr-HR" dirty="0" smtClean="0"/>
          </a:p>
          <a:p>
            <a:pPr>
              <a:lnSpc>
                <a:spcPct val="90000"/>
              </a:lnSpc>
            </a:pPr>
            <a:r>
              <a:rPr lang="hr-HR" i="1" dirty="0" smtClean="0"/>
              <a:t>C.difficile</a:t>
            </a:r>
            <a:r>
              <a:rPr lang="hr-HR" dirty="0" smtClean="0"/>
              <a:t> </a:t>
            </a:r>
            <a:r>
              <a:rPr lang="mk-MK" dirty="0" smtClean="0"/>
              <a:t>сноп</a:t>
            </a:r>
            <a:endParaRPr lang="hr-HR" dirty="0" smtClean="0"/>
          </a:p>
          <a:p>
            <a:pPr>
              <a:lnSpc>
                <a:spcPct val="90000"/>
              </a:lnSpc>
            </a:pPr>
            <a:endParaRPr lang="hr-HR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B1280-18D1-412B-9CD4-C2ADFAD4FEA2}" type="slidenum">
              <a:rPr lang="en-GB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Контролни листи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304800" y="1295400"/>
            <a:ext cx="8083550" cy="4191000"/>
          </a:xfrm>
        </p:spPr>
        <p:txBody>
          <a:bodyPr/>
          <a:lstStyle/>
          <a:p>
            <a:pPr>
              <a:spcBef>
                <a:spcPts val="900"/>
              </a:spcBef>
            </a:pPr>
            <a:endParaRPr lang="mk-MK" sz="3600" dirty="0" smtClean="0"/>
          </a:p>
          <a:p>
            <a:pPr>
              <a:spcBef>
                <a:spcPts val="900"/>
              </a:spcBef>
            </a:pPr>
            <a:r>
              <a:rPr lang="mk-MK" sz="3600" dirty="0" smtClean="0"/>
              <a:t>Го зголемуваат придржувањето кон</a:t>
            </a:r>
            <a:r>
              <a:rPr lang="hr-HR" sz="3600" dirty="0" smtClean="0"/>
              <a:t> </a:t>
            </a:r>
            <a:r>
              <a:rPr lang="mk-MK" sz="3600" dirty="0" smtClean="0"/>
              <a:t>клиничките упатства</a:t>
            </a:r>
            <a:endParaRPr lang="en-US" sz="3600" dirty="0" smtClean="0"/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mk-MK" sz="3600" dirty="0" smtClean="0"/>
              <a:t>Ја подобруваат најдобрата прифатена пракса</a:t>
            </a:r>
            <a:r>
              <a:rPr lang="hr-HR" sz="3600" dirty="0" smtClean="0"/>
              <a:t> </a:t>
            </a:r>
            <a:endParaRPr lang="en-US" sz="3600" dirty="0" smtClean="0"/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mk-MK" sz="3600" b="1" dirty="0" smtClean="0"/>
              <a:t>Ја зголемуваат одговорноста на секој работник на одделот или во тимот</a:t>
            </a:r>
            <a:endParaRPr lang="en-US" sz="3600" b="1" dirty="0" smtClean="0"/>
          </a:p>
          <a:p>
            <a:pPr lvl="1">
              <a:spcBef>
                <a:spcPts val="900"/>
              </a:spcBef>
              <a:buNone/>
            </a:pPr>
            <a:endParaRPr lang="en-US" sz="3600" b="1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08A5-0D78-4DD2-922A-F2F2BB10030A}" type="slidenum">
              <a:rPr lang="en-GB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>
          <a:xfrm>
            <a:off x="428625" y="333375"/>
            <a:ext cx="8229600" cy="1079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000" smtClean="0"/>
              <a:t>Propisani snop postupaka </a:t>
            </a:r>
            <a:r>
              <a:rPr lang="hr-HR" sz="2000" u="sng" smtClean="0">
                <a:solidFill>
                  <a:srgbClr val="FF0000"/>
                </a:solidFill>
              </a:rPr>
              <a:t>osigurava</a:t>
            </a:r>
            <a:r>
              <a:rPr lang="hr-HR" sz="2000" smtClean="0"/>
              <a:t> da svaki bolesnik dobiva SVE elemente</a:t>
            </a:r>
            <a:r>
              <a:rPr lang="hr-HR" sz="3200" smtClean="0"/>
              <a:t> </a:t>
            </a:r>
            <a:r>
              <a:rPr lang="hr-HR" sz="2000" smtClean="0"/>
              <a:t>skrbi kako bi se poboljšao ishod bolesnika</a:t>
            </a:r>
            <a:r>
              <a:rPr lang="en-US" sz="2200" u="sng" smtClean="0">
                <a:solidFill>
                  <a:srgbClr val="FF0000"/>
                </a:solidFill>
              </a:rPr>
              <a:t/>
            </a:r>
            <a:br>
              <a:rPr lang="en-US" sz="2200" u="sng" smtClean="0">
                <a:solidFill>
                  <a:srgbClr val="FF0000"/>
                </a:solidFill>
              </a:rPr>
            </a:br>
            <a:endParaRPr lang="en-GB" sz="2200" u="sng" smtClean="0">
              <a:solidFill>
                <a:srgbClr val="FF0000"/>
              </a:solidFill>
            </a:endParaRPr>
          </a:p>
        </p:txBody>
      </p:sp>
      <p:pic>
        <p:nvPicPr>
          <p:cNvPr id="21507" name="Picture 5" descr="FF975D52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41288" y="1341438"/>
            <a:ext cx="8896350" cy="4873625"/>
          </a:xfrm>
        </p:spPr>
      </p:pic>
      <p:sp>
        <p:nvSpPr>
          <p:cNvPr id="4" name="Rectangle 4"/>
          <p:cNvSpPr/>
          <p:nvPr/>
        </p:nvSpPr>
        <p:spPr>
          <a:xfrm>
            <a:off x="2786063" y="2428875"/>
            <a:ext cx="1071562" cy="415925"/>
          </a:xfrm>
          <a:prstGeom prst="rect">
            <a:avLst/>
          </a:prstGeom>
          <a:solidFill>
            <a:srgbClr val="FFCC00"/>
          </a:solidFill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Head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Elevation </a:t>
            </a:r>
            <a:endParaRPr lang="en-US" sz="1100" kern="0"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9063" y="2428875"/>
            <a:ext cx="1071562" cy="415925"/>
          </a:xfrm>
          <a:prstGeom prst="rect">
            <a:avLst/>
          </a:prstGeom>
          <a:solidFill>
            <a:srgbClr val="FFCC00"/>
          </a:solidFill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50" kern="0">
                <a:solidFill>
                  <a:srgbClr val="000000"/>
                </a:solidFill>
                <a:latin typeface="Calibri"/>
                <a:cs typeface="Arial"/>
              </a:rPr>
              <a:t>Sedation Vacation</a:t>
            </a:r>
          </a:p>
        </p:txBody>
      </p:sp>
      <p:sp>
        <p:nvSpPr>
          <p:cNvPr id="6" name="Rectangle 4"/>
          <p:cNvSpPr/>
          <p:nvPr/>
        </p:nvSpPr>
        <p:spPr>
          <a:xfrm>
            <a:off x="5072063" y="2428875"/>
            <a:ext cx="1071562" cy="423863"/>
          </a:xfrm>
          <a:prstGeom prst="rect">
            <a:avLst/>
          </a:prstGeom>
          <a:solidFill>
            <a:srgbClr val="FFCC00"/>
          </a:solidFill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Peptic ulcer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prophylaxis</a:t>
            </a:r>
            <a:endParaRPr lang="en-US" sz="1100" kern="0"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143625" y="2428875"/>
            <a:ext cx="1071563" cy="415925"/>
          </a:xfrm>
          <a:prstGeom prst="rect">
            <a:avLst/>
          </a:prstGeom>
          <a:solidFill>
            <a:srgbClr val="FFCC00"/>
          </a:solidFill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DVT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50" kern="0">
                <a:solidFill>
                  <a:srgbClr val="000000"/>
                </a:solidFill>
                <a:latin typeface="Calibri"/>
                <a:cs typeface="Arial"/>
              </a:rPr>
              <a:t>prophylaxis</a:t>
            </a:r>
            <a:endParaRPr lang="en-US" sz="1100" kern="0"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71500" y="6000750"/>
            <a:ext cx="778668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hr-HR">
                <a:solidFill>
                  <a:srgbClr val="000000"/>
                </a:solidFill>
                <a:latin typeface="Calibri" pitchFamily="34" charset="0"/>
              </a:rPr>
              <a:t>Svaka mjera </a:t>
            </a:r>
            <a:r>
              <a:rPr lang="hr-HR">
                <a:solidFill>
                  <a:srgbClr val="002060"/>
                </a:solidFill>
                <a:latin typeface="Calibri" pitchFamily="34" charset="0"/>
              </a:rPr>
              <a:t>temeljena na dokazima </a:t>
            </a:r>
            <a:r>
              <a:rPr lang="hr-HR">
                <a:solidFill>
                  <a:srgbClr val="000000"/>
                </a:solidFill>
                <a:latin typeface="Calibri" pitchFamily="34" charset="0"/>
              </a:rPr>
              <a:t>je jednako važna kao da stoji sama ali </a:t>
            </a:r>
            <a:r>
              <a:rPr lang="hr-HR">
                <a:solidFill>
                  <a:srgbClr val="002060"/>
                </a:solidFill>
                <a:latin typeface="Calibri" pitchFamily="34" charset="0"/>
              </a:rPr>
              <a:t>čitav skup kao “snop” čini standard zdravstvene skrbi</a:t>
            </a:r>
            <a:endParaRPr lang="en-US" i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7451725" y="1052513"/>
            <a:ext cx="1139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000000"/>
                </a:solidFill>
                <a:latin typeface="Calibri" pitchFamily="34" charset="0"/>
              </a:rPr>
              <a:t>N.Damani</a:t>
            </a:r>
          </a:p>
        </p:txBody>
      </p:sp>
      <p:sp>
        <p:nvSpPr>
          <p:cNvPr id="79882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7FA3B-D9E9-4B38-A4A1-15787B9A8D45}" type="slidenum">
              <a:rPr lang="en-GB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48912"/>
          </a:xfrm>
        </p:spPr>
        <p:txBody>
          <a:bodyPr>
            <a:normAutofit/>
          </a:bodyPr>
          <a:lstStyle/>
          <a:p>
            <a:pPr algn="ctr"/>
            <a:r>
              <a:rPr lang="mk-MK" dirty="0" smtClean="0"/>
              <a:t>Не е тешко да се научи повеќе. Тешко е да се одучи кога ќе откриеш дека си работел погрешно.</a:t>
            </a:r>
            <a:br>
              <a:rPr lang="mk-MK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Martin Fisher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2D43A-EAD6-498A-98B5-EC56078DE170}" type="slidenum">
              <a:rPr lang="en-GB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Пречки</a:t>
            </a:r>
            <a:r>
              <a:rPr lang="hr-HR" b="1" dirty="0" smtClean="0">
                <a:solidFill>
                  <a:srgbClr val="000099"/>
                </a:solidFill>
              </a:rPr>
              <a:t>/</a:t>
            </a:r>
            <a:r>
              <a:rPr lang="mk-MK" b="1" dirty="0" smtClean="0">
                <a:solidFill>
                  <a:srgbClr val="000099"/>
                </a:solidFill>
              </a:rPr>
              <a:t>Проблеми</a:t>
            </a:r>
            <a:r>
              <a:rPr lang="en-GB" b="1" dirty="0" smtClean="0">
                <a:solidFill>
                  <a:srgbClr val="000099"/>
                </a:solidFill>
              </a:rPr>
              <a:t>    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845820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k-MK" sz="3000" i="1" dirty="0" smtClean="0"/>
              <a:t>Зошто да менуваме?</a:t>
            </a:r>
            <a:r>
              <a:rPr lang="en-GB" i="1" dirty="0" smtClean="0"/>
              <a:t> </a:t>
            </a:r>
            <a:r>
              <a:rPr lang="mk-MK" i="1" dirty="0" smtClean="0"/>
              <a:t>Тоа го правиме со години!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mk-MK" i="1" dirty="0" smtClean="0"/>
              <a:t>Ние немаме проблеми со инфекции.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mk-MK" i="1" dirty="0" smtClean="0"/>
              <a:t>Покажете ми дека имаме проблем.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mk-MK" i="1" dirty="0" smtClean="0"/>
              <a:t>Зарем мислите дека ќе работиме како во онаа болница?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mk-MK" i="1" dirty="0" smtClean="0"/>
              <a:t>Не разбирате дека ние сме поинакви.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mk-MK" i="1" dirty="0" smtClean="0"/>
              <a:t>Ние работиме најдобро. Другите нека го прифатат нашиот начин на работа.</a:t>
            </a:r>
            <a:endParaRPr lang="en-GB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88D81-E6F3-48B1-A86A-561E0412B519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Решенија</a:t>
            </a:r>
            <a:r>
              <a:rPr lang="hr-HR" b="1" dirty="0" smtClean="0">
                <a:solidFill>
                  <a:srgbClr val="000099"/>
                </a:solidFill>
              </a:rPr>
              <a:t> 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8229600" cy="45370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mk-MK" sz="2800" dirty="0" smtClean="0"/>
              <a:t>Управата на болницата мора да ги подржува сите нови проекти</a:t>
            </a:r>
            <a:endParaRPr lang="hr-HR" sz="2800" dirty="0" smtClean="0"/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mk-MK" sz="2800" dirty="0" smtClean="0"/>
              <a:t>Директорот и главната сестра мораат активно да учествуваат во проектот</a:t>
            </a:r>
            <a:endParaRPr lang="hr-HR" sz="2800" dirty="0" smtClean="0"/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mk-MK" sz="2800" dirty="0" smtClean="0"/>
              <a:t>Целиот персонал мора да биде запознаен и практично обучен</a:t>
            </a:r>
            <a:endParaRPr lang="en-GB" sz="2800" dirty="0" smtClean="0"/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mk-MK" sz="2800" dirty="0" smtClean="0"/>
              <a:t>Директорот мора да обезбеди доволно време за едукација на персоналот</a:t>
            </a:r>
            <a:endParaRPr lang="hr-H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Членови на клиничкиот тим</a:t>
            </a:r>
            <a:endParaRPr lang="hr-HR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773238"/>
            <a:ext cx="6985000" cy="4352925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Соработуваат</a:t>
            </a:r>
            <a:endParaRPr lang="hr-HR" dirty="0" smtClean="0"/>
          </a:p>
          <a:p>
            <a:r>
              <a:rPr lang="mk-MK" dirty="0" smtClean="0"/>
              <a:t>Се потсетуваат едни со други</a:t>
            </a:r>
            <a:endParaRPr lang="hr-HR" dirty="0" smtClean="0"/>
          </a:p>
          <a:p>
            <a:r>
              <a:rPr lang="mk-MK" dirty="0" smtClean="0"/>
              <a:t>Ги опоменуваат едните другите??</a:t>
            </a:r>
            <a:endParaRPr lang="hr-HR" dirty="0" smtClean="0"/>
          </a:p>
          <a:p>
            <a:r>
              <a:rPr lang="mk-MK" dirty="0" smtClean="0"/>
              <a:t>Ги контролираат едните другите???</a:t>
            </a:r>
            <a:endParaRPr lang="hr-HR" dirty="0" smtClean="0"/>
          </a:p>
          <a:p>
            <a:pPr>
              <a:buFontTx/>
              <a:buNone/>
            </a:pPr>
            <a:endParaRPr lang="hr-HR" dirty="0" smtClean="0"/>
          </a:p>
          <a:p>
            <a:r>
              <a:rPr lang="mk-MK" dirty="0" smtClean="0"/>
              <a:t>Со заеднички напори</a:t>
            </a:r>
            <a:r>
              <a:rPr lang="hr-HR" dirty="0" smtClean="0"/>
              <a:t> </a:t>
            </a:r>
            <a:r>
              <a:rPr lang="mk-MK" dirty="0" smtClean="0"/>
              <a:t>го смалуваат бројот на инфекции</a:t>
            </a:r>
            <a:r>
              <a:rPr lang="hr-HR" dirty="0" smtClean="0"/>
              <a:t> </a:t>
            </a:r>
            <a:r>
              <a:rPr lang="mk-MK" dirty="0" smtClean="0"/>
              <a:t>и го подобруваат исходот на болеста.</a:t>
            </a:r>
            <a:endParaRPr lang="hr-HR" dirty="0" smtClean="0"/>
          </a:p>
        </p:txBody>
      </p:sp>
      <p:sp>
        <p:nvSpPr>
          <p:cNvPr id="890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A786-0F95-49F3-8138-C3261DF405BD}" type="slidenum">
              <a:rPr lang="en-GB"/>
              <a:pPr>
                <a:defRPr/>
              </a:pPr>
              <a:t>27</a:t>
            </a:fld>
            <a:endParaRPr lang="en-GB"/>
          </a:p>
        </p:txBody>
      </p:sp>
      <p:cxnSp>
        <p:nvCxnSpPr>
          <p:cNvPr id="30724" name="Straight Connector 4"/>
          <p:cNvCxnSpPr>
            <a:cxnSpLocks noChangeShapeType="1"/>
          </p:cNvCxnSpPr>
          <p:nvPr/>
        </p:nvCxnSpPr>
        <p:spPr bwMode="auto">
          <a:xfrm>
            <a:off x="971550" y="4437063"/>
            <a:ext cx="6769100" cy="0"/>
          </a:xfrm>
          <a:prstGeom prst="straightConnector1">
            <a:avLst/>
          </a:prstGeom>
          <a:noFill/>
          <a:ln w="38103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mk-MK" dirty="0" smtClean="0"/>
              <a:t>Неопходност од соработка на клиничкиот тим со клиничкиот микробиолог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mk-MK" dirty="0" smtClean="0"/>
              <a:t>Улога на микробиолошката лабораторија во контролата на ИнтраХоспиталните Инфекции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mk-MK" sz="4800" dirty="0" smtClean="0"/>
              <a:t>Кршење на првото правило на медицината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>
                <a:solidFill>
                  <a:srgbClr val="00B050"/>
                </a:solidFill>
              </a:rPr>
              <a:t>Да не се наштети.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mk-MK" sz="2800" b="1" dirty="0" smtClean="0">
                <a:solidFill>
                  <a:schemeClr val="tx1"/>
                </a:solidFill>
              </a:rPr>
              <a:t>Видови на контакт 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457200" y="1143001"/>
            <a:ext cx="8229600" cy="449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mk-MK" sz="2700" dirty="0" smtClean="0"/>
              <a:t>Писмен одговор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mk-MK" sz="2700" dirty="0" smtClean="0"/>
              <a:t>Писмен одговор со коментар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mk-MK" sz="2700" dirty="0" smtClean="0"/>
              <a:t>Вклучува 1 и 2, плус усен коментар и совет од микробиолог – намалување на трошоци за лекување до 25%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mk-MK" sz="2700" dirty="0" smtClean="0"/>
          </a:p>
          <a:p>
            <a:pPr marL="609600" indent="-609600" algn="ctr" eaLnBrk="1" hangingPunct="1">
              <a:lnSpc>
                <a:spcPct val="80000"/>
              </a:lnSpc>
              <a:buNone/>
              <a:defRPr/>
            </a:pPr>
            <a:r>
              <a:rPr lang="mk-MK" sz="2700" dirty="0" smtClean="0"/>
              <a:t>Обезбедување на совет за антимикробна терапија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mk-MK" sz="2700" dirty="0" smtClean="0"/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en-US" sz="27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GB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mk-MK" sz="3200" dirty="0" smtClean="0"/>
              <a:t>Проблем </a:t>
            </a:r>
            <a:br>
              <a:rPr lang="mk-MK" sz="3200" dirty="0" smtClean="0"/>
            </a:br>
            <a:r>
              <a:rPr lang="mk-MK" sz="3200" dirty="0" smtClean="0"/>
              <a:t/>
            </a:r>
            <a:br>
              <a:rPr lang="mk-MK" sz="3200" dirty="0" smtClean="0"/>
            </a:br>
            <a:r>
              <a:rPr lang="mk-MK" sz="3200" dirty="0" smtClean="0"/>
              <a:t>Недостатокот на ускладени лабораториски методи и гранични точки за осетливост на антибиотици во рамките на нашата држава оневозможува значајно споредување на стапките на резистенција, следење на развојот на резистенција и истржување на влијание на интервентни стратегии.</a:t>
            </a:r>
            <a:endParaRPr lang="en-US" sz="3200" dirty="0" smtClean="0"/>
          </a:p>
        </p:txBody>
      </p:sp>
      <p:pic>
        <p:nvPicPr>
          <p:cNvPr id="5123" name="Picture 2" descr="C:\Users\Tufekcievski\Desktop\mama\slika_od_laborat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National Antimicrobial Susceptibility Testing Committees (NACs)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dirty="0" smtClean="0"/>
              <a:t>   </a:t>
            </a:r>
          </a:p>
          <a:p>
            <a:pPr algn="ctr">
              <a:buNone/>
            </a:pPr>
            <a:endParaRPr lang="mk-MK" sz="4000" dirty="0" smtClean="0"/>
          </a:p>
          <a:p>
            <a:pPr algn="ctr">
              <a:buNone/>
            </a:pPr>
            <a:r>
              <a:rPr lang="mk-MK" sz="4000" dirty="0" smtClean="0"/>
              <a:t>Потреба од меѓулабораториска стандардизација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EUCAST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mk-MK" sz="3600" b="1" dirty="0" smtClean="0"/>
              <a:t>Имплементирањето на европски стандарди во клиничката микробиологија ќе претставува уште еден придонес и чекор напред кон прагот за влез на Р. Македонија во европското семејство</a:t>
            </a:r>
            <a:r>
              <a:rPr lang="en-US" sz="3600" b="1" dirty="0" smtClean="0"/>
              <a:t>.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mk-MK" sz="4000" smtClean="0"/>
              <a:t>Проблемот со бактериската резистенција</a:t>
            </a:r>
            <a:endParaRPr lang="en-US" sz="40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mk-MK" dirty="0" smtClean="0"/>
              <a:t>    	</a:t>
            </a:r>
          </a:p>
          <a:p>
            <a:pPr eaLnBrk="1" hangingPunct="1">
              <a:buFont typeface="Arial" charset="0"/>
              <a:buNone/>
            </a:pPr>
            <a:r>
              <a:rPr lang="mk-MK" dirty="0" smtClean="0"/>
              <a:t>    Дали се лекарите доволно информирани за механизмите на резистенција на микроорганизмите кон антимикробни средства?</a:t>
            </a:r>
          </a:p>
          <a:p>
            <a:pPr algn="ctr" eaLnBrk="1" hangingPunct="1">
              <a:buFont typeface="Arial" charset="0"/>
              <a:buNone/>
            </a:pPr>
            <a:endParaRPr lang="mk-MK" dirty="0" smtClean="0"/>
          </a:p>
          <a:p>
            <a:pPr algn="ctr" eaLnBrk="1" hangingPunct="1">
              <a:buFont typeface="Arial" charset="0"/>
              <a:buNone/>
            </a:pPr>
            <a:r>
              <a:rPr lang="mk-MK" dirty="0" smtClean="0"/>
              <a:t>Пасивно читање на антибиограм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/>
              <a:t>Селекција на резистентни бактерии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Изложеност на антибиотици</a:t>
            </a:r>
          </a:p>
          <a:p>
            <a:endParaRPr lang="mk-MK" dirty="0" smtClean="0"/>
          </a:p>
          <a:p>
            <a:pPr>
              <a:buNone/>
            </a:pPr>
            <a:r>
              <a:rPr lang="mk-MK" dirty="0" smtClean="0"/>
              <a:t>-  Обмислена антимикробна политика</a:t>
            </a:r>
          </a:p>
          <a:p>
            <a:pPr>
              <a:buFontTx/>
              <a:buChar char="-"/>
            </a:pPr>
            <a:r>
              <a:rPr lang="mk-MK" dirty="0" smtClean="0"/>
              <a:t>Вложување во брза и прецизна микробиолошка дијагностика – помалку емпириска терапија </a:t>
            </a:r>
          </a:p>
          <a:p>
            <a:pPr>
              <a:buFontTx/>
              <a:buChar char="-"/>
            </a:pPr>
            <a:r>
              <a:rPr lang="mk-MK" dirty="0" smtClean="0"/>
              <a:t>Откривање на епидемиолошки значајни бактерии и спречување на нивно ширење </a:t>
            </a:r>
          </a:p>
          <a:p>
            <a:pPr>
              <a:buNone/>
            </a:pPr>
            <a:r>
              <a:rPr lang="mk-MK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mk-MK" sz="3600" b="1" dirty="0" smtClean="0">
                <a:solidFill>
                  <a:srgbClr val="003399"/>
                </a:solidFill>
              </a:rPr>
              <a:t>Превенција на селекција на мултиантибиотик резистентни бактерии</a:t>
            </a:r>
            <a:endParaRPr lang="hr-HR" sz="36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mk-MK" dirty="0" smtClean="0"/>
              <a:t>Не може да се изведе на ниво на една болница</a:t>
            </a:r>
            <a:endParaRPr lang="hr-HR" dirty="0" smtClean="0"/>
          </a:p>
          <a:p>
            <a:r>
              <a:rPr lang="mk-MK" dirty="0" smtClean="0"/>
              <a:t>Мора да се спроведе на ниво на цела држава</a:t>
            </a:r>
            <a:r>
              <a:rPr lang="hr-HR" dirty="0" smtClean="0"/>
              <a:t> </a:t>
            </a:r>
            <a:r>
              <a:rPr lang="mk-MK" dirty="0" smtClean="0"/>
              <a:t>во која пациентите ги разменуваат пациентите</a:t>
            </a:r>
            <a:endParaRPr lang="hr-HR" dirty="0" smtClean="0"/>
          </a:p>
          <a:p>
            <a:pPr lvl="1">
              <a:buNone/>
            </a:pPr>
            <a:r>
              <a:rPr lang="mk-MK" dirty="0" smtClean="0"/>
              <a:t>(Се однесува и на установи за стари лица.)</a:t>
            </a:r>
            <a:endParaRPr lang="hr-HR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A05DC-ADCA-4157-A94A-3CB0A4AC5192}" type="slidenum">
              <a:rPr lang="en-GB" smtClean="0"/>
              <a:pPr/>
              <a:t>36</a:t>
            </a:fld>
            <a:endParaRPr lang="en-GB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Бактериски биофилм</a:t>
            </a:r>
            <a:endParaRPr lang="en-US" dirty="0"/>
          </a:p>
        </p:txBody>
      </p:sp>
      <p:pic>
        <p:nvPicPr>
          <p:cNvPr id="3" name="Picture 2" descr="C:\Users\Tufekcievski\Desktop\mama\sliki - mama\Klebsiella pneumoni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52600" y="1676400"/>
            <a:ext cx="5638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382000" cy="56388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mk-MK" b="1" dirty="0" smtClean="0">
                <a:solidFill>
                  <a:srgbClr val="00B050"/>
                </a:solidFill>
              </a:rPr>
              <a:t/>
            </a:r>
            <a:br>
              <a:rPr lang="mk-MK" b="1" dirty="0" smtClean="0">
                <a:solidFill>
                  <a:srgbClr val="00B050"/>
                </a:solidFill>
              </a:rPr>
            </a:br>
            <a:r>
              <a:rPr lang="mk-MK" sz="3100" b="1" dirty="0" smtClean="0">
                <a:solidFill>
                  <a:srgbClr val="00B050"/>
                </a:solidFill>
              </a:rPr>
              <a:t>Потребно е развивање на свест за рационална примена на антимикробна терапија кај медицински лица и пошироката јавност.</a:t>
            </a:r>
            <a:br>
              <a:rPr lang="mk-MK" sz="3100" b="1" dirty="0" smtClean="0">
                <a:solidFill>
                  <a:srgbClr val="00B050"/>
                </a:solidFill>
              </a:rPr>
            </a:br>
            <a:r>
              <a:rPr lang="mk-MK" sz="4000" b="1" dirty="0" smtClean="0">
                <a:solidFill>
                  <a:srgbClr val="00B050"/>
                </a:solidFill>
              </a:rPr>
              <a:t/>
            </a:r>
            <a:br>
              <a:rPr lang="mk-MK" sz="4000" b="1" dirty="0" smtClean="0">
                <a:solidFill>
                  <a:srgbClr val="00B050"/>
                </a:solidFill>
              </a:rPr>
            </a:br>
            <a:r>
              <a:rPr lang="mk-MK" sz="3200" b="1" dirty="0" smtClean="0">
                <a:solidFill>
                  <a:srgbClr val="FF0000"/>
                </a:solidFill>
              </a:rPr>
              <a:t>Скоро во 90% случаи е непотребно дадена антимикробна терапија.</a:t>
            </a:r>
            <a:r>
              <a:rPr lang="mk-MK" sz="4000" b="1" dirty="0" smtClean="0">
                <a:solidFill>
                  <a:srgbClr val="00B050"/>
                </a:solidFill>
              </a:rPr>
              <a:t/>
            </a:r>
            <a:br>
              <a:rPr lang="mk-MK" sz="4000" b="1" dirty="0" smtClean="0">
                <a:solidFill>
                  <a:srgbClr val="00B050"/>
                </a:solidFill>
              </a:rPr>
            </a:br>
            <a:r>
              <a:rPr lang="mk-MK" sz="4000" b="1" dirty="0" smtClean="0">
                <a:solidFill>
                  <a:srgbClr val="00B050"/>
                </a:solidFill>
              </a:rPr>
              <a:t/>
            </a:r>
            <a:br>
              <a:rPr lang="mk-MK" sz="4000" b="1" dirty="0" smtClean="0">
                <a:solidFill>
                  <a:srgbClr val="00B050"/>
                </a:solidFill>
              </a:rPr>
            </a:br>
            <a:endParaRPr lang="en-US" sz="40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mk-MK" sz="3600" dirty="0" smtClean="0"/>
              <a:t/>
            </a:r>
            <a:br>
              <a:rPr lang="mk-MK" sz="3600" dirty="0" smtClean="0"/>
            </a:br>
            <a:r>
              <a:rPr lang="mk-MK" sz="3600" dirty="0" smtClean="0"/>
              <a:t>Нерационална примена на антимикробни лекови </a:t>
            </a:r>
            <a:br>
              <a:rPr lang="mk-MK" sz="3600" dirty="0" smtClean="0"/>
            </a:br>
            <a:r>
              <a:rPr lang="en-US" sz="3600" i="1" dirty="0" smtClean="0"/>
              <a:t>Clostridium </a:t>
            </a:r>
            <a:r>
              <a:rPr lang="en-US" sz="3600" i="1" dirty="0" err="1" smtClean="0"/>
              <a:t>difficile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mk-MK" sz="3600" dirty="0" smtClean="0"/>
              <a:t>антибиотски асоциран </a:t>
            </a:r>
            <a:r>
              <a:rPr lang="en-US" sz="3600" dirty="0" smtClean="0"/>
              <a:t>colitis)</a:t>
            </a:r>
            <a:r>
              <a:rPr lang="mk-MK" sz="3600" dirty="0" smtClean="0"/>
              <a:t/>
            </a:r>
            <a:br>
              <a:rPr lang="mk-MK" sz="3600" dirty="0" smtClean="0"/>
            </a:br>
            <a:endParaRPr lang="en-US" sz="3600" dirty="0"/>
          </a:p>
        </p:txBody>
      </p:sp>
      <p:pic>
        <p:nvPicPr>
          <p:cNvPr id="3074" name="Picture 2" descr="C:\Users\Tufekcievski\Desktop\sliki - mama\Cl. diff. h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2305052" cy="1728789"/>
          </a:xfrm>
          <a:prstGeom prst="rect">
            <a:avLst/>
          </a:prstGeom>
          <a:noFill/>
        </p:spPr>
      </p:pic>
      <p:pic>
        <p:nvPicPr>
          <p:cNvPr id="3075" name="Picture 3" descr="C:\Users\Tufekcievski\Desktop\sliki - mama\Clostr. dif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786190"/>
            <a:ext cx="2105028" cy="2134929"/>
          </a:xfrm>
          <a:prstGeom prst="rect">
            <a:avLst/>
          </a:prstGeom>
          <a:noFill/>
        </p:spPr>
      </p:pic>
      <p:pic>
        <p:nvPicPr>
          <p:cNvPr id="3076" name="Picture 4" descr="C:\Users\Tufekcievski\Desktop\sliki - mama\Clostridium diffic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928934"/>
            <a:ext cx="1933575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" descr="Bacteria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9144000" cy="6858000"/>
          </a:xfr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86400" y="533400"/>
            <a:ext cx="29718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mk-MK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    </a:t>
            </a:r>
            <a:r>
              <a:rPr lang="mk-MK" sz="2800" b="1" dirty="0" smtClean="0">
                <a:solidFill>
                  <a:srgbClr val="92D050"/>
                </a:solidFill>
              </a:rPr>
              <a:t>На бактериите не им одговара да го убијат домаќинот, туку нивна тенденција е да се рашират на други единки завземајќи нови територии.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mk-MK" sz="3200" dirty="0" smtClean="0">
                <a:solidFill>
                  <a:schemeClr val="tx1"/>
                </a:solidFill>
              </a:rPr>
              <a:t>Заштита на глобалниот еко-систем</a:t>
            </a:r>
            <a:br>
              <a:rPr lang="mk-MK" sz="32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Разумна употреба на антибиотици</a:t>
            </a:r>
            <a:endParaRPr lang="en-GB" sz="3200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81329"/>
            <a:ext cx="8229600" cy="3928871"/>
          </a:xfr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mk-MK" sz="2800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mk-MK" sz="2800" dirty="0" smtClean="0">
                <a:solidFill>
                  <a:srgbClr val="00B0F0"/>
                </a:solidFill>
              </a:rPr>
              <a:t>Да се лечи инфекција, а не колонизација или контаминација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mk-MK" sz="2800" dirty="0" smtClean="0">
                <a:solidFill>
                  <a:srgbClr val="00B050"/>
                </a:solidFill>
              </a:rPr>
              <a:t>Лекови од прв избор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mk-MK" sz="2800" dirty="0" smtClean="0">
                <a:solidFill>
                  <a:srgbClr val="FF3300"/>
                </a:solidFill>
              </a:rPr>
              <a:t>Резервни антибиотици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1800" dirty="0" smtClean="0">
                <a:solidFill>
                  <a:srgbClr val="FF3300"/>
                </a:solidFill>
              </a:rPr>
              <a:t>(</a:t>
            </a:r>
            <a:r>
              <a:rPr lang="en-US" sz="1800" dirty="0" err="1" smtClean="0">
                <a:solidFill>
                  <a:srgbClr val="FF3300"/>
                </a:solidFill>
              </a:rPr>
              <a:t>Piperacillin-tazobactam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Ceftazidime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Ceftriaxone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Cefepime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Imipenem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Meropenem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Amikacin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Vancomycin</a:t>
            </a:r>
            <a:r>
              <a:rPr lang="en-US" sz="1800" dirty="0" smtClean="0">
                <a:solidFill>
                  <a:srgbClr val="FF3300"/>
                </a:solidFill>
              </a:rPr>
              <a:t>, </a:t>
            </a:r>
            <a:r>
              <a:rPr lang="en-US" sz="1800" dirty="0" err="1" smtClean="0">
                <a:solidFill>
                  <a:srgbClr val="FF3300"/>
                </a:solidFill>
              </a:rPr>
              <a:t>Teicoplanin</a:t>
            </a:r>
            <a:r>
              <a:rPr lang="en-US" sz="1800" dirty="0" smtClean="0">
                <a:solidFill>
                  <a:srgbClr val="FF3300"/>
                </a:solidFill>
              </a:rPr>
              <a:t>)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mk-MK" sz="2800" dirty="0" smtClean="0">
                <a:solidFill>
                  <a:srgbClr val="0070C0"/>
                </a:solidFill>
              </a:rPr>
              <a:t>Лекови со висок и низок потенцијал за развивање на резистенција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C00CC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mk-MK" sz="2800" dirty="0" smtClean="0"/>
              <a:t>Национален Антимикробен Комитет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mk-MK" sz="2400" dirty="0" smtClean="0">
                <a:solidFill>
                  <a:srgbClr val="7030A0"/>
                </a:solidFill>
              </a:rPr>
              <a:t>(Креирање на антимикробна политика)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mk-MK" sz="2400" dirty="0" smtClean="0">
                <a:solidFill>
                  <a:srgbClr val="7030A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mk-MK" sz="2400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mk-MK" sz="2400" dirty="0" smtClean="0">
                <a:solidFill>
                  <a:schemeClr val="tx1"/>
                </a:solidFill>
              </a:rPr>
              <a:t/>
            </a:r>
            <a:br>
              <a:rPr lang="mk-MK" sz="2400" dirty="0" smtClean="0">
                <a:solidFill>
                  <a:schemeClr val="tx1"/>
                </a:solidFill>
              </a:rPr>
            </a:br>
            <a:r>
              <a:rPr lang="mk-MK" sz="2400" dirty="0" smtClean="0">
                <a:solidFill>
                  <a:schemeClr val="tx1"/>
                </a:solidFill>
              </a:rPr>
              <a:t>Национални водичи за примена на антимикробни лекови темелени на докази</a:t>
            </a:r>
            <a:br>
              <a:rPr lang="mk-MK" sz="2400" dirty="0" smtClean="0">
                <a:solidFill>
                  <a:schemeClr val="tx1"/>
                </a:solidFill>
              </a:rPr>
            </a:b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28600" y="1066801"/>
            <a:ext cx="8686800" cy="5632311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k-MK" dirty="0"/>
              <a:t>  </a:t>
            </a:r>
            <a:endParaRPr lang="mk-MK" dirty="0" smtClean="0">
              <a:solidFill>
                <a:srgbClr val="00B0F0"/>
              </a:solidFill>
            </a:endParaRPr>
          </a:p>
          <a:p>
            <a:pPr>
              <a:buFontTx/>
              <a:buChar char="•"/>
            </a:pPr>
            <a:r>
              <a:rPr lang="mk-MK" dirty="0" smtClean="0">
                <a:solidFill>
                  <a:srgbClr val="0070C0"/>
                </a:solidFill>
              </a:rPr>
              <a:t>   Помош </a:t>
            </a:r>
            <a:r>
              <a:rPr lang="mk-MK" dirty="0">
                <a:solidFill>
                  <a:srgbClr val="0070C0"/>
                </a:solidFill>
              </a:rPr>
              <a:t>во терапевстката одлука на докторите</a:t>
            </a:r>
          </a:p>
          <a:p>
            <a:pPr>
              <a:buFontTx/>
              <a:buChar char="•"/>
            </a:pPr>
            <a:r>
              <a:rPr lang="mk-MK" dirty="0">
                <a:solidFill>
                  <a:srgbClr val="0070C0"/>
                </a:solidFill>
              </a:rPr>
              <a:t>   Подобрување на меѓусебната доверба и соработка меѓу докторите</a:t>
            </a:r>
          </a:p>
          <a:p>
            <a:pPr>
              <a:buFontTx/>
              <a:buChar char="•"/>
            </a:pPr>
            <a:r>
              <a:rPr lang="mk-MK" dirty="0">
                <a:solidFill>
                  <a:srgbClr val="0070C0"/>
                </a:solidFill>
              </a:rPr>
              <a:t>   Зајакнување на довербата на пациентите</a:t>
            </a:r>
            <a:endParaRPr lang="mk-MK" b="1" dirty="0">
              <a:solidFill>
                <a:srgbClr val="0070C0"/>
              </a:solidFill>
            </a:endParaRPr>
          </a:p>
          <a:p>
            <a:endParaRPr lang="mk-MK" b="1" dirty="0">
              <a:solidFill>
                <a:srgbClr val="00B0F0"/>
              </a:solidFill>
            </a:endParaRPr>
          </a:p>
          <a:p>
            <a:endParaRPr lang="mk-MK" b="1" dirty="0"/>
          </a:p>
          <a:p>
            <a:r>
              <a:rPr lang="mk-MK" b="1" dirty="0"/>
              <a:t>- Србија – 2004, за потребите на ПЗЗ</a:t>
            </a:r>
          </a:p>
          <a:p>
            <a:r>
              <a:rPr lang="mk-MK" b="1" dirty="0"/>
              <a:t>- Хрватска </a:t>
            </a:r>
            <a:r>
              <a:rPr lang="mk-MK" b="1" dirty="0" smtClean="0"/>
              <a:t>– </a:t>
            </a:r>
            <a:r>
              <a:rPr lang="mk-MK" b="1" dirty="0"/>
              <a:t>џепна книшка за секој доктор од сите нивои </a:t>
            </a:r>
            <a:r>
              <a:rPr lang="mk-MK" b="1" dirty="0" smtClean="0"/>
              <a:t> на </a:t>
            </a:r>
            <a:r>
              <a:rPr lang="mk-MK" b="1" dirty="0"/>
              <a:t>здравствена </a:t>
            </a:r>
            <a:r>
              <a:rPr lang="mk-MK" b="1" dirty="0" smtClean="0"/>
              <a:t>заштита (Насоки за примена на антимикробна терапија) + насоки за хируршка профилакса, за уринарни инфекции и гушоболка</a:t>
            </a:r>
            <a:endParaRPr lang="mk-MK" b="1" dirty="0"/>
          </a:p>
          <a:p>
            <a:r>
              <a:rPr lang="mk-MK" b="1" dirty="0"/>
              <a:t>- Македонија </a:t>
            </a:r>
            <a:r>
              <a:rPr lang="mk-MK" b="1" dirty="0" smtClean="0"/>
              <a:t>– 2004 </a:t>
            </a:r>
            <a:r>
              <a:rPr lang="mk-MK" b="1" dirty="0"/>
              <a:t>Инфектологија преведена од Фински (вклучува и дијагностички постапки)</a:t>
            </a:r>
          </a:p>
          <a:p>
            <a:endParaRPr lang="mk-MK" b="1" dirty="0"/>
          </a:p>
          <a:p>
            <a:endParaRPr lang="mk-MK" b="1" dirty="0"/>
          </a:p>
          <a:p>
            <a:r>
              <a:rPr lang="mk-MK" b="1" dirty="0">
                <a:solidFill>
                  <a:srgbClr val="00B0F0"/>
                </a:solidFill>
              </a:rPr>
              <a:t>(Како што е случај и со другите насоки, ниту овие не се замена за клиничко размислување и секогаш ќе постојат исклучоци.)  </a:t>
            </a:r>
          </a:p>
          <a:p>
            <a:endParaRPr lang="mk-MK" b="1" dirty="0">
              <a:solidFill>
                <a:srgbClr val="00B0F0"/>
              </a:solidFill>
            </a:endParaRPr>
          </a:p>
          <a:p>
            <a:endParaRPr lang="mk-MK" b="1" dirty="0"/>
          </a:p>
          <a:p>
            <a:endParaRPr lang="mk-MK" b="1" dirty="0"/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/>
              <a:t>Најголем клинички проблем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mk-MK" sz="2800" dirty="0" smtClean="0"/>
          </a:p>
          <a:p>
            <a:r>
              <a:rPr lang="mk-MK" sz="2800" dirty="0" smtClean="0"/>
              <a:t> </a:t>
            </a:r>
            <a:r>
              <a:rPr lang="en-US" sz="2800" i="1" dirty="0" smtClean="0"/>
              <a:t>Streptococcus </a:t>
            </a:r>
            <a:r>
              <a:rPr lang="en-US" sz="2800" i="1" dirty="0" err="1" smtClean="0"/>
              <a:t>pneumoniae</a:t>
            </a:r>
            <a:r>
              <a:rPr lang="mk-MK" sz="2800" i="1" dirty="0" smtClean="0"/>
              <a:t> </a:t>
            </a:r>
            <a:r>
              <a:rPr lang="mk-MK" sz="2800" dirty="0" smtClean="0"/>
              <a:t>резистентен</a:t>
            </a:r>
            <a:r>
              <a:rPr lang="mk-MK" sz="2800" i="1" dirty="0" smtClean="0"/>
              <a:t> </a:t>
            </a:r>
            <a:r>
              <a:rPr lang="mk-MK" sz="2800" dirty="0" smtClean="0"/>
              <a:t>на пеницилин и макролиди кај деца</a:t>
            </a:r>
          </a:p>
          <a:p>
            <a:r>
              <a:rPr lang="en-US" sz="2800" i="1" dirty="0" smtClean="0"/>
              <a:t>MRSA</a:t>
            </a:r>
            <a:r>
              <a:rPr lang="en-US" sz="2800" dirty="0" smtClean="0"/>
              <a:t>, </a:t>
            </a:r>
            <a:r>
              <a:rPr lang="en-US" sz="2800" i="1" dirty="0" smtClean="0"/>
              <a:t>ESBL</a:t>
            </a:r>
            <a:r>
              <a:rPr lang="mk-MK" sz="2800" dirty="0" smtClean="0"/>
              <a:t> (</a:t>
            </a:r>
            <a:r>
              <a:rPr lang="en-US" sz="2800" dirty="0" smtClean="0"/>
              <a:t>Extended Spectrum Beta </a:t>
            </a:r>
            <a:r>
              <a:rPr lang="en-US" sz="2800" dirty="0" err="1" smtClean="0"/>
              <a:t>Lactamasis</a:t>
            </a:r>
            <a:r>
              <a:rPr lang="en-US" sz="2800" dirty="0" smtClean="0"/>
              <a:t>) </a:t>
            </a:r>
            <a:r>
              <a:rPr lang="mk-MK" sz="2800" dirty="0" smtClean="0"/>
              <a:t>продуцирачки цревни бактерии,</a:t>
            </a:r>
            <a:r>
              <a:rPr lang="en-US" sz="2800" dirty="0" smtClean="0"/>
              <a:t> </a:t>
            </a:r>
            <a:r>
              <a:rPr lang="en-US" sz="2800" i="1" dirty="0" smtClean="0"/>
              <a:t>Pseudomonas  </a:t>
            </a:r>
            <a:r>
              <a:rPr lang="mk-MK" sz="2800" dirty="0" smtClean="0"/>
              <a:t>и </a:t>
            </a:r>
            <a:r>
              <a:rPr lang="en-US" sz="2800" i="1" dirty="0" err="1" smtClean="0"/>
              <a:t>Acinetobacter</a:t>
            </a:r>
            <a:r>
              <a:rPr lang="en-US" sz="2800" i="1" dirty="0" smtClean="0"/>
              <a:t> </a:t>
            </a:r>
            <a:r>
              <a:rPr lang="mk-MK" sz="2800" dirty="0" smtClean="0"/>
              <a:t> резистентни на карбапенеми (метало-бета-лактамази), </a:t>
            </a:r>
            <a:r>
              <a:rPr lang="en-US" sz="2800" i="1" dirty="0" smtClean="0"/>
              <a:t>VRE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Enterococcus</a:t>
            </a:r>
            <a:r>
              <a:rPr lang="en-US" sz="3600" i="1" dirty="0" smtClean="0"/>
              <a:t> species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mk-M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Предупредување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mk-MK" dirty="0" smtClean="0">
                <a:solidFill>
                  <a:srgbClr val="FF0000"/>
                </a:solidFill>
              </a:rPr>
              <a:t> </a:t>
            </a:r>
            <a:br>
              <a:rPr lang="mk-MK" dirty="0" smtClean="0">
                <a:solidFill>
                  <a:srgbClr val="FF0000"/>
                </a:solidFill>
              </a:rPr>
            </a:br>
            <a:r>
              <a:rPr lang="mk-MK" dirty="0" smtClean="0">
                <a:solidFill>
                  <a:srgbClr val="FF0000"/>
                </a:solidFill>
              </a:rPr>
              <a:t>Изолатите на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Enterococcus</a:t>
            </a:r>
            <a:r>
              <a:rPr lang="en-US" i="1" dirty="0" smtClean="0">
                <a:solidFill>
                  <a:srgbClr val="FF0000"/>
                </a:solidFill>
              </a:rPr>
              <a:t> species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не можат да бидат осетливи на цефалоспорини, </a:t>
            </a:r>
            <a:r>
              <a:rPr lang="en-US" dirty="0" err="1" smtClean="0">
                <a:solidFill>
                  <a:srgbClr val="FF0000"/>
                </a:solidFill>
              </a:rPr>
              <a:t>Clindamycin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Trimethoprim-sulfomethoxazol</a:t>
            </a:r>
            <a:r>
              <a:rPr lang="mk-MK" dirty="0" smtClean="0">
                <a:solidFill>
                  <a:srgbClr val="FF0000"/>
                </a:solidFill>
              </a:rPr>
              <a:t> (искористување на егзогените фолати достапни </a:t>
            </a:r>
            <a:r>
              <a:rPr lang="en-US" dirty="0" smtClean="0">
                <a:solidFill>
                  <a:srgbClr val="FF0000"/>
                </a:solidFill>
              </a:rPr>
              <a:t>in vivo</a:t>
            </a:r>
            <a:r>
              <a:rPr lang="mk-MK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mk-M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   Во новите стандарди веќе не фигурираат флуорокинолоните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mk-MK" dirty="0" smtClean="0">
                <a:solidFill>
                  <a:srgbClr val="FF0000"/>
                </a:solidFill>
              </a:rPr>
              <a:t>и бензилпеницилинот.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/>
              <a:t>Enterococcus</a:t>
            </a:r>
            <a:r>
              <a:rPr lang="en-US" sz="3200" i="1" dirty="0" smtClean="0"/>
              <a:t> species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600" dirty="0" err="1" smtClean="0"/>
              <a:t>Ampicillin</a:t>
            </a:r>
            <a:r>
              <a:rPr lang="en-US" sz="2600" dirty="0" smtClean="0"/>
              <a:t> (Amoxicillin)</a:t>
            </a:r>
          </a:p>
          <a:p>
            <a:pPr marL="514350" indent="-514350">
              <a:buAutoNum type="arabicPeriod"/>
            </a:pPr>
            <a:r>
              <a:rPr lang="en-US" sz="2600" dirty="0" err="1" smtClean="0"/>
              <a:t>Vancomycin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Teicoplanin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Gentamicin</a:t>
            </a:r>
            <a:r>
              <a:rPr lang="en-US" sz="2600" dirty="0" smtClean="0"/>
              <a:t> (</a:t>
            </a:r>
            <a:r>
              <a:rPr lang="mk-MK" sz="2600" dirty="0" smtClean="0"/>
              <a:t>други аминогликозиди</a:t>
            </a:r>
            <a:r>
              <a:rPr lang="en-US" sz="2600" dirty="0" smtClean="0"/>
              <a:t>) - </a:t>
            </a:r>
            <a:r>
              <a:rPr lang="mk-MK" sz="2600" dirty="0" smtClean="0"/>
              <a:t>само во комбинација</a:t>
            </a:r>
          </a:p>
          <a:p>
            <a:pPr marL="514350" indent="-514350">
              <a:buAutoNum type="arabicPeriod"/>
            </a:pPr>
            <a:r>
              <a:rPr lang="en-US" sz="2600" dirty="0" err="1" smtClean="0"/>
              <a:t>Linezolid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Imipenem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Trimethoprim-sulfamethoxazole</a:t>
            </a:r>
            <a:r>
              <a:rPr lang="en-US" sz="2600" dirty="0" smtClean="0"/>
              <a:t> (</a:t>
            </a:r>
            <a:r>
              <a:rPr lang="mk-MK" sz="2600" dirty="0" smtClean="0"/>
              <a:t>никогаш </a:t>
            </a:r>
            <a:r>
              <a:rPr lang="en-US" sz="2600" dirty="0" smtClean="0"/>
              <a:t>S)</a:t>
            </a:r>
          </a:p>
          <a:p>
            <a:pPr marL="514350" indent="-514350">
              <a:buAutoNum type="arabicPeriod"/>
            </a:pPr>
            <a:r>
              <a:rPr lang="en-US" sz="2600" dirty="0" err="1" smtClean="0"/>
              <a:t>Quinupristin-dalfopristin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Tigecyclin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err="1" smtClean="0"/>
              <a:t>Nitrofurantoin</a:t>
            </a:r>
            <a:r>
              <a:rPr lang="en-US" sz="2600" dirty="0" smtClean="0"/>
              <a:t> (</a:t>
            </a:r>
            <a:r>
              <a:rPr lang="mk-MK" sz="2600" dirty="0" smtClean="0"/>
              <a:t>само за некомплицирани уринарни инфекции)</a:t>
            </a:r>
            <a:endParaRPr lang="en-US" sz="2600" dirty="0" smtClean="0"/>
          </a:p>
          <a:p>
            <a:pPr marL="514350" indent="-514350">
              <a:buAutoNum type="arabicPeriod"/>
            </a:pPr>
            <a:endParaRPr lang="mk-MK" dirty="0" smtClean="0"/>
          </a:p>
          <a:p>
            <a:pPr marL="514350" indent="-514350">
              <a:buAutoNum type="arabicPeriod"/>
            </a:pPr>
            <a:endParaRPr lang="mk-MK" sz="2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christbaum-haus-gemal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296400" cy="6858000"/>
          </a:xfrm>
          <a:noFill/>
        </p:spPr>
      </p:pic>
      <p:sp>
        <p:nvSpPr>
          <p:cNvPr id="276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76962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mk-MK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mk-MK" sz="2800" dirty="0" smtClean="0">
                <a:solidFill>
                  <a:schemeClr val="bg1"/>
                </a:solidFill>
              </a:rPr>
              <a:t> Изнесување на болнички соеви на микроорганизми во вонболничка средина и здрава популација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Torch%2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mk-MK" sz="2000" b="1" dirty="0" smtClean="0">
                <a:solidFill>
                  <a:schemeClr val="bg1"/>
                </a:solidFill>
              </a:rPr>
              <a:t>    </a:t>
            </a:r>
            <a:r>
              <a:rPr lang="en-US" sz="2000" b="1" smtClean="0">
                <a:solidFill>
                  <a:schemeClr val="bg1"/>
                </a:solidFill>
              </a:rPr>
              <a:t>  </a:t>
            </a:r>
            <a:r>
              <a:rPr lang="mk-MK" sz="2000" b="1" dirty="0" smtClean="0">
                <a:solidFill>
                  <a:schemeClr val="bg1"/>
                </a:solidFill>
              </a:rPr>
              <a:t>Цитат :</a:t>
            </a:r>
            <a:r>
              <a:rPr lang="en-US" sz="2000" b="1" dirty="0" smtClean="0">
                <a:solidFill>
                  <a:schemeClr val="bg1"/>
                </a:solidFill>
              </a:rPr>
              <a:t>”</a:t>
            </a:r>
            <a:r>
              <a:rPr lang="mk-MK" sz="2000" b="1" dirty="0" smtClean="0">
                <a:solidFill>
                  <a:schemeClr val="bg1"/>
                </a:solidFill>
              </a:rPr>
              <a:t> Борбата ја планираат генерали во позадина, а ја добиваат или ја губат во</a:t>
            </a:r>
            <a:r>
              <a:rPr lang="en-US" sz="2000" b="1" dirty="0" smtClean="0">
                <a:solidFill>
                  <a:schemeClr val="bg1"/>
                </a:solidFill>
              </a:rPr>
              <a:t>j</a:t>
            </a:r>
            <a:r>
              <a:rPr lang="mk-MK" sz="2000" b="1" dirty="0" smtClean="0">
                <a:solidFill>
                  <a:schemeClr val="bg1"/>
                </a:solidFill>
              </a:rPr>
              <a:t>ници на бојното поле. Тоа е вистина која, исто така, важи и за борбата против болничките инфекции, каде успехот, ако се постигне, ќе припаѓа на заедничките напори на различните профили на стручни лица кои работат заедно за да постигнат заедничка цел.”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mk-MK" sz="20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/>
                </a:solidFill>
              </a:rPr>
              <a:t>             J.C. Kelsey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sz="3600" b="1" dirty="0" smtClean="0">
                <a:solidFill>
                  <a:srgbClr val="000099"/>
                </a:solidFill>
              </a:rPr>
              <a:t>Болнички инфекции како причина за смрт</a:t>
            </a:r>
            <a:r>
              <a:rPr lang="hr-HR" sz="4000" dirty="0" smtClean="0">
                <a:solidFill>
                  <a:srgbClr val="000099"/>
                </a:solidFill>
              </a:rPr>
              <a:t/>
            </a:r>
            <a:br>
              <a:rPr lang="hr-HR" sz="4000" dirty="0" smtClean="0">
                <a:solidFill>
                  <a:srgbClr val="000099"/>
                </a:solidFill>
              </a:rPr>
            </a:br>
            <a:r>
              <a:rPr lang="mk-MK" sz="3100" dirty="0" smtClean="0">
                <a:solidFill>
                  <a:srgbClr val="000099"/>
                </a:solidFill>
              </a:rPr>
              <a:t>(проценка)</a:t>
            </a:r>
            <a:endParaRPr lang="hr-HR" sz="3100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mk-MK" sz="2800" dirty="0" smtClean="0"/>
              <a:t>САД</a:t>
            </a:r>
            <a:r>
              <a:rPr lang="hr-HR" sz="28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mk-MK" sz="2400" dirty="0" smtClean="0"/>
              <a:t>4 милиони случаи годишно</a:t>
            </a:r>
            <a:endParaRPr lang="hr-HR" sz="2400" dirty="0" smtClean="0"/>
          </a:p>
          <a:p>
            <a:pPr lvl="1">
              <a:spcBef>
                <a:spcPts val="600"/>
              </a:spcBef>
            </a:pPr>
            <a:r>
              <a:rPr lang="mk-MK" sz="2400" dirty="0" smtClean="0"/>
              <a:t>100 000 смртни исходи</a:t>
            </a:r>
            <a:r>
              <a:rPr lang="hr-HR" sz="2400" dirty="0" smtClean="0"/>
              <a:t> (</a:t>
            </a:r>
            <a:r>
              <a:rPr lang="mk-MK" sz="2000" dirty="0" smtClean="0"/>
              <a:t>меѓу првите 10 причини за смрт</a:t>
            </a:r>
            <a:r>
              <a:rPr lang="hr-HR" sz="2000" dirty="0" smtClean="0"/>
              <a:t>)</a:t>
            </a:r>
          </a:p>
          <a:p>
            <a:pPr>
              <a:spcBef>
                <a:spcPts val="700"/>
              </a:spcBef>
            </a:pPr>
            <a:r>
              <a:rPr lang="mk-MK" sz="2800" dirty="0" smtClean="0"/>
              <a:t>Европа</a:t>
            </a:r>
            <a:r>
              <a:rPr lang="hr-HR" sz="28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hr-HR" sz="2400" dirty="0" smtClean="0"/>
              <a:t>1,5 </a:t>
            </a:r>
            <a:r>
              <a:rPr lang="mk-MK" sz="2400" dirty="0" smtClean="0"/>
              <a:t>милиони</a:t>
            </a:r>
            <a:r>
              <a:rPr lang="hr-HR" sz="2400" dirty="0" smtClean="0"/>
              <a:t> </a:t>
            </a:r>
            <a:r>
              <a:rPr lang="mk-MK" sz="2400" dirty="0" smtClean="0"/>
              <a:t>случаи</a:t>
            </a:r>
            <a:r>
              <a:rPr lang="hr-HR" sz="2400" dirty="0" smtClean="0"/>
              <a:t> </a:t>
            </a:r>
            <a:r>
              <a:rPr lang="mk-MK" sz="2400" dirty="0" smtClean="0"/>
              <a:t>годишно</a:t>
            </a:r>
            <a:endParaRPr lang="hr-HR" sz="2400" dirty="0" smtClean="0"/>
          </a:p>
          <a:p>
            <a:pPr lvl="1">
              <a:spcBef>
                <a:spcPts val="600"/>
              </a:spcBef>
            </a:pPr>
            <a:r>
              <a:rPr lang="hr-HR" sz="2400" dirty="0" smtClean="0"/>
              <a:t>35</a:t>
            </a:r>
            <a:r>
              <a:rPr lang="en-US" sz="2400" dirty="0" smtClean="0"/>
              <a:t> </a:t>
            </a:r>
            <a:r>
              <a:rPr lang="hr-HR" sz="2400" dirty="0" smtClean="0"/>
              <a:t>000 </a:t>
            </a:r>
            <a:r>
              <a:rPr lang="mk-MK" sz="2400" dirty="0" smtClean="0"/>
              <a:t>смртни исходи</a:t>
            </a:r>
            <a:endParaRPr lang="hr-HR" sz="2400" dirty="0" smtClean="0"/>
          </a:p>
          <a:p>
            <a:pPr>
              <a:spcBef>
                <a:spcPts val="700"/>
              </a:spcBef>
              <a:buFont typeface="Arial" charset="0"/>
              <a:buNone/>
            </a:pPr>
            <a:endParaRPr lang="hr-HR" sz="2400" dirty="0" smtClean="0"/>
          </a:p>
          <a:p>
            <a:pPr lvl="1"/>
            <a:endParaRPr lang="hr-HR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B74A8-B238-41CE-ACE9-82F568A35DFE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0099"/>
                </a:solidFill>
              </a:rPr>
              <a:t>Зачестеност</a:t>
            </a:r>
            <a:endParaRPr lang="hr-HR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Развиени земји</a:t>
            </a:r>
            <a:r>
              <a:rPr lang="hr-HR" dirty="0" smtClean="0"/>
              <a:t>: </a:t>
            </a:r>
            <a:r>
              <a:rPr lang="mk-MK" dirty="0" smtClean="0">
                <a:solidFill>
                  <a:srgbClr val="FF0000"/>
                </a:solidFill>
              </a:rPr>
              <a:t>5 – 7%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mk-MK" dirty="0" smtClean="0"/>
              <a:t>Земји во развој</a:t>
            </a:r>
            <a:r>
              <a:rPr lang="hr-HR" dirty="0" smtClean="0"/>
              <a:t>: </a:t>
            </a:r>
            <a:r>
              <a:rPr lang="mk-MK" dirty="0" smtClean="0"/>
              <a:t>многукратно повеќе </a:t>
            </a:r>
            <a:r>
              <a:rPr lang="mk-MK" dirty="0" smtClean="0">
                <a:solidFill>
                  <a:srgbClr val="FF0000"/>
                </a:solidFill>
              </a:rPr>
              <a:t>(25%)</a:t>
            </a: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/>
          </a:p>
          <a:p>
            <a:pPr lvl="1">
              <a:buNone/>
            </a:pPr>
            <a:endParaRPr lang="mk-MK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mk-MK" sz="2400" dirty="0" smtClean="0"/>
              <a:t>Установи за стари лица имаат највисока преваленција</a:t>
            </a:r>
            <a:r>
              <a:rPr lang="en-US" sz="2400" dirty="0" smtClean="0"/>
              <a:t>.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hr-HR" sz="2400" dirty="0" smtClean="0"/>
              <a:t> </a:t>
            </a:r>
            <a:r>
              <a:rPr lang="mk-MK" sz="2400" dirty="0" smtClean="0"/>
              <a:t>Доминираат цревни бактерии.</a:t>
            </a:r>
            <a:endParaRPr lang="hr-HR" sz="2400" dirty="0" smtClean="0">
              <a:solidFill>
                <a:srgbClr val="FF0000"/>
              </a:solidFill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4FA85-18A7-49B8-B397-3AB61B2A659F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/>
              <a:t>Концепт на нулта толеранција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dirty="0" smtClean="0"/>
              <a:t>   </a:t>
            </a:r>
          </a:p>
          <a:p>
            <a:pPr algn="ctr">
              <a:buNone/>
            </a:pPr>
            <a:endParaRPr lang="mk-MK" dirty="0" smtClean="0"/>
          </a:p>
          <a:p>
            <a:pPr algn="ctr">
              <a:buNone/>
            </a:pPr>
            <a:r>
              <a:rPr lang="mk-MK" dirty="0" smtClean="0"/>
              <a:t>Ниту еден случај на болничка инфекција не може да се толерира.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8707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sz="4000" b="1" dirty="0" smtClean="0">
                <a:solidFill>
                  <a:srgbClr val="000099"/>
                </a:solidFill>
              </a:rPr>
              <a:t>Нулта толеранција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381000" y="1196975"/>
            <a:ext cx="8305800" cy="42894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mk-MK" sz="3300" dirty="0" smtClean="0"/>
              <a:t>Култура на сигурност на болниот во установата</a:t>
            </a:r>
            <a:endParaRPr lang="hr-HR" sz="3300" dirty="0" smtClean="0"/>
          </a:p>
          <a:p>
            <a:pPr>
              <a:lnSpc>
                <a:spcPct val="80000"/>
              </a:lnSpc>
            </a:pPr>
            <a:r>
              <a:rPr lang="mk-MK" sz="3300" dirty="0" smtClean="0"/>
              <a:t>Јасни цели</a:t>
            </a:r>
            <a:endParaRPr lang="hr-HR" sz="3300" dirty="0" smtClean="0"/>
          </a:p>
          <a:p>
            <a:pPr>
              <a:lnSpc>
                <a:spcPct val="80000"/>
              </a:lnSpc>
            </a:pPr>
            <a:r>
              <a:rPr lang="mk-MK" sz="3300" dirty="0" smtClean="0"/>
              <a:t>Став</a:t>
            </a:r>
            <a:r>
              <a:rPr lang="hr-HR" sz="3300" dirty="0" smtClean="0"/>
              <a:t> </a:t>
            </a:r>
            <a:endParaRPr lang="en-US" sz="3300" dirty="0" smtClean="0"/>
          </a:p>
          <a:p>
            <a:pPr>
              <a:lnSpc>
                <a:spcPct val="80000"/>
              </a:lnSpc>
            </a:pPr>
            <a:r>
              <a:rPr lang="mk-MK" sz="3300" dirty="0" smtClean="0"/>
              <a:t>Посветеност на подобрување на праксата дури и кога си подобар од другите</a:t>
            </a:r>
            <a:r>
              <a:rPr lang="hr-HR" sz="3300" dirty="0" smtClean="0"/>
              <a:t> </a:t>
            </a:r>
            <a:endParaRPr lang="en-US" sz="3300" dirty="0" smtClean="0"/>
          </a:p>
          <a:p>
            <a:pPr>
              <a:lnSpc>
                <a:spcPct val="80000"/>
              </a:lnSpc>
            </a:pPr>
            <a:r>
              <a:rPr lang="mk-MK" sz="3300" dirty="0" smtClean="0"/>
              <a:t>Сите се одговорни</a:t>
            </a:r>
            <a:r>
              <a:rPr lang="hr-HR" sz="3300" dirty="0" smtClean="0"/>
              <a:t> </a:t>
            </a:r>
            <a:r>
              <a:rPr lang="mk-MK" sz="3300" dirty="0" smtClean="0"/>
              <a:t>за исходот од лечењето</a:t>
            </a:r>
            <a:r>
              <a:rPr lang="hr-HR" sz="3300" dirty="0" smtClean="0"/>
              <a:t> </a:t>
            </a:r>
            <a:r>
              <a:rPr lang="mk-MK" sz="3300" dirty="0" smtClean="0"/>
              <a:t>и така се чувствуваат</a:t>
            </a:r>
          </a:p>
          <a:p>
            <a:pPr>
              <a:lnSpc>
                <a:spcPct val="80000"/>
              </a:lnSpc>
              <a:buNone/>
            </a:pPr>
            <a:endParaRPr lang="en-US" sz="3300" dirty="0" smtClean="0"/>
          </a:p>
          <a:p>
            <a:pPr>
              <a:lnSpc>
                <a:spcPct val="80000"/>
              </a:lnSpc>
            </a:pPr>
            <a:r>
              <a:rPr lang="mk-MK" sz="2800" b="1" dirty="0" smtClean="0"/>
              <a:t>Одговорноста започнува на административно ниво</a:t>
            </a:r>
            <a:endParaRPr lang="hr-HR" sz="2800" b="1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DCA48-D57F-4CA7-8469-DC0C14664398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B050"/>
                </a:solidFill>
              </a:rPr>
              <a:t>Можност да се превенираат: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Сите егзогени болнички инфекции</a:t>
            </a:r>
          </a:p>
          <a:p>
            <a:r>
              <a:rPr lang="mk-MK" dirty="0" smtClean="0"/>
              <a:t>Сите егзогени колонизации</a:t>
            </a:r>
          </a:p>
          <a:p>
            <a:pPr algn="ctr">
              <a:buNone/>
            </a:pPr>
            <a:r>
              <a:rPr lang="mk-MK" dirty="0" smtClean="0">
                <a:solidFill>
                  <a:srgbClr val="00B050"/>
                </a:solidFill>
              </a:rPr>
              <a:t>Повеќето болнички инфекции се превентибилни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mk-MK" dirty="0" smtClean="0"/>
              <a:t>    Остануваат само ендогените инфекции кај имунокомпромитирани пациенти предизвикани од сопствената флора што болниот ја носел на приемот во болница.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1343</Words>
  <Application>Microsoft Office PowerPoint</Application>
  <PresentationFormat>On-screen Show (4:3)</PresentationFormat>
  <Paragraphs>249</Paragraphs>
  <Slides>46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ИнтраХоспитални Инфекции</vt:lpstr>
      <vt:lpstr>Инфекции поврзани со здравствена грижа</vt:lpstr>
      <vt:lpstr>Кршење на првото правило на медицината  Да не се наштети.  </vt:lpstr>
      <vt:lpstr>Slide 4</vt:lpstr>
      <vt:lpstr>Болнички инфекции како причина за смрт (проценка)</vt:lpstr>
      <vt:lpstr>Зачестеност</vt:lpstr>
      <vt:lpstr>Концепт на нулта толеранција</vt:lpstr>
      <vt:lpstr>Нулта толеранција</vt:lpstr>
      <vt:lpstr>Можност да се превенираат:</vt:lpstr>
      <vt:lpstr>Сите здравствени работници се добри во својата работа, но медицинските системи се премногу комплексни за да се очекува беспрекорност во 100% случаи. Затоа мора да им се обезбеди систем кој ќе подржува сигурна пракса.</vt:lpstr>
      <vt:lpstr>Што треба да се направи</vt:lpstr>
      <vt:lpstr>Стандардни мерки на заштита</vt:lpstr>
      <vt:lpstr>Slide 13</vt:lpstr>
      <vt:lpstr>Чисти раце – безбедни раце</vt:lpstr>
      <vt:lpstr> Одржување на болничка хигиена</vt:lpstr>
      <vt:lpstr>              Луѓето го работат она што се контролира, а не секогаш она што од нив се очекува.      </vt:lpstr>
      <vt:lpstr> Предности на стандардизација </vt:lpstr>
      <vt:lpstr> Сноп постапки за превенција на инфекции поврзани со здравствена нега, наместо протоколи </vt:lpstr>
      <vt:lpstr>Пропишан сноп на постапки</vt:lpstr>
      <vt:lpstr>Однос на протоколи и сноп постапки</vt:lpstr>
      <vt:lpstr>Пропишани снопови на постапки</vt:lpstr>
      <vt:lpstr>Контролни листи</vt:lpstr>
      <vt:lpstr>Propisani snop postupaka osigurava da svaki bolesnik dobiva SVE elemente skrbi kako bi se poboljšao ishod bolesnika </vt:lpstr>
      <vt:lpstr>Не е тешко да се научи повеќе. Тешко е да се одучи кога ќе откриеш дека си работел погрешно.  Martin Fisher</vt:lpstr>
      <vt:lpstr>Пречки/Проблеми    </vt:lpstr>
      <vt:lpstr>Решенија </vt:lpstr>
      <vt:lpstr>Членови на клиничкиот тим</vt:lpstr>
      <vt:lpstr>Неопходност од соработка на клиничкиот тим со клиничкиот микробиолог</vt:lpstr>
      <vt:lpstr>Улога на микробиолошката лабораторија во контролата на ИнтраХоспиталните Инфекции</vt:lpstr>
      <vt:lpstr>Видови на контакт </vt:lpstr>
      <vt:lpstr>Проблем   Недостатокот на ускладени лабораториски методи и гранични точки за осетливост на антибиотици во рамките на нашата држава оневозможува значајно споредување на стапките на резистенција, следење на развојот на резистенција и истржување на влијание на интервентни стратегии.</vt:lpstr>
      <vt:lpstr>National Antimicrobial Susceptibility Testing Committees (NACs)</vt:lpstr>
      <vt:lpstr>EUCAST  Имплементирањето на европски стандарди во клиничката микробиологија ќе претставува уште еден придонес и чекор напред кон прагот за влез на Р. Македонија во европското семејство.</vt:lpstr>
      <vt:lpstr>Проблемот со бактериската резистенција</vt:lpstr>
      <vt:lpstr>Селекција на резистентни бактерии</vt:lpstr>
      <vt:lpstr>Превенција на селекција на мултиантибиотик резистентни бактерии</vt:lpstr>
      <vt:lpstr>Бактериски биофилм</vt:lpstr>
      <vt:lpstr> Потребно е развивање на свест за рационална примена на антимикробна терапија кај медицински лица и пошироката јавност.  Скоро во 90% случаи е непотребно дадена антимикробна терапија.  </vt:lpstr>
      <vt:lpstr> Нерационална примена на антимикробни лекови  Clostridium difficile (антибиотски асоциран colitis) </vt:lpstr>
      <vt:lpstr>Заштита на глобалниот еко-систем Разумна употреба на антибиотици</vt:lpstr>
      <vt:lpstr> Национални водичи за примена на антимикробни лекови темелени на докази </vt:lpstr>
      <vt:lpstr>Најголем клинички проблем</vt:lpstr>
      <vt:lpstr>Enterococcus species</vt:lpstr>
      <vt:lpstr>Enterococcus species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ИнтраХоспитални Инфекции</dc:title>
  <dc:creator>Tufekcievski</dc:creator>
  <cp:lastModifiedBy>Tufekcievski</cp:lastModifiedBy>
  <cp:revision>179</cp:revision>
  <dcterms:created xsi:type="dcterms:W3CDTF">2011-12-09T12:27:31Z</dcterms:created>
  <dcterms:modified xsi:type="dcterms:W3CDTF">2011-12-11T21:12:22Z</dcterms:modified>
</cp:coreProperties>
</file>