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1" r:id="rId3"/>
    <p:sldId id="284" r:id="rId4"/>
    <p:sldId id="292" r:id="rId5"/>
    <p:sldId id="295" r:id="rId6"/>
    <p:sldId id="275" r:id="rId7"/>
    <p:sldId id="279" r:id="rId8"/>
    <p:sldId id="287" r:id="rId9"/>
    <p:sldId id="280" r:id="rId10"/>
    <p:sldId id="294" r:id="rId11"/>
    <p:sldId id="289" r:id="rId12"/>
    <p:sldId id="288" r:id="rId13"/>
    <p:sldId id="272" r:id="rId14"/>
    <p:sldId id="274" r:id="rId15"/>
    <p:sldId id="282" r:id="rId16"/>
    <p:sldId id="281" r:id="rId17"/>
    <p:sldId id="273" r:id="rId18"/>
    <p:sldId id="260" r:id="rId19"/>
    <p:sldId id="257" r:id="rId20"/>
    <p:sldId id="264" r:id="rId21"/>
    <p:sldId id="258" r:id="rId22"/>
    <p:sldId id="261" r:id="rId23"/>
    <p:sldId id="262" r:id="rId24"/>
    <p:sldId id="263" r:id="rId25"/>
    <p:sldId id="265" r:id="rId26"/>
    <p:sldId id="266" r:id="rId27"/>
    <p:sldId id="267" r:id="rId28"/>
    <p:sldId id="268" r:id="rId29"/>
    <p:sldId id="269" r:id="rId30"/>
    <p:sldId id="270" r:id="rId31"/>
    <p:sldId id="278" r:id="rId32"/>
    <p:sldId id="296" r:id="rId33"/>
    <p:sldId id="297" r:id="rId34"/>
    <p:sldId id="286" r:id="rId35"/>
    <p:sldId id="276" r:id="rId36"/>
    <p:sldId id="283" r:id="rId3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D5E9"/>
    <a:srgbClr val="5D33F9"/>
    <a:srgbClr val="4F0CF8"/>
    <a:srgbClr val="00B05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48" autoAdjust="0"/>
    <p:restoredTop sz="94709" autoAdjust="0"/>
  </p:normalViewPr>
  <p:slideViewPr>
    <p:cSldViewPr>
      <p:cViewPr>
        <p:scale>
          <a:sx n="65" d="100"/>
          <a:sy n="65" d="100"/>
        </p:scale>
        <p:origin x="-114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359246-5358-4D7E-9AF5-87AAF89A355B}" type="datetimeFigureOut">
              <a:rPr lang="mk-MK" smtClean="0"/>
              <a:pPr/>
              <a:t>04.05.2012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A98FB4-4BD0-4D6D-ADB6-6F6B26588473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 smtClean="0"/>
              <a:t>АНТИМИКРОБНА ТЕРАПИЈА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2428892"/>
          </a:xfrm>
        </p:spPr>
        <p:txBody>
          <a:bodyPr>
            <a:normAutofit lnSpcReduction="10000"/>
          </a:bodyPr>
          <a:lstStyle/>
          <a:p>
            <a:pPr algn="ctr"/>
            <a:r>
              <a:rPr lang="mk-MK" sz="2400" dirty="0" smtClean="0">
                <a:solidFill>
                  <a:schemeClr val="tx1"/>
                </a:solidFill>
                <a:latin typeface="+mj-lt"/>
              </a:rPr>
              <a:t>Др.Снежана Туфекчиевска-Ѓуроска</a:t>
            </a:r>
          </a:p>
          <a:p>
            <a:pPr algn="ctr"/>
            <a:r>
              <a:rPr lang="mk-MK" sz="2400" dirty="0">
                <a:solidFill>
                  <a:schemeClr val="tx1"/>
                </a:solidFill>
                <a:latin typeface="+mj-lt"/>
              </a:rPr>
              <a:t>с</a:t>
            </a:r>
            <a:r>
              <a:rPr lang="mk-MK" sz="2400" dirty="0" smtClean="0">
                <a:solidFill>
                  <a:schemeClr val="tx1"/>
                </a:solidFill>
                <a:latin typeface="+mj-lt"/>
              </a:rPr>
              <a:t>пец. микробиолог</a:t>
            </a:r>
          </a:p>
          <a:p>
            <a:endParaRPr lang="mk-MK" sz="17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mk-MK" sz="2400" dirty="0" smtClean="0">
                <a:solidFill>
                  <a:schemeClr val="tx1"/>
                </a:solidFill>
                <a:latin typeface="+mj-lt"/>
              </a:rPr>
              <a:t>Специјална Болница по Хируршки Болести</a:t>
            </a:r>
          </a:p>
          <a:p>
            <a:pPr algn="ctr"/>
            <a:r>
              <a:rPr lang="mk-MK" sz="2400" dirty="0" smtClean="0">
                <a:solidFill>
                  <a:schemeClr val="tx1"/>
                </a:solidFill>
                <a:latin typeface="+mj-lt"/>
              </a:rPr>
              <a:t>ФИЛИП ВТОРИ, Скопје - Р. Македонија</a:t>
            </a:r>
          </a:p>
          <a:p>
            <a:pPr algn="ctr"/>
            <a:r>
              <a:rPr lang="mk-MK" sz="2400" dirty="0" smtClean="0">
                <a:solidFill>
                  <a:schemeClr val="tx1"/>
                </a:solidFill>
                <a:latin typeface="+mj-lt"/>
              </a:rPr>
              <a:t>Март, 2012</a:t>
            </a:r>
          </a:p>
          <a:p>
            <a:endParaRPr lang="mk-MK" sz="2400" dirty="0" smtClean="0">
              <a:solidFill>
                <a:schemeClr val="tx1"/>
              </a:solidFill>
            </a:endParaRPr>
          </a:p>
          <a:p>
            <a:endParaRPr lang="mk-MK" sz="2400" b="1" dirty="0" smtClean="0">
              <a:solidFill>
                <a:srgbClr val="FF0000"/>
              </a:solidFill>
            </a:endParaRPr>
          </a:p>
          <a:p>
            <a:endParaRPr lang="mk-MK" sz="2400" dirty="0" smtClean="0"/>
          </a:p>
          <a:p>
            <a:endParaRPr lang="mk-MK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08050"/>
            <a:ext cx="4325939" cy="4252913"/>
            <a:chOff x="126" y="1379"/>
            <a:chExt cx="2725" cy="2725"/>
          </a:xfrm>
        </p:grpSpPr>
        <p:sp>
          <p:nvSpPr>
            <p:cNvPr id="7218" name="Oval 3"/>
            <p:cNvSpPr>
              <a:spLocks noChangeArrowheads="1"/>
            </p:cNvSpPr>
            <p:nvPr/>
          </p:nvSpPr>
          <p:spPr bwMode="auto">
            <a:xfrm>
              <a:off x="126" y="1379"/>
              <a:ext cx="2725" cy="2725"/>
            </a:xfrm>
            <a:prstGeom prst="ellipse">
              <a:avLst/>
            </a:prstGeom>
            <a:gradFill rotWithShape="0">
              <a:gsLst>
                <a:gs pos="0">
                  <a:srgbClr val="FF7C80"/>
                </a:gs>
                <a:gs pos="100000">
                  <a:srgbClr val="76393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r-HR"/>
            </a:p>
          </p:txBody>
        </p:sp>
        <p:sp>
          <p:nvSpPr>
            <p:cNvPr id="7219" name="Text Box 4"/>
            <p:cNvSpPr txBox="1">
              <a:spLocks noChangeArrowheads="1"/>
            </p:cNvSpPr>
            <p:nvPr/>
          </p:nvSpPr>
          <p:spPr bwMode="auto">
            <a:xfrm>
              <a:off x="604" y="1632"/>
              <a:ext cx="1587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75000"/>
                </a:lnSpc>
              </a:pPr>
              <a:r>
                <a:rPr lang="mk-MK" sz="2400" b="1" dirty="0" smtClean="0"/>
                <a:t>Резистентните </a:t>
              </a:r>
            </a:p>
            <a:p>
              <a:pPr eaLnBrk="0" hangingPunct="0">
                <a:lnSpc>
                  <a:spcPct val="75000"/>
                </a:lnSpc>
              </a:pPr>
              <a:r>
                <a:rPr lang="mk-MK" sz="2400" b="1" dirty="0" smtClean="0"/>
                <a:t>соеви се ретки</a:t>
              </a:r>
              <a:endParaRPr lang="hr-HR" sz="2400" b="1" dirty="0"/>
            </a:p>
          </p:txBody>
        </p:sp>
        <p:grpSp>
          <p:nvGrpSpPr>
            <p:cNvPr id="3" name="Group 5"/>
            <p:cNvGrpSpPr>
              <a:grpSpLocks noChangeAspect="1"/>
            </p:cNvGrpSpPr>
            <p:nvPr/>
          </p:nvGrpSpPr>
          <p:grpSpPr bwMode="auto">
            <a:xfrm rot="1032233">
              <a:off x="480" y="2112"/>
              <a:ext cx="662" cy="369"/>
              <a:chOff x="4323" y="1392"/>
              <a:chExt cx="864" cy="480"/>
            </a:xfrm>
          </p:grpSpPr>
          <p:sp>
            <p:nvSpPr>
              <p:cNvPr id="7243" name="Oval 6"/>
              <p:cNvSpPr>
                <a:spLocks noChangeAspect="1" noChangeArrowheads="1"/>
              </p:cNvSpPr>
              <p:nvPr/>
            </p:nvSpPr>
            <p:spPr bwMode="auto">
              <a:xfrm>
                <a:off x="4323" y="1392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44" name="Oval 7"/>
              <p:cNvSpPr>
                <a:spLocks noChangeAspect="1" noChangeArrowheads="1"/>
              </p:cNvSpPr>
              <p:nvPr/>
            </p:nvSpPr>
            <p:spPr bwMode="auto">
              <a:xfrm rot="1282237">
                <a:off x="4608" y="1536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4" name="Group 8"/>
            <p:cNvGrpSpPr>
              <a:grpSpLocks noChangeAspect="1"/>
            </p:cNvGrpSpPr>
            <p:nvPr/>
          </p:nvGrpSpPr>
          <p:grpSpPr bwMode="auto">
            <a:xfrm rot="-762515">
              <a:off x="2034" y="2727"/>
              <a:ext cx="662" cy="369"/>
              <a:chOff x="4323" y="1392"/>
              <a:chExt cx="864" cy="480"/>
            </a:xfrm>
          </p:grpSpPr>
          <p:sp>
            <p:nvSpPr>
              <p:cNvPr id="7241" name="Oval 9"/>
              <p:cNvSpPr>
                <a:spLocks noChangeAspect="1" noChangeArrowheads="1"/>
              </p:cNvSpPr>
              <p:nvPr/>
            </p:nvSpPr>
            <p:spPr bwMode="auto">
              <a:xfrm>
                <a:off x="4323" y="1392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42" name="Oval 10"/>
              <p:cNvSpPr>
                <a:spLocks noChangeAspect="1" noChangeArrowheads="1"/>
              </p:cNvSpPr>
              <p:nvPr/>
            </p:nvSpPr>
            <p:spPr bwMode="auto">
              <a:xfrm rot="1282237">
                <a:off x="4608" y="1536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5" name="Group 11"/>
            <p:cNvGrpSpPr>
              <a:grpSpLocks noChangeAspect="1"/>
            </p:cNvGrpSpPr>
            <p:nvPr/>
          </p:nvGrpSpPr>
          <p:grpSpPr bwMode="auto">
            <a:xfrm rot="861489">
              <a:off x="768" y="3312"/>
              <a:ext cx="662" cy="369"/>
              <a:chOff x="4323" y="1392"/>
              <a:chExt cx="864" cy="480"/>
            </a:xfrm>
          </p:grpSpPr>
          <p:sp>
            <p:nvSpPr>
              <p:cNvPr id="7239" name="Oval 12"/>
              <p:cNvSpPr>
                <a:spLocks noChangeAspect="1" noChangeArrowheads="1"/>
              </p:cNvSpPr>
              <p:nvPr/>
            </p:nvSpPr>
            <p:spPr bwMode="auto">
              <a:xfrm>
                <a:off x="4323" y="1392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40" name="Oval 13"/>
              <p:cNvSpPr>
                <a:spLocks noChangeAspect="1" noChangeArrowheads="1"/>
              </p:cNvSpPr>
              <p:nvPr/>
            </p:nvSpPr>
            <p:spPr bwMode="auto">
              <a:xfrm rot="1282237">
                <a:off x="4608" y="1536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6" name="Group 14"/>
            <p:cNvGrpSpPr>
              <a:grpSpLocks noChangeAspect="1"/>
            </p:cNvGrpSpPr>
            <p:nvPr/>
          </p:nvGrpSpPr>
          <p:grpSpPr bwMode="auto">
            <a:xfrm rot="-1678425">
              <a:off x="432" y="2736"/>
              <a:ext cx="662" cy="369"/>
              <a:chOff x="4323" y="1392"/>
              <a:chExt cx="864" cy="480"/>
            </a:xfrm>
          </p:grpSpPr>
          <p:sp>
            <p:nvSpPr>
              <p:cNvPr id="7237" name="Oval 15"/>
              <p:cNvSpPr>
                <a:spLocks noChangeAspect="1" noChangeArrowheads="1"/>
              </p:cNvSpPr>
              <p:nvPr/>
            </p:nvSpPr>
            <p:spPr bwMode="auto">
              <a:xfrm>
                <a:off x="4323" y="1392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38" name="Oval 16"/>
              <p:cNvSpPr>
                <a:spLocks noChangeAspect="1" noChangeArrowheads="1"/>
              </p:cNvSpPr>
              <p:nvPr/>
            </p:nvSpPr>
            <p:spPr bwMode="auto">
              <a:xfrm rot="1282237">
                <a:off x="4608" y="1536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7" name="Group 17"/>
            <p:cNvGrpSpPr>
              <a:grpSpLocks noChangeAspect="1"/>
            </p:cNvGrpSpPr>
            <p:nvPr/>
          </p:nvGrpSpPr>
          <p:grpSpPr bwMode="auto">
            <a:xfrm rot="-762515">
              <a:off x="1344" y="2976"/>
              <a:ext cx="662" cy="369"/>
              <a:chOff x="4323" y="1392"/>
              <a:chExt cx="864" cy="480"/>
            </a:xfrm>
          </p:grpSpPr>
          <p:sp>
            <p:nvSpPr>
              <p:cNvPr id="7235" name="Oval 18"/>
              <p:cNvSpPr>
                <a:spLocks noChangeAspect="1" noChangeArrowheads="1"/>
              </p:cNvSpPr>
              <p:nvPr/>
            </p:nvSpPr>
            <p:spPr bwMode="auto">
              <a:xfrm>
                <a:off x="4323" y="1392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36" name="Oval 19"/>
              <p:cNvSpPr>
                <a:spLocks noChangeAspect="1" noChangeArrowheads="1"/>
              </p:cNvSpPr>
              <p:nvPr/>
            </p:nvSpPr>
            <p:spPr bwMode="auto">
              <a:xfrm rot="1282237">
                <a:off x="4608" y="1536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 rot="1654600">
              <a:off x="1158" y="2272"/>
              <a:ext cx="864" cy="482"/>
              <a:chOff x="4608" y="2926"/>
              <a:chExt cx="864" cy="482"/>
            </a:xfrm>
          </p:grpSpPr>
          <p:sp>
            <p:nvSpPr>
              <p:cNvPr id="7229" name="Oval 21"/>
              <p:cNvSpPr>
                <a:spLocks noChangeArrowheads="1"/>
              </p:cNvSpPr>
              <p:nvPr/>
            </p:nvSpPr>
            <p:spPr bwMode="auto">
              <a:xfrm>
                <a:off x="4608" y="2928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30" name="Oval 22"/>
              <p:cNvSpPr>
                <a:spLocks noChangeArrowheads="1"/>
              </p:cNvSpPr>
              <p:nvPr/>
            </p:nvSpPr>
            <p:spPr bwMode="auto">
              <a:xfrm rot="1282237">
                <a:off x="4889" y="3058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31" name="Oval 23"/>
              <p:cNvSpPr>
                <a:spLocks noChangeArrowheads="1"/>
              </p:cNvSpPr>
              <p:nvPr/>
            </p:nvSpPr>
            <p:spPr bwMode="auto">
              <a:xfrm rot="1282237">
                <a:off x="4771" y="3185"/>
                <a:ext cx="176" cy="121"/>
              </a:xfrm>
              <a:prstGeom prst="ellips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32" name="Text Box 24"/>
              <p:cNvSpPr txBox="1">
                <a:spLocks noChangeArrowheads="1"/>
              </p:cNvSpPr>
              <p:nvPr/>
            </p:nvSpPr>
            <p:spPr bwMode="auto">
              <a:xfrm>
                <a:off x="4992" y="2926"/>
                <a:ext cx="22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233" name="Text Box 25"/>
              <p:cNvSpPr txBox="1">
                <a:spLocks noChangeArrowheads="1"/>
              </p:cNvSpPr>
              <p:nvPr/>
            </p:nvSpPr>
            <p:spPr bwMode="auto">
              <a:xfrm>
                <a:off x="5088" y="2974"/>
                <a:ext cx="22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234" name="Rectangle 26"/>
              <p:cNvSpPr>
                <a:spLocks noChangeArrowheads="1"/>
              </p:cNvSpPr>
              <p:nvPr/>
            </p:nvSpPr>
            <p:spPr bwMode="auto">
              <a:xfrm rot="1033650">
                <a:off x="4992" y="3216"/>
                <a:ext cx="192" cy="48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hr-HR"/>
              </a:p>
            </p:txBody>
          </p:sp>
        </p:grpSp>
        <p:grpSp>
          <p:nvGrpSpPr>
            <p:cNvPr id="9" name="Group 27"/>
            <p:cNvGrpSpPr>
              <a:grpSpLocks noChangeAspect="1"/>
            </p:cNvGrpSpPr>
            <p:nvPr/>
          </p:nvGrpSpPr>
          <p:grpSpPr bwMode="auto">
            <a:xfrm rot="-762515">
              <a:off x="1776" y="3312"/>
              <a:ext cx="662" cy="369"/>
              <a:chOff x="4323" y="1392"/>
              <a:chExt cx="864" cy="480"/>
            </a:xfrm>
          </p:grpSpPr>
          <p:sp>
            <p:nvSpPr>
              <p:cNvPr id="7227" name="Oval 28"/>
              <p:cNvSpPr>
                <a:spLocks noChangeAspect="1" noChangeArrowheads="1"/>
              </p:cNvSpPr>
              <p:nvPr/>
            </p:nvSpPr>
            <p:spPr bwMode="auto">
              <a:xfrm>
                <a:off x="4323" y="1392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28" name="Oval 29"/>
              <p:cNvSpPr>
                <a:spLocks noChangeAspect="1" noChangeArrowheads="1"/>
              </p:cNvSpPr>
              <p:nvPr/>
            </p:nvSpPr>
            <p:spPr bwMode="auto">
              <a:xfrm rot="1282237">
                <a:off x="4608" y="1536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2436813" y="2605088"/>
            <a:ext cx="6707182" cy="4252912"/>
            <a:chOff x="2210" y="853"/>
            <a:chExt cx="4225" cy="2725"/>
          </a:xfrm>
        </p:grpSpPr>
        <p:sp>
          <p:nvSpPr>
            <p:cNvPr id="7175" name="Oval 31"/>
            <p:cNvSpPr>
              <a:spLocks noChangeArrowheads="1"/>
            </p:cNvSpPr>
            <p:nvPr/>
          </p:nvSpPr>
          <p:spPr bwMode="auto">
            <a:xfrm>
              <a:off x="3710" y="853"/>
              <a:ext cx="2725" cy="2725"/>
            </a:xfrm>
            <a:prstGeom prst="ellipse">
              <a:avLst/>
            </a:prstGeom>
            <a:gradFill rotWithShape="0">
              <a:gsLst>
                <a:gs pos="0">
                  <a:srgbClr val="FF7C80"/>
                </a:gs>
                <a:gs pos="100000">
                  <a:srgbClr val="76393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hr-HR"/>
            </a:p>
          </p:txBody>
        </p:sp>
        <p:sp>
          <p:nvSpPr>
            <p:cNvPr id="7176" name="Text Box 32"/>
            <p:cNvSpPr txBox="1">
              <a:spLocks noChangeArrowheads="1"/>
            </p:cNvSpPr>
            <p:nvPr/>
          </p:nvSpPr>
          <p:spPr bwMode="auto">
            <a:xfrm>
              <a:off x="3780" y="2891"/>
              <a:ext cx="2519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75000"/>
                </a:lnSpc>
              </a:pPr>
              <a:r>
                <a:rPr lang="mk-MK" sz="2400" b="1" dirty="0" smtClean="0"/>
                <a:t>Резистентните соеви </a:t>
              </a:r>
            </a:p>
            <a:p>
              <a:pPr eaLnBrk="0" hangingPunct="0">
                <a:lnSpc>
                  <a:spcPct val="75000"/>
                </a:lnSpc>
              </a:pPr>
              <a:r>
                <a:rPr lang="mk-MK" sz="2400" b="1" dirty="0" smtClean="0"/>
                <a:t>постануваат доминантни</a:t>
              </a:r>
              <a:endParaRPr lang="en-US" sz="2400" dirty="0"/>
            </a:p>
          </p:txBody>
        </p: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2210" y="1836"/>
              <a:ext cx="1560" cy="746"/>
              <a:chOff x="2210" y="1836"/>
              <a:chExt cx="1560" cy="746"/>
            </a:xfrm>
          </p:grpSpPr>
          <p:sp>
            <p:nvSpPr>
              <p:cNvPr id="7216" name="Text Box 34"/>
              <p:cNvSpPr txBox="1">
                <a:spLocks noChangeArrowheads="1"/>
              </p:cNvSpPr>
              <p:nvPr/>
            </p:nvSpPr>
            <p:spPr bwMode="auto">
              <a:xfrm>
                <a:off x="2210" y="2160"/>
                <a:ext cx="1560" cy="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mk-MK" sz="2400" b="1" dirty="0" smtClean="0"/>
                  <a:t>Изложеност на</a:t>
                </a:r>
              </a:p>
              <a:p>
                <a:pPr eaLnBrk="0" hangingPunct="0">
                  <a:lnSpc>
                    <a:spcPct val="75000"/>
                  </a:lnSpc>
                </a:pPr>
                <a:r>
                  <a:rPr lang="mk-MK" sz="2400" b="1" dirty="0" smtClean="0"/>
                  <a:t> антибиотици</a:t>
                </a:r>
                <a:endParaRPr lang="en-US" sz="2400" dirty="0"/>
              </a:p>
            </p:txBody>
          </p:sp>
          <p:sp>
            <p:nvSpPr>
              <p:cNvPr id="7217" name="AutoShape 35"/>
              <p:cNvSpPr>
                <a:spLocks noChangeArrowheads="1"/>
              </p:cNvSpPr>
              <p:nvPr/>
            </p:nvSpPr>
            <p:spPr bwMode="auto">
              <a:xfrm>
                <a:off x="2268" y="1836"/>
                <a:ext cx="1396" cy="33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3 w 21600"/>
                  <a:gd name="T13" fmla="*/ 5416 h 21600"/>
                  <a:gd name="T14" fmla="*/ 18892 w 21600"/>
                  <a:gd name="T15" fmla="*/ 1618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mk-MK"/>
              </a:p>
            </p:txBody>
          </p:sp>
        </p:grpSp>
        <p:grpSp>
          <p:nvGrpSpPr>
            <p:cNvPr id="12" name="Group 36"/>
            <p:cNvGrpSpPr>
              <a:grpSpLocks/>
            </p:cNvGrpSpPr>
            <p:nvPr/>
          </p:nvGrpSpPr>
          <p:grpSpPr bwMode="auto">
            <a:xfrm rot="2429523">
              <a:off x="5348" y="1431"/>
              <a:ext cx="864" cy="489"/>
              <a:chOff x="4611" y="2920"/>
              <a:chExt cx="864" cy="489"/>
            </a:xfrm>
          </p:grpSpPr>
          <p:sp>
            <p:nvSpPr>
              <p:cNvPr id="7210" name="Oval 37"/>
              <p:cNvSpPr>
                <a:spLocks noChangeArrowheads="1"/>
              </p:cNvSpPr>
              <p:nvPr/>
            </p:nvSpPr>
            <p:spPr bwMode="auto">
              <a:xfrm>
                <a:off x="4611" y="2929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11" name="Oval 38"/>
              <p:cNvSpPr>
                <a:spLocks noChangeArrowheads="1"/>
              </p:cNvSpPr>
              <p:nvPr/>
            </p:nvSpPr>
            <p:spPr bwMode="auto">
              <a:xfrm rot="1282237">
                <a:off x="4892" y="3059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12" name="Oval 39"/>
              <p:cNvSpPr>
                <a:spLocks noChangeArrowheads="1"/>
              </p:cNvSpPr>
              <p:nvPr/>
            </p:nvSpPr>
            <p:spPr bwMode="auto">
              <a:xfrm rot="1282237">
                <a:off x="4774" y="3186"/>
                <a:ext cx="176" cy="121"/>
              </a:xfrm>
              <a:prstGeom prst="ellips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13" name="Text Box 40"/>
              <p:cNvSpPr txBox="1">
                <a:spLocks noChangeArrowheads="1"/>
              </p:cNvSpPr>
              <p:nvPr/>
            </p:nvSpPr>
            <p:spPr bwMode="auto">
              <a:xfrm>
                <a:off x="5004" y="2920"/>
                <a:ext cx="22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214" name="Text Box 41"/>
              <p:cNvSpPr txBox="1">
                <a:spLocks noChangeArrowheads="1"/>
              </p:cNvSpPr>
              <p:nvPr/>
            </p:nvSpPr>
            <p:spPr bwMode="auto">
              <a:xfrm>
                <a:off x="5095" y="2963"/>
                <a:ext cx="22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215" name="Rectangle 42"/>
              <p:cNvSpPr>
                <a:spLocks noChangeArrowheads="1"/>
              </p:cNvSpPr>
              <p:nvPr/>
            </p:nvSpPr>
            <p:spPr bwMode="auto">
              <a:xfrm rot="1033650">
                <a:off x="4995" y="3217"/>
                <a:ext cx="192" cy="48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hr-HR"/>
              </a:p>
            </p:txBody>
          </p:sp>
        </p:grpSp>
        <p:grpSp>
          <p:nvGrpSpPr>
            <p:cNvPr id="13" name="Group 43"/>
            <p:cNvGrpSpPr>
              <a:grpSpLocks/>
            </p:cNvGrpSpPr>
            <p:nvPr/>
          </p:nvGrpSpPr>
          <p:grpSpPr bwMode="auto">
            <a:xfrm rot="6781580">
              <a:off x="3946" y="1363"/>
              <a:ext cx="864" cy="487"/>
              <a:chOff x="4610" y="2922"/>
              <a:chExt cx="864" cy="487"/>
            </a:xfrm>
          </p:grpSpPr>
          <p:sp>
            <p:nvSpPr>
              <p:cNvPr id="7204" name="Oval 44"/>
              <p:cNvSpPr>
                <a:spLocks noChangeArrowheads="1"/>
              </p:cNvSpPr>
              <p:nvPr/>
            </p:nvSpPr>
            <p:spPr bwMode="auto">
              <a:xfrm>
                <a:off x="4610" y="2929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05" name="Oval 45"/>
              <p:cNvSpPr>
                <a:spLocks noChangeArrowheads="1"/>
              </p:cNvSpPr>
              <p:nvPr/>
            </p:nvSpPr>
            <p:spPr bwMode="auto">
              <a:xfrm rot="1282237">
                <a:off x="4891" y="3059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06" name="Oval 46"/>
              <p:cNvSpPr>
                <a:spLocks noChangeArrowheads="1"/>
              </p:cNvSpPr>
              <p:nvPr/>
            </p:nvSpPr>
            <p:spPr bwMode="auto">
              <a:xfrm rot="1282237">
                <a:off x="4773" y="3186"/>
                <a:ext cx="176" cy="121"/>
              </a:xfrm>
              <a:prstGeom prst="ellips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07" name="Text Box 47"/>
              <p:cNvSpPr txBox="1">
                <a:spLocks noChangeArrowheads="1"/>
              </p:cNvSpPr>
              <p:nvPr/>
            </p:nvSpPr>
            <p:spPr bwMode="auto">
              <a:xfrm>
                <a:off x="5000" y="2922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208" name="Text Box 48"/>
              <p:cNvSpPr txBox="1">
                <a:spLocks noChangeArrowheads="1"/>
              </p:cNvSpPr>
              <p:nvPr/>
            </p:nvSpPr>
            <p:spPr bwMode="auto">
              <a:xfrm>
                <a:off x="5095" y="2966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209" name="Rectangle 49"/>
              <p:cNvSpPr>
                <a:spLocks noChangeArrowheads="1"/>
              </p:cNvSpPr>
              <p:nvPr/>
            </p:nvSpPr>
            <p:spPr bwMode="auto">
              <a:xfrm rot="1033650">
                <a:off x="4994" y="3217"/>
                <a:ext cx="192" cy="48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hr-HR"/>
              </a:p>
            </p:txBody>
          </p:sp>
        </p:grpSp>
        <p:grpSp>
          <p:nvGrpSpPr>
            <p:cNvPr id="14" name="Group 50"/>
            <p:cNvGrpSpPr>
              <a:grpSpLocks/>
            </p:cNvGrpSpPr>
            <p:nvPr/>
          </p:nvGrpSpPr>
          <p:grpSpPr bwMode="auto">
            <a:xfrm rot="75190">
              <a:off x="5247" y="2379"/>
              <a:ext cx="864" cy="482"/>
              <a:chOff x="4608" y="2926"/>
              <a:chExt cx="864" cy="482"/>
            </a:xfrm>
          </p:grpSpPr>
          <p:sp>
            <p:nvSpPr>
              <p:cNvPr id="7198" name="Oval 51"/>
              <p:cNvSpPr>
                <a:spLocks noChangeArrowheads="1"/>
              </p:cNvSpPr>
              <p:nvPr/>
            </p:nvSpPr>
            <p:spPr bwMode="auto">
              <a:xfrm>
                <a:off x="4608" y="2928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199" name="Oval 52"/>
              <p:cNvSpPr>
                <a:spLocks noChangeArrowheads="1"/>
              </p:cNvSpPr>
              <p:nvPr/>
            </p:nvSpPr>
            <p:spPr bwMode="auto">
              <a:xfrm rot="1282237">
                <a:off x="4889" y="3058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00" name="Oval 53"/>
              <p:cNvSpPr>
                <a:spLocks noChangeArrowheads="1"/>
              </p:cNvSpPr>
              <p:nvPr/>
            </p:nvSpPr>
            <p:spPr bwMode="auto">
              <a:xfrm rot="1282237">
                <a:off x="4771" y="3185"/>
                <a:ext cx="176" cy="121"/>
              </a:xfrm>
              <a:prstGeom prst="ellips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201" name="Text Box 54"/>
              <p:cNvSpPr txBox="1">
                <a:spLocks noChangeArrowheads="1"/>
              </p:cNvSpPr>
              <p:nvPr/>
            </p:nvSpPr>
            <p:spPr bwMode="auto">
              <a:xfrm>
                <a:off x="4989" y="2926"/>
                <a:ext cx="22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202" name="Text Box 55"/>
              <p:cNvSpPr txBox="1">
                <a:spLocks noChangeArrowheads="1"/>
              </p:cNvSpPr>
              <p:nvPr/>
            </p:nvSpPr>
            <p:spPr bwMode="auto">
              <a:xfrm>
                <a:off x="5086" y="2973"/>
                <a:ext cx="22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203" name="Rectangle 56"/>
              <p:cNvSpPr>
                <a:spLocks noChangeArrowheads="1"/>
              </p:cNvSpPr>
              <p:nvPr/>
            </p:nvSpPr>
            <p:spPr bwMode="auto">
              <a:xfrm rot="1033650">
                <a:off x="4992" y="3216"/>
                <a:ext cx="192" cy="48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hr-HR"/>
              </a:p>
            </p:txBody>
          </p: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 rot="-6967826">
              <a:off x="4582" y="1184"/>
              <a:ext cx="864" cy="480"/>
              <a:chOff x="4608" y="2928"/>
              <a:chExt cx="864" cy="480"/>
            </a:xfrm>
          </p:grpSpPr>
          <p:sp>
            <p:nvSpPr>
              <p:cNvPr id="7192" name="Oval 58"/>
              <p:cNvSpPr>
                <a:spLocks noChangeArrowheads="1"/>
              </p:cNvSpPr>
              <p:nvPr/>
            </p:nvSpPr>
            <p:spPr bwMode="auto">
              <a:xfrm>
                <a:off x="4608" y="2928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193" name="Oval 59"/>
              <p:cNvSpPr>
                <a:spLocks noChangeArrowheads="1"/>
              </p:cNvSpPr>
              <p:nvPr/>
            </p:nvSpPr>
            <p:spPr bwMode="auto">
              <a:xfrm rot="1282237">
                <a:off x="4889" y="3058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194" name="Oval 60"/>
              <p:cNvSpPr>
                <a:spLocks noChangeArrowheads="1"/>
              </p:cNvSpPr>
              <p:nvPr/>
            </p:nvSpPr>
            <p:spPr bwMode="auto">
              <a:xfrm rot="1282237">
                <a:off x="4771" y="3185"/>
                <a:ext cx="176" cy="121"/>
              </a:xfrm>
              <a:prstGeom prst="ellips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195" name="Text Box 61"/>
              <p:cNvSpPr txBox="1">
                <a:spLocks noChangeArrowheads="1"/>
              </p:cNvSpPr>
              <p:nvPr/>
            </p:nvSpPr>
            <p:spPr bwMode="auto">
              <a:xfrm>
                <a:off x="4981" y="2934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196" name="Text Box 62"/>
              <p:cNvSpPr txBox="1">
                <a:spLocks noChangeArrowheads="1"/>
              </p:cNvSpPr>
              <p:nvPr/>
            </p:nvSpPr>
            <p:spPr bwMode="auto">
              <a:xfrm>
                <a:off x="5081" y="2990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197" name="Rectangle 63"/>
              <p:cNvSpPr>
                <a:spLocks noChangeArrowheads="1"/>
              </p:cNvSpPr>
              <p:nvPr/>
            </p:nvSpPr>
            <p:spPr bwMode="auto">
              <a:xfrm rot="1033650">
                <a:off x="4992" y="3216"/>
                <a:ext cx="192" cy="48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hr-HR"/>
              </a:p>
            </p:txBody>
          </p:sp>
        </p:grpSp>
        <p:grpSp>
          <p:nvGrpSpPr>
            <p:cNvPr id="16" name="Group 64"/>
            <p:cNvGrpSpPr>
              <a:grpSpLocks/>
            </p:cNvGrpSpPr>
            <p:nvPr/>
          </p:nvGrpSpPr>
          <p:grpSpPr bwMode="auto">
            <a:xfrm rot="-507838">
              <a:off x="4034" y="2224"/>
              <a:ext cx="864" cy="480"/>
              <a:chOff x="4608" y="2928"/>
              <a:chExt cx="864" cy="480"/>
            </a:xfrm>
          </p:grpSpPr>
          <p:sp>
            <p:nvSpPr>
              <p:cNvPr id="7186" name="Oval 65"/>
              <p:cNvSpPr>
                <a:spLocks noChangeArrowheads="1"/>
              </p:cNvSpPr>
              <p:nvPr/>
            </p:nvSpPr>
            <p:spPr bwMode="auto">
              <a:xfrm>
                <a:off x="4608" y="2928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187" name="Oval 66"/>
              <p:cNvSpPr>
                <a:spLocks noChangeArrowheads="1"/>
              </p:cNvSpPr>
              <p:nvPr/>
            </p:nvSpPr>
            <p:spPr bwMode="auto">
              <a:xfrm rot="1282237">
                <a:off x="4889" y="3058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188" name="Oval 67"/>
              <p:cNvSpPr>
                <a:spLocks noChangeArrowheads="1"/>
              </p:cNvSpPr>
              <p:nvPr/>
            </p:nvSpPr>
            <p:spPr bwMode="auto">
              <a:xfrm rot="1282237">
                <a:off x="4771" y="3185"/>
                <a:ext cx="176" cy="121"/>
              </a:xfrm>
              <a:prstGeom prst="ellips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189" name="Text Box 68"/>
              <p:cNvSpPr txBox="1">
                <a:spLocks noChangeArrowheads="1"/>
              </p:cNvSpPr>
              <p:nvPr/>
            </p:nvSpPr>
            <p:spPr bwMode="auto">
              <a:xfrm>
                <a:off x="4988" y="2928"/>
                <a:ext cx="22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190" name="Text Box 69"/>
              <p:cNvSpPr txBox="1">
                <a:spLocks noChangeArrowheads="1"/>
              </p:cNvSpPr>
              <p:nvPr/>
            </p:nvSpPr>
            <p:spPr bwMode="auto">
              <a:xfrm>
                <a:off x="5086" y="2976"/>
                <a:ext cx="223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5000"/>
                  </a:lnSpc>
                </a:pPr>
                <a:r>
                  <a:rPr lang="en-US" sz="2400" b="1"/>
                  <a:t>x</a:t>
                </a:r>
              </a:p>
            </p:txBody>
          </p:sp>
          <p:sp>
            <p:nvSpPr>
              <p:cNvPr id="7191" name="Rectangle 70"/>
              <p:cNvSpPr>
                <a:spLocks noChangeArrowheads="1"/>
              </p:cNvSpPr>
              <p:nvPr/>
            </p:nvSpPr>
            <p:spPr bwMode="auto">
              <a:xfrm rot="1033650">
                <a:off x="4992" y="3216"/>
                <a:ext cx="192" cy="48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hr-HR"/>
              </a:p>
            </p:txBody>
          </p:sp>
        </p:grpSp>
        <p:grpSp>
          <p:nvGrpSpPr>
            <p:cNvPr id="17" name="Group 71"/>
            <p:cNvGrpSpPr>
              <a:grpSpLocks noChangeAspect="1"/>
            </p:cNvGrpSpPr>
            <p:nvPr/>
          </p:nvGrpSpPr>
          <p:grpSpPr bwMode="auto">
            <a:xfrm rot="-762515">
              <a:off x="4866" y="1928"/>
              <a:ext cx="662" cy="369"/>
              <a:chOff x="4323" y="1392"/>
              <a:chExt cx="864" cy="480"/>
            </a:xfrm>
          </p:grpSpPr>
          <p:sp>
            <p:nvSpPr>
              <p:cNvPr id="7184" name="Oval 72"/>
              <p:cNvSpPr>
                <a:spLocks noChangeAspect="1" noChangeArrowheads="1"/>
              </p:cNvSpPr>
              <p:nvPr/>
            </p:nvSpPr>
            <p:spPr bwMode="auto">
              <a:xfrm>
                <a:off x="4323" y="1392"/>
                <a:ext cx="864" cy="480"/>
              </a:xfrm>
              <a:prstGeom prst="ellipse">
                <a:avLst/>
              </a:prstGeom>
              <a:solidFill>
                <a:srgbClr val="6666FF"/>
              </a:solidFill>
              <a:ln w="12700">
                <a:solidFill>
                  <a:srgbClr val="3399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7185" name="Oval 73"/>
              <p:cNvSpPr>
                <a:spLocks noChangeAspect="1" noChangeArrowheads="1"/>
              </p:cNvSpPr>
              <p:nvPr/>
            </p:nvSpPr>
            <p:spPr bwMode="auto">
              <a:xfrm rot="1282237">
                <a:off x="4608" y="1536"/>
                <a:ext cx="441" cy="202"/>
              </a:xfrm>
              <a:prstGeom prst="ellipse">
                <a:avLst/>
              </a:prstGeom>
              <a:noFill/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7172" name="Rectangle 74"/>
          <p:cNvSpPr>
            <a:spLocks noChangeArrowheads="1"/>
          </p:cNvSpPr>
          <p:nvPr/>
        </p:nvSpPr>
        <p:spPr bwMode="auto">
          <a:xfrm>
            <a:off x="395288" y="260350"/>
            <a:ext cx="8497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mk-MK" sz="3200" b="1" dirty="0" smtClean="0"/>
              <a:t>Селекција на соеви резистентни на антибиотици</a:t>
            </a:r>
            <a:endParaRPr lang="en-US" sz="3200" b="1" dirty="0"/>
          </a:p>
        </p:txBody>
      </p:sp>
      <p:sp>
        <p:nvSpPr>
          <p:cNvPr id="7174" name="Slide Number Placeholder 7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9EB2C1-D6C8-4ADD-9383-76FFF10C523F}" type="slidenum">
              <a:rPr lang="hr-HR" smtClean="0"/>
              <a:pPr/>
              <a:t>10</a:t>
            </a:fld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79621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mk-MK" sz="2800" b="1" dirty="0" smtClean="0"/>
              <a:t>РЕЗИСТЕНЦИЈА</a:t>
            </a:r>
            <a:br>
              <a:rPr lang="mk-MK" sz="2800" b="1" dirty="0" smtClean="0"/>
            </a:br>
            <a:r>
              <a:rPr lang="mk-MK" sz="2800" b="1" dirty="0" smtClean="0"/>
              <a:t/>
            </a:r>
            <a:br>
              <a:rPr lang="mk-MK" sz="2800" b="1" dirty="0" smtClean="0"/>
            </a:br>
            <a:r>
              <a:rPr lang="mk-MK" sz="2800" b="1" dirty="0" smtClean="0"/>
              <a:t/>
            </a:r>
            <a:br>
              <a:rPr lang="mk-MK" sz="2800" b="1" dirty="0" smtClean="0"/>
            </a:br>
            <a:r>
              <a:rPr lang="mk-MK" sz="2800" b="1" dirty="0" smtClean="0"/>
              <a:t>ДИРЕКТНО ЗАВИСНА ОД ПОТРОШУВАЧКА НА АНТИБИОТИЦИ</a:t>
            </a:r>
            <a:endParaRPr lang="mk-MK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786190"/>
            <a:ext cx="8229600" cy="2428916"/>
          </a:xfrm>
        </p:spPr>
        <p:txBody>
          <a:bodyPr anchor="t"/>
          <a:lstStyle/>
          <a:p>
            <a:pPr algn="ctr">
              <a:buNone/>
            </a:pPr>
            <a:r>
              <a:rPr lang="mk-MK" b="1" i="1" dirty="0" smtClean="0">
                <a:solidFill>
                  <a:schemeClr val="bg2">
                    <a:lumMod val="50000"/>
                  </a:schemeClr>
                </a:solidFill>
              </a:rPr>
              <a:t>Скандинавски земји - „дисциплинирани“</a:t>
            </a:r>
          </a:p>
          <a:p>
            <a:pPr algn="ctr">
              <a:buNone/>
            </a:pPr>
            <a:endParaRPr lang="mk-MK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endParaRPr lang="mk-MK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mk-MK" b="1" i="1" dirty="0" smtClean="0">
                <a:solidFill>
                  <a:schemeClr val="bg2">
                    <a:lumMod val="50000"/>
                  </a:schemeClr>
                </a:solidFill>
              </a:rPr>
              <a:t>Најниска резистенција</a:t>
            </a:r>
            <a:endParaRPr lang="mk-MK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29124" y="1500174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5" name="Down Arrow 4"/>
          <p:cNvSpPr/>
          <p:nvPr/>
        </p:nvSpPr>
        <p:spPr>
          <a:xfrm>
            <a:off x="4429124" y="4429132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/>
              <a:t>	</a:t>
            </a:r>
            <a:r>
              <a:rPr lang="mk-MK" sz="4000" dirty="0" smtClean="0"/>
              <a:t>Резервни антибиотици</a:t>
            </a:r>
            <a:endParaRPr lang="mk-M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 lvl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+mj-lt"/>
              </a:rPr>
              <a:t>Piperacillin-tazobactam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+mj-lt"/>
              </a:rPr>
              <a:t>Ceftazidime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+mj-lt"/>
              </a:rPr>
              <a:t>Ceftriaxone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+mj-lt"/>
              </a:rPr>
              <a:t>Cefepime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+mj-lt"/>
              </a:rPr>
              <a:t>Imipenem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+mj-lt"/>
              </a:rPr>
              <a:t>Meropenem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+mj-lt"/>
              </a:rPr>
              <a:t>Amikacin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 lvl="0"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+mj-lt"/>
              </a:rPr>
              <a:t>Vancomycin</a:t>
            </a:r>
            <a:endParaRPr lang="mk-MK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mk-MK" sz="1800" b="1" dirty="0" smtClean="0">
                <a:solidFill>
                  <a:schemeClr val="tx1"/>
                </a:solidFill>
              </a:rPr>
              <a:t>ПОДЕЛБА НА </a:t>
            </a:r>
            <a:r>
              <a:rPr lang="mk-MK" sz="1800" b="1" dirty="0" smtClean="0">
                <a:solidFill>
                  <a:srgbClr val="FF0000"/>
                </a:solidFill>
              </a:rPr>
              <a:t>АНТИБИОТИЦИ</a:t>
            </a:r>
            <a:r>
              <a:rPr lang="mk-MK" sz="1800" b="1" dirty="0" smtClean="0"/>
              <a:t> </a:t>
            </a:r>
            <a:r>
              <a:rPr lang="mk-MK" sz="1800" b="1" dirty="0" smtClean="0">
                <a:solidFill>
                  <a:schemeClr val="tx1"/>
                </a:solidFill>
              </a:rPr>
              <a:t>СПОРЕД ПОТЕНЦИЈАЛОТ ЗА РАЗВОЈ НА </a:t>
            </a:r>
            <a:r>
              <a:rPr lang="mk-MK" sz="1800" b="1" dirty="0" smtClean="0">
                <a:solidFill>
                  <a:srgbClr val="FF0000"/>
                </a:solidFill>
              </a:rPr>
              <a:t>РЕЗИСТЕНЦИЈА</a:t>
            </a:r>
            <a:endParaRPr lang="mk-MK" sz="1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472518" cy="448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k-MK" sz="1200" b="1" u="sng" dirty="0" smtClean="0">
                <a:solidFill>
                  <a:srgbClr val="FF0000"/>
                </a:solidFill>
              </a:rPr>
              <a:t>АНТИБИОТИЦИ СО ВИСОК ПОТЕНЦИЈАЛ ЗА РАЗВОЈ НА РЕЗИСТЕНЦИЈА</a:t>
            </a:r>
            <a:endParaRPr lang="en-US" sz="12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mk-MK" sz="1200" b="1" dirty="0" smtClean="0"/>
          </a:p>
          <a:p>
            <a:pPr>
              <a:buNone/>
            </a:pPr>
            <a:r>
              <a:rPr lang="en-US" sz="1200" b="1" dirty="0" smtClean="0"/>
              <a:t>		 	AMPICILLIN</a:t>
            </a:r>
          </a:p>
          <a:p>
            <a:pPr>
              <a:buNone/>
            </a:pPr>
            <a:r>
              <a:rPr lang="en-US" sz="1200" b="1" dirty="0" smtClean="0"/>
              <a:t>			GENTAMICIN</a:t>
            </a:r>
          </a:p>
          <a:p>
            <a:pPr>
              <a:buNone/>
            </a:pPr>
            <a:r>
              <a:rPr lang="en-US" sz="1200" b="1" dirty="0" smtClean="0"/>
              <a:t>			TETRACYCLIN</a:t>
            </a:r>
          </a:p>
          <a:p>
            <a:pPr>
              <a:buNone/>
            </a:pPr>
            <a:r>
              <a:rPr lang="en-US" sz="1200" b="1" dirty="0" smtClean="0"/>
              <a:t>			CIPROFLOXACIN</a:t>
            </a:r>
          </a:p>
          <a:p>
            <a:pPr>
              <a:buNone/>
            </a:pPr>
            <a:r>
              <a:rPr lang="en-US" sz="1200" b="1" dirty="0" smtClean="0"/>
              <a:t>			IMIPENEM</a:t>
            </a:r>
          </a:p>
          <a:p>
            <a:pPr>
              <a:buNone/>
            </a:pPr>
            <a:r>
              <a:rPr lang="en-US" sz="1200" b="1" dirty="0" smtClean="0"/>
              <a:t>			CEFTAZIDIME</a:t>
            </a:r>
          </a:p>
          <a:p>
            <a:pPr>
              <a:buNone/>
            </a:pPr>
            <a:r>
              <a:rPr lang="en-US" sz="1200" b="1" dirty="0" smtClean="0"/>
              <a:t>			VANCOMYCIN</a:t>
            </a:r>
          </a:p>
          <a:p>
            <a:pPr algn="ctr">
              <a:buNone/>
            </a:pPr>
            <a:endParaRPr lang="en-US" sz="1200" b="1" i="1" dirty="0"/>
          </a:p>
          <a:p>
            <a:pPr algn="ctr">
              <a:buNone/>
            </a:pPr>
            <a:endParaRPr lang="en-US" sz="1200" b="1" i="1" dirty="0" smtClean="0"/>
          </a:p>
          <a:p>
            <a:pPr algn="ctr">
              <a:buNone/>
            </a:pPr>
            <a:r>
              <a:rPr lang="mk-MK" sz="1200" b="1" u="sng" dirty="0" smtClean="0">
                <a:solidFill>
                  <a:srgbClr val="FF0000"/>
                </a:solidFill>
              </a:rPr>
              <a:t>АНТИБИОТИЦИ СО НИЗОК ПОТЕНЦИЈАЛ ЗА РАЗВОЈ НА РЕЗИСТЕНЦИЈА</a:t>
            </a:r>
            <a:endParaRPr lang="en-US" sz="1200" b="1" u="sng" dirty="0" smtClean="0">
              <a:solidFill>
                <a:srgbClr val="FF0000"/>
              </a:solidFill>
            </a:endParaRPr>
          </a:p>
          <a:p>
            <a:pPr algn="r"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						MEROPENEM</a:t>
            </a:r>
          </a:p>
          <a:p>
            <a:pPr>
              <a:buNone/>
            </a:pPr>
            <a:r>
              <a:rPr lang="en-US" sz="1200" b="1" dirty="0" smtClean="0"/>
              <a:t>						PIPERACILLIN</a:t>
            </a:r>
          </a:p>
          <a:p>
            <a:pPr>
              <a:buNone/>
            </a:pPr>
            <a:r>
              <a:rPr lang="en-US" sz="1200" b="1" dirty="0" smtClean="0"/>
              <a:t>						AMIKACIN</a:t>
            </a:r>
          </a:p>
          <a:p>
            <a:pPr>
              <a:buNone/>
            </a:pPr>
            <a:r>
              <a:rPr lang="en-US" sz="1200" b="1" dirty="0" smtClean="0"/>
              <a:t>						DOXYCYCLIN</a:t>
            </a:r>
          </a:p>
          <a:p>
            <a:pPr>
              <a:buNone/>
            </a:pPr>
            <a:r>
              <a:rPr lang="en-US" sz="1200" b="1" dirty="0" smtClean="0"/>
              <a:t>						KINOLONI (</a:t>
            </a:r>
            <a:r>
              <a:rPr lang="mk-MK" sz="1200" b="1" dirty="0" smtClean="0"/>
              <a:t>освен </a:t>
            </a:r>
            <a:r>
              <a:rPr lang="en-US" sz="1200" b="1" dirty="0" smtClean="0"/>
              <a:t>ciprofloxacin)</a:t>
            </a:r>
            <a:endParaRPr lang="mk-MK" sz="1200" b="1" dirty="0" smtClean="0"/>
          </a:p>
          <a:p>
            <a:pPr>
              <a:buNone/>
            </a:pPr>
            <a:r>
              <a:rPr lang="en-US" sz="1200" b="1" dirty="0" smtClean="0"/>
              <a:t>						CEFALOSPORINI </a:t>
            </a:r>
            <a:r>
              <a:rPr lang="mk-MK" sz="1400" b="1" dirty="0" smtClean="0">
                <a:latin typeface="+mj-lt"/>
              </a:rPr>
              <a:t>3</a:t>
            </a:r>
            <a:r>
              <a:rPr lang="en-US" sz="1200" b="1" dirty="0" smtClean="0"/>
              <a:t>.</a:t>
            </a:r>
            <a:r>
              <a:rPr lang="mk-MK" sz="1200" b="1" dirty="0" smtClean="0"/>
              <a:t> Генерација</a:t>
            </a:r>
            <a:r>
              <a:rPr lang="en-US" sz="1200" b="1" dirty="0" smtClean="0"/>
              <a:t>(</a:t>
            </a:r>
            <a:r>
              <a:rPr lang="mk-MK" sz="1200" b="1" dirty="0" smtClean="0"/>
              <a:t>освен</a:t>
            </a:r>
            <a:r>
              <a:rPr lang="en-US" sz="1200" b="1" dirty="0" err="1" smtClean="0"/>
              <a:t>ceftazidime</a:t>
            </a:r>
            <a:r>
              <a:rPr lang="en-US" sz="1200" b="1" dirty="0" smtClean="0"/>
              <a:t>)</a:t>
            </a:r>
          </a:p>
          <a:p>
            <a:pPr>
              <a:buNone/>
            </a:pPr>
            <a:r>
              <a:rPr lang="en-US" sz="1200" b="1" dirty="0" smtClean="0"/>
              <a:t>						CEFEPIME</a:t>
            </a:r>
            <a:endParaRPr lang="mk-MK" sz="1200" b="1" dirty="0"/>
          </a:p>
        </p:txBody>
      </p:sp>
      <p:pic>
        <p:nvPicPr>
          <p:cNvPr id="20494" name="Picture 14" descr="http://www.sciencephoto.com/image/8565/large/A6240473-Doxycycline_antibiotic_molecule-SP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00240"/>
            <a:ext cx="2857488" cy="1868151"/>
          </a:xfrm>
          <a:prstGeom prst="rect">
            <a:avLst/>
          </a:prstGeom>
          <a:noFill/>
        </p:spPr>
      </p:pic>
      <p:pic>
        <p:nvPicPr>
          <p:cNvPr id="20496" name="Picture 16" descr="http://www.ganfyd.org/images/thumb/9/92/AmikacinMolecule.png/180px-AmikacinMolec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643446"/>
            <a:ext cx="2143140" cy="13573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mk-MK" sz="1800" b="1" dirty="0" smtClean="0">
                <a:solidFill>
                  <a:schemeClr val="tx1"/>
                </a:solidFill>
              </a:rPr>
              <a:t>ИЗЛАЧУВАЊЕ НА ЛЕКОВИ</a:t>
            </a:r>
            <a:endParaRPr lang="mk-MK" sz="1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840303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mk-MK" sz="1600" b="1" u="sng" dirty="0" smtClean="0">
                <a:solidFill>
                  <a:srgbClr val="FF0000"/>
                </a:solidFill>
                <a:latin typeface="+mj-lt"/>
              </a:rPr>
              <a:t>Лекови кои не се излачуваат преку урина</a:t>
            </a:r>
            <a:endParaRPr lang="en-US" sz="1600" b="1" u="sng" dirty="0" smtClean="0">
              <a:solidFill>
                <a:srgbClr val="FF0000"/>
              </a:solidFill>
              <a:latin typeface="+mj-lt"/>
            </a:endParaRPr>
          </a:p>
          <a:p>
            <a:pPr lvl="0" algn="ctr">
              <a:buNone/>
            </a:pPr>
            <a:endParaRPr lang="mk-MK" sz="1600" b="1" u="sng" dirty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n-US" sz="1400" dirty="0" smtClean="0">
                <a:latin typeface="+mj-lt"/>
              </a:rPr>
              <a:t>						1. </a:t>
            </a:r>
            <a:r>
              <a:rPr lang="en-US" sz="1400" dirty="0" err="1" smtClean="0">
                <a:latin typeface="+mj-lt"/>
              </a:rPr>
              <a:t>Azithromycin</a:t>
            </a:r>
            <a:endParaRPr lang="mk-MK" sz="1400" dirty="0" smtClean="0">
              <a:latin typeface="+mj-lt"/>
            </a:endParaRPr>
          </a:p>
          <a:p>
            <a:pPr>
              <a:buNone/>
            </a:pPr>
            <a:r>
              <a:rPr lang="en-US" sz="1400" dirty="0" smtClean="0">
                <a:latin typeface="+mj-lt"/>
              </a:rPr>
              <a:t>						2. </a:t>
            </a:r>
            <a:r>
              <a:rPr lang="en-US" sz="1400" dirty="0" err="1" smtClean="0">
                <a:latin typeface="+mj-lt"/>
              </a:rPr>
              <a:t>Clarithromycin</a:t>
            </a:r>
            <a:endParaRPr lang="mk-MK" sz="1400" dirty="0" smtClean="0">
              <a:latin typeface="+mj-lt"/>
            </a:endParaRPr>
          </a:p>
          <a:p>
            <a:pPr>
              <a:buNone/>
            </a:pPr>
            <a:r>
              <a:rPr lang="en-US" sz="1400" dirty="0" smtClean="0">
                <a:latin typeface="+mj-lt"/>
              </a:rPr>
              <a:t>						3. Erythromycin</a:t>
            </a:r>
            <a:endParaRPr lang="mk-MK" sz="1400" dirty="0" smtClean="0">
              <a:latin typeface="+mj-lt"/>
            </a:endParaRPr>
          </a:p>
          <a:p>
            <a:pPr>
              <a:buNone/>
            </a:pPr>
            <a:r>
              <a:rPr lang="en-US" sz="1400" dirty="0" smtClean="0">
                <a:latin typeface="+mj-lt"/>
              </a:rPr>
              <a:t>						4. </a:t>
            </a:r>
            <a:r>
              <a:rPr lang="en-US" sz="1400" dirty="0" err="1" smtClean="0">
                <a:latin typeface="+mj-lt"/>
              </a:rPr>
              <a:t>Chloramphenicol</a:t>
            </a:r>
            <a:endParaRPr lang="mk-MK" sz="1400" dirty="0" smtClean="0">
              <a:latin typeface="+mj-lt"/>
            </a:endParaRPr>
          </a:p>
          <a:p>
            <a:pPr>
              <a:buNone/>
            </a:pPr>
            <a:r>
              <a:rPr lang="en-US" sz="1400" dirty="0" smtClean="0">
                <a:latin typeface="+mj-lt"/>
              </a:rPr>
              <a:t>						5. </a:t>
            </a:r>
            <a:r>
              <a:rPr lang="en-US" sz="1400" dirty="0" err="1" smtClean="0">
                <a:latin typeface="+mj-lt"/>
              </a:rPr>
              <a:t>Clindamycin</a:t>
            </a:r>
            <a:r>
              <a:rPr lang="en-US" sz="1400" dirty="0" smtClean="0">
                <a:latin typeface="+mj-lt"/>
              </a:rPr>
              <a:t> </a:t>
            </a:r>
            <a:endParaRPr lang="mk-MK" sz="1400" dirty="0" smtClean="0">
              <a:latin typeface="+mj-lt"/>
            </a:endParaRPr>
          </a:p>
          <a:p>
            <a:pPr algn="ctr">
              <a:buNone/>
            </a:pPr>
            <a:endParaRPr lang="mk-MK" sz="1400" dirty="0" smtClean="0">
              <a:latin typeface="+mj-lt"/>
            </a:endParaRPr>
          </a:p>
          <a:p>
            <a:pPr>
              <a:buNone/>
            </a:pPr>
            <a:endParaRPr lang="mk-MK" sz="1600" dirty="0">
              <a:latin typeface="+mj-lt"/>
            </a:endParaRPr>
          </a:p>
          <a:p>
            <a:pPr lvl="0" algn="ctr">
              <a:buNone/>
            </a:pPr>
            <a:r>
              <a:rPr lang="mk-MK" sz="1600" b="1" u="sng" dirty="0">
                <a:solidFill>
                  <a:srgbClr val="FF0000"/>
                </a:solidFill>
                <a:latin typeface="+mj-lt"/>
              </a:rPr>
              <a:t>Лекови кои не се излачуваат преку Церебро Спинален Флуид (ЦСФ</a:t>
            </a:r>
            <a:r>
              <a:rPr lang="mk-MK" sz="1600" b="1" u="sng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1600" b="1" u="sng" dirty="0" smtClean="0">
              <a:solidFill>
                <a:srgbClr val="FF0000"/>
              </a:solidFill>
              <a:latin typeface="+mj-lt"/>
            </a:endParaRPr>
          </a:p>
          <a:p>
            <a:pPr lvl="0" algn="ctr">
              <a:buNone/>
            </a:pPr>
            <a:endParaRPr lang="mk-MK" sz="1600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smtClean="0">
                <a:latin typeface="+mj-lt"/>
              </a:rPr>
              <a:t>1. </a:t>
            </a:r>
            <a:r>
              <a:rPr lang="mk-MK" sz="1400" dirty="0" smtClean="0">
                <a:latin typeface="+mj-lt"/>
              </a:rPr>
              <a:t>прва </a:t>
            </a:r>
            <a:r>
              <a:rPr lang="mk-MK" sz="1400" dirty="0">
                <a:latin typeface="+mj-lt"/>
              </a:rPr>
              <a:t>и втора генерација на </a:t>
            </a:r>
            <a:r>
              <a:rPr lang="mk-MK" sz="1400" dirty="0" smtClean="0">
                <a:latin typeface="+mj-lt"/>
              </a:rPr>
              <a:t>цефалоспорини</a:t>
            </a:r>
            <a:r>
              <a:rPr lang="en-US" sz="1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+mj-lt"/>
              </a:rPr>
              <a:t>		    </a:t>
            </a:r>
            <a:r>
              <a:rPr lang="mk-MK" sz="1400" dirty="0" smtClean="0">
                <a:latin typeface="+mj-lt"/>
              </a:rPr>
              <a:t>(со исклучок на </a:t>
            </a:r>
            <a:r>
              <a:rPr lang="en-US" sz="1400" dirty="0" err="1" smtClean="0">
                <a:latin typeface="+mj-lt"/>
              </a:rPr>
              <a:t>Cefuroxim</a:t>
            </a:r>
            <a:r>
              <a:rPr lang="en-US" sz="1400" dirty="0" smtClean="0">
                <a:latin typeface="+mj-lt"/>
              </a:rPr>
              <a:t> sodium</a:t>
            </a:r>
            <a:r>
              <a:rPr lang="mk-MK" sz="1400" dirty="0" smtClean="0">
                <a:latin typeface="+mj-lt"/>
              </a:rPr>
              <a:t>)</a:t>
            </a:r>
          </a:p>
          <a:p>
            <a:pPr>
              <a:buNone/>
            </a:pPr>
            <a:r>
              <a:rPr lang="en-US" sz="1400" dirty="0" smtClean="0">
                <a:latin typeface="+mj-lt"/>
              </a:rPr>
              <a:t>		2. </a:t>
            </a:r>
            <a:r>
              <a:rPr lang="en-US" sz="1400" dirty="0" err="1" smtClean="0">
                <a:latin typeface="+mj-lt"/>
              </a:rPr>
              <a:t>Cefamycin</a:t>
            </a:r>
            <a:endParaRPr lang="mk-MK" sz="1400" dirty="0" smtClean="0">
              <a:latin typeface="+mj-lt"/>
            </a:endParaRPr>
          </a:p>
          <a:p>
            <a:pPr>
              <a:buNone/>
            </a:pPr>
            <a:r>
              <a:rPr lang="en-US" sz="1400" dirty="0" smtClean="0">
                <a:latin typeface="+mj-lt"/>
              </a:rPr>
              <a:t>		3. </a:t>
            </a:r>
            <a:r>
              <a:rPr lang="en-US" sz="1400" dirty="0" err="1" smtClean="0">
                <a:latin typeface="+mj-lt"/>
              </a:rPr>
              <a:t>Clindamycin</a:t>
            </a:r>
            <a:endParaRPr lang="mk-MK" sz="1400" dirty="0" smtClean="0">
              <a:latin typeface="+mj-lt"/>
            </a:endParaRPr>
          </a:p>
          <a:p>
            <a:pPr>
              <a:buNone/>
            </a:pPr>
            <a:r>
              <a:rPr lang="en-US" sz="1400" dirty="0" smtClean="0">
                <a:latin typeface="+mj-lt"/>
              </a:rPr>
              <a:t>		4. </a:t>
            </a:r>
            <a:r>
              <a:rPr lang="en-US" sz="1400" dirty="0" err="1" smtClean="0">
                <a:latin typeface="+mj-lt"/>
              </a:rPr>
              <a:t>Macrolides</a:t>
            </a:r>
            <a:endParaRPr lang="mk-MK" sz="1400" dirty="0" smtClean="0">
              <a:latin typeface="+mj-lt"/>
            </a:endParaRPr>
          </a:p>
          <a:p>
            <a:pPr>
              <a:buNone/>
            </a:pPr>
            <a:r>
              <a:rPr lang="en-US" sz="1400" dirty="0" smtClean="0">
                <a:latin typeface="+mj-lt"/>
              </a:rPr>
              <a:t>		5. </a:t>
            </a:r>
            <a:r>
              <a:rPr lang="en-US" sz="1400" dirty="0" err="1" smtClean="0">
                <a:latin typeface="+mj-lt"/>
              </a:rPr>
              <a:t>Tetracyclines</a:t>
            </a:r>
            <a:endParaRPr lang="mk-MK" sz="1400" dirty="0" smtClean="0">
              <a:latin typeface="+mj-lt"/>
            </a:endParaRPr>
          </a:p>
          <a:p>
            <a:pPr>
              <a:buNone/>
            </a:pPr>
            <a:r>
              <a:rPr lang="en-US" sz="1400" dirty="0" smtClean="0">
                <a:latin typeface="+mj-lt"/>
              </a:rPr>
              <a:t>		6. </a:t>
            </a:r>
            <a:r>
              <a:rPr lang="en-US" sz="1400" dirty="0" err="1" smtClean="0">
                <a:latin typeface="+mj-lt"/>
              </a:rPr>
              <a:t>Fluoroquinolones</a:t>
            </a:r>
            <a:r>
              <a:rPr lang="en-US" sz="1400" dirty="0" smtClean="0">
                <a:latin typeface="+mj-lt"/>
              </a:rPr>
              <a:t> </a:t>
            </a:r>
            <a:endParaRPr lang="mk-MK" sz="1400" dirty="0">
              <a:latin typeface="+mj-lt"/>
            </a:endParaRPr>
          </a:p>
          <a:p>
            <a:pPr>
              <a:buNone/>
            </a:pPr>
            <a:r>
              <a:rPr lang="mk-MK" sz="1400" dirty="0">
                <a:latin typeface="+mj-lt"/>
              </a:rPr>
              <a:t> </a:t>
            </a:r>
          </a:p>
          <a:p>
            <a:endParaRPr lang="mk-MK" dirty="0"/>
          </a:p>
        </p:txBody>
      </p:sp>
      <p:pic>
        <p:nvPicPr>
          <p:cNvPr id="19464" name="Picture 8" descr="http://image.shutterstock.com/display_pic_with_logo/380857/380857,1249552619,1/stock-vector-front-view-of-urinary-tract-348275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857364"/>
            <a:ext cx="1497032" cy="1857388"/>
          </a:xfrm>
          <a:prstGeom prst="rect">
            <a:avLst/>
          </a:prstGeom>
          <a:noFill/>
        </p:spPr>
      </p:pic>
      <p:pic>
        <p:nvPicPr>
          <p:cNvPr id="19458" name="Picture 2" descr="http://www.nlm.nih.gov/medlineplus/ency/images/ency/fullsize/92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500570"/>
            <a:ext cx="1906672" cy="14287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438896"/>
          </a:xfrm>
        </p:spPr>
        <p:txBody>
          <a:bodyPr>
            <a:normAutofit/>
          </a:bodyPr>
          <a:lstStyle/>
          <a:p>
            <a:pPr algn="ctr"/>
            <a:r>
              <a:rPr lang="mk-MK" sz="2000" b="1" dirty="0" smtClean="0">
                <a:solidFill>
                  <a:schemeClr val="tx1"/>
                </a:solidFill>
              </a:rPr>
              <a:t>Цефалоспорини</a:t>
            </a:r>
            <a:endParaRPr lang="mk-MK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1538" y="1285860"/>
            <a:ext cx="3424262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k-MK" sz="1400" b="1" u="sng" dirty="0" smtClean="0">
                <a:solidFill>
                  <a:srgbClr val="FF0000"/>
                </a:solidFill>
                <a:latin typeface="+mj-lt"/>
              </a:rPr>
              <a:t>Парентерални</a:t>
            </a:r>
            <a:endParaRPr lang="en-US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mk-MK" sz="1200" u="sng" dirty="0" smtClean="0">
              <a:latin typeface="+mj-lt"/>
            </a:endParaRPr>
          </a:p>
          <a:p>
            <a:pPr lvl="0">
              <a:buNone/>
            </a:pPr>
            <a:r>
              <a:rPr lang="en-US" sz="1200" b="1" dirty="0" smtClean="0">
                <a:latin typeface="+mj-lt"/>
              </a:rPr>
              <a:t>I.</a:t>
            </a:r>
            <a:r>
              <a:rPr lang="mk-MK" sz="1200" b="1" dirty="0" smtClean="0">
                <a:latin typeface="+mj-lt"/>
              </a:rPr>
              <a:t>Генерација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Cefazolin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Cephalohin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Cephapirin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Cephradine</a:t>
            </a:r>
            <a:endParaRPr lang="mk-MK" sz="1200" dirty="0" smtClean="0">
              <a:latin typeface="+mj-lt"/>
            </a:endParaRPr>
          </a:p>
          <a:p>
            <a:pPr lvl="0">
              <a:buNone/>
            </a:pPr>
            <a:r>
              <a:rPr lang="en-US" sz="1200" b="1" dirty="0" smtClean="0">
                <a:latin typeface="+mj-lt"/>
              </a:rPr>
              <a:t>II.</a:t>
            </a:r>
            <a:r>
              <a:rPr lang="mk-MK" sz="1200" b="1" dirty="0" smtClean="0">
                <a:latin typeface="+mj-lt"/>
              </a:rPr>
              <a:t>Генерација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Cefamandole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Cefonicid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Cefuroxime</a:t>
            </a:r>
            <a:r>
              <a:rPr lang="en-US" sz="1200" dirty="0" smtClean="0">
                <a:latin typeface="+mj-lt"/>
              </a:rPr>
              <a:t> sodium</a:t>
            </a:r>
            <a:endParaRPr lang="mk-MK" sz="1200" dirty="0" smtClean="0">
              <a:latin typeface="+mj-lt"/>
            </a:endParaRPr>
          </a:p>
          <a:p>
            <a:pPr>
              <a:buNone/>
            </a:pPr>
            <a:r>
              <a:rPr lang="en-US" sz="1200" b="1" dirty="0" smtClean="0">
                <a:latin typeface="+mj-lt"/>
              </a:rPr>
              <a:t>III.  </a:t>
            </a:r>
            <a:r>
              <a:rPr lang="mk-MK" sz="1200" b="1" dirty="0" smtClean="0">
                <a:latin typeface="+mj-lt"/>
              </a:rPr>
              <a:t>Генерација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Cefoperazone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Cefotaxime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Ceftazidime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Ceftizoxime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Ceftriaxone</a:t>
            </a:r>
            <a:endParaRPr lang="mk-MK" sz="1200" dirty="0" smtClean="0">
              <a:latin typeface="+mj-lt"/>
            </a:endParaRPr>
          </a:p>
          <a:p>
            <a:pPr>
              <a:buNone/>
            </a:pPr>
            <a:r>
              <a:rPr lang="en-US" sz="1200" b="1" dirty="0" smtClean="0">
                <a:latin typeface="+mj-lt"/>
              </a:rPr>
              <a:t>IV. </a:t>
            </a:r>
            <a:r>
              <a:rPr lang="mk-MK" sz="1200" b="1" dirty="0" smtClean="0">
                <a:latin typeface="+mj-lt"/>
              </a:rPr>
              <a:t>Генерација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Cefepime</a:t>
            </a:r>
            <a:endParaRPr lang="mk-MK" sz="1200" b="1" dirty="0" smtClean="0">
              <a:latin typeface="+mj-lt"/>
            </a:endParaRPr>
          </a:p>
          <a:p>
            <a:pPr lvl="0">
              <a:buNone/>
            </a:pPr>
            <a:r>
              <a:rPr lang="en-US" sz="1200" b="1" dirty="0" smtClean="0">
                <a:latin typeface="+mj-lt"/>
              </a:rPr>
              <a:t>V. </a:t>
            </a:r>
            <a:r>
              <a:rPr lang="mk-MK" sz="1200" b="1" dirty="0" smtClean="0">
                <a:latin typeface="+mj-lt"/>
              </a:rPr>
              <a:t>Генерација </a:t>
            </a:r>
            <a:endParaRPr lang="en-US" sz="1200" b="1" dirty="0" smtClean="0">
              <a:latin typeface="+mj-lt"/>
            </a:endParaRPr>
          </a:p>
          <a:p>
            <a:pPr lvl="0">
              <a:buNone/>
            </a:pPr>
            <a:r>
              <a:rPr lang="en-US" sz="1200" b="1" dirty="0" smtClean="0">
                <a:latin typeface="+mj-lt"/>
              </a:rPr>
              <a:t>     </a:t>
            </a:r>
            <a:r>
              <a:rPr lang="mk-MK" sz="1200" b="1" dirty="0" smtClean="0">
                <a:latin typeface="+mj-lt"/>
              </a:rPr>
              <a:t>Цефалоспорини со anti-MRSA активност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Ceftaroline</a:t>
            </a:r>
            <a:endParaRPr lang="mk-MK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Ceftobiprole</a:t>
            </a:r>
            <a:endParaRPr lang="mk-MK" sz="1200" dirty="0" smtClean="0">
              <a:latin typeface="+mj-lt"/>
            </a:endParaRPr>
          </a:p>
          <a:p>
            <a:pPr>
              <a:buNone/>
            </a:pPr>
            <a:endParaRPr lang="mk-MK" sz="1100" dirty="0">
              <a:latin typeface="+mj-lt"/>
            </a:endParaRPr>
          </a:p>
        </p:txBody>
      </p:sp>
      <p:pic>
        <p:nvPicPr>
          <p:cNvPr id="18440" name="Picture 8" descr="http://cdn.aboutlawsuits.com/wp-content/uploads/injection-vial-220.jpg"/>
          <p:cNvPicPr>
            <a:picLocks noChangeAspect="1" noChangeArrowheads="1"/>
          </p:cNvPicPr>
          <p:nvPr/>
        </p:nvPicPr>
        <p:blipFill>
          <a:blip r:embed="rId2">
            <a:lum bright="14000" contrast="39000"/>
          </a:blip>
          <a:srcRect/>
          <a:stretch>
            <a:fillRect/>
          </a:stretch>
        </p:blipFill>
        <p:spPr bwMode="auto">
          <a:xfrm>
            <a:off x="2786050" y="2643182"/>
            <a:ext cx="1857388" cy="1643074"/>
          </a:xfrm>
          <a:prstGeom prst="rect">
            <a:avLst/>
          </a:prstGeom>
          <a:noFill/>
        </p:spPr>
      </p:pic>
      <p:pic>
        <p:nvPicPr>
          <p:cNvPr id="18436" name="Picture 4" descr="http://image.shutterstock.com/display_pic_with_logo/4606/4606,1213053961,2/stock-photo-close-up-of-antibiotic-capsule-rendered-in-d-13588669.jpg"/>
          <p:cNvPicPr>
            <a:picLocks noChangeAspect="1" noChangeArrowheads="1"/>
          </p:cNvPicPr>
          <p:nvPr/>
        </p:nvPicPr>
        <p:blipFill>
          <a:blip r:embed="rId3" cstate="print">
            <a:lum bright="28000" contrast="13000"/>
          </a:blip>
          <a:srcRect/>
          <a:stretch>
            <a:fillRect/>
          </a:stretch>
        </p:blipFill>
        <p:spPr bwMode="auto">
          <a:xfrm>
            <a:off x="6929454" y="2714620"/>
            <a:ext cx="1357322" cy="1143008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9256" y="1285860"/>
            <a:ext cx="3257544" cy="506906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400" b="1" u="sng" dirty="0" smtClean="0"/>
          </a:p>
          <a:p>
            <a:pPr>
              <a:buNone/>
            </a:pPr>
            <a:r>
              <a:rPr lang="mk-MK" sz="1400" b="1" u="sng" dirty="0" smtClean="0">
                <a:solidFill>
                  <a:srgbClr val="FF0000"/>
                </a:solidFill>
                <a:latin typeface="+mj-lt"/>
              </a:rPr>
              <a:t>Орални</a:t>
            </a:r>
            <a:endParaRPr lang="en-US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en-US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n-US" sz="1400" b="1" dirty="0" smtClean="0">
                <a:latin typeface="+mj-lt"/>
              </a:rPr>
              <a:t>I. </a:t>
            </a:r>
            <a:r>
              <a:rPr lang="mk-MK" sz="1400" b="1" dirty="0" smtClean="0">
                <a:latin typeface="+mj-lt"/>
              </a:rPr>
              <a:t> </a:t>
            </a:r>
            <a:r>
              <a:rPr lang="mk-MK" sz="1200" b="1" dirty="0" smtClean="0">
                <a:latin typeface="+mj-lt"/>
              </a:rPr>
              <a:t>Генерација</a:t>
            </a: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Cefadroxil</a:t>
            </a:r>
            <a:r>
              <a:rPr lang="en-US" sz="1200" dirty="0" smtClean="0">
                <a:latin typeface="+mj-lt"/>
              </a:rPr>
              <a:t> </a:t>
            </a: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Cefalexin</a:t>
            </a:r>
            <a:r>
              <a:rPr lang="en-US" sz="1200" dirty="0" smtClean="0">
                <a:latin typeface="+mj-lt"/>
              </a:rPr>
              <a:t> 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Cefradine</a:t>
            </a:r>
            <a:endParaRPr lang="en-US" sz="1200" dirty="0" smtClean="0">
              <a:latin typeface="+mj-lt"/>
            </a:endParaRPr>
          </a:p>
          <a:p>
            <a:pPr lvl="0">
              <a:buNone/>
            </a:pPr>
            <a:endParaRPr lang="mk-MK" sz="1200" dirty="0" smtClean="0">
              <a:latin typeface="+mj-lt"/>
            </a:endParaRPr>
          </a:p>
          <a:p>
            <a:pPr lvl="0">
              <a:buNone/>
            </a:pPr>
            <a:r>
              <a:rPr lang="en-US" sz="1200" b="1" dirty="0" smtClean="0">
                <a:latin typeface="+mj-lt"/>
              </a:rPr>
              <a:t>II.</a:t>
            </a:r>
            <a:r>
              <a:rPr lang="en-US" sz="1200" dirty="0" smtClean="0">
                <a:latin typeface="+mj-lt"/>
              </a:rPr>
              <a:t> </a:t>
            </a:r>
            <a:r>
              <a:rPr lang="mk-MK" sz="1200" b="1" dirty="0" smtClean="0">
                <a:latin typeface="+mj-lt"/>
              </a:rPr>
              <a:t>Генерација</a:t>
            </a:r>
            <a:endParaRPr lang="en-US" sz="1200" dirty="0" smtClean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Cefaclor</a:t>
            </a:r>
            <a:r>
              <a:rPr lang="en-US" sz="1200" dirty="0" smtClean="0">
                <a:latin typeface="+mj-lt"/>
              </a:rPr>
              <a:t> 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Cefprozil</a:t>
            </a:r>
            <a:r>
              <a:rPr lang="en-US" sz="1200" dirty="0" smtClean="0">
                <a:latin typeface="+mj-lt"/>
              </a:rPr>
              <a:t> 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Cefuroxime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axetil</a:t>
            </a:r>
            <a:r>
              <a:rPr lang="en-US" sz="1200" dirty="0" smtClean="0">
                <a:latin typeface="+mj-lt"/>
              </a:rPr>
              <a:t> </a:t>
            </a:r>
            <a:endParaRPr lang="mk-MK" sz="1200" dirty="0" smtClean="0">
              <a:latin typeface="+mj-lt"/>
            </a:endParaRPr>
          </a:p>
          <a:p>
            <a:pPr lvl="0">
              <a:buNone/>
            </a:pPr>
            <a:endParaRPr lang="en-US" sz="1200" dirty="0" smtClean="0">
              <a:latin typeface="+mj-lt"/>
            </a:endParaRPr>
          </a:p>
          <a:p>
            <a:pPr lvl="0">
              <a:buNone/>
            </a:pPr>
            <a:r>
              <a:rPr lang="en-US" sz="1200" b="1" dirty="0" smtClean="0">
                <a:latin typeface="+mj-lt"/>
              </a:rPr>
              <a:t>III. </a:t>
            </a:r>
            <a:r>
              <a:rPr lang="mk-MK" sz="1200" b="1" dirty="0" smtClean="0">
                <a:latin typeface="+mj-lt"/>
              </a:rPr>
              <a:t>Генерација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Cefdinir</a:t>
            </a:r>
            <a:r>
              <a:rPr lang="en-US" sz="1200" dirty="0" smtClean="0">
                <a:latin typeface="+mj-lt"/>
              </a:rPr>
              <a:t> 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Cefditoren</a:t>
            </a:r>
            <a:r>
              <a:rPr lang="en-US" sz="1200" dirty="0" smtClean="0">
                <a:latin typeface="+mj-lt"/>
              </a:rPr>
              <a:t> 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Cefetamet</a:t>
            </a:r>
            <a:r>
              <a:rPr lang="en-US" sz="1200" dirty="0" smtClean="0">
                <a:latin typeface="+mj-lt"/>
              </a:rPr>
              <a:t> 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Cefixime</a:t>
            </a:r>
            <a:r>
              <a:rPr lang="en-US" sz="1200" dirty="0" smtClean="0">
                <a:latin typeface="+mj-lt"/>
              </a:rPr>
              <a:t> </a:t>
            </a:r>
            <a:endParaRPr lang="mk-MK" sz="1200" dirty="0" smtClean="0">
              <a:latin typeface="+mj-lt"/>
            </a:endParaRPr>
          </a:p>
          <a:p>
            <a:pPr lvl="0"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Ceftibuten</a:t>
            </a:r>
            <a:r>
              <a:rPr lang="en-US" sz="1200" dirty="0" smtClean="0">
                <a:latin typeface="+mj-lt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en-US" sz="1200" dirty="0" err="1" smtClean="0">
                <a:latin typeface="+mj-lt"/>
              </a:rPr>
              <a:t>Cefpodoxime</a:t>
            </a:r>
            <a:r>
              <a:rPr lang="en-US" sz="1200" dirty="0" smtClean="0">
                <a:latin typeface="+mj-lt"/>
              </a:rPr>
              <a:t>  </a:t>
            </a:r>
            <a:endParaRPr lang="mk-MK" sz="1200" dirty="0" smtClean="0">
              <a:latin typeface="+mj-lt"/>
            </a:endParaRPr>
          </a:p>
          <a:p>
            <a:pPr lvl="0">
              <a:buNone/>
            </a:pPr>
            <a:endParaRPr lang="mk-MK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mk-MK" sz="2400" b="1" dirty="0" smtClean="0">
                <a:solidFill>
                  <a:schemeClr val="tx1"/>
                </a:solidFill>
              </a:rPr>
              <a:t>Тестирање на антимикробна осетливост</a:t>
            </a:r>
            <a:endParaRPr lang="mk-MK" sz="2400" b="1" dirty="0">
              <a:solidFill>
                <a:schemeClr val="tx1"/>
              </a:solidFill>
            </a:endParaRPr>
          </a:p>
        </p:txBody>
      </p:sp>
      <p:pic>
        <p:nvPicPr>
          <p:cNvPr id="17412" name="Picture 4" descr="http://www.srga.org/eucastwt/Logos/EUCAST_Logo_rg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5357850" cy="1071571"/>
          </a:xfrm>
          <a:prstGeom prst="rect">
            <a:avLst/>
          </a:prstGeom>
          <a:noFill/>
        </p:spPr>
      </p:pic>
      <p:pic>
        <p:nvPicPr>
          <p:cNvPr id="17414" name="Picture 6" descr="panorama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4500570"/>
            <a:ext cx="8229600" cy="1536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500042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ENTEROBACTERIACEAE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428604"/>
            <a:ext cx="4040188" cy="64293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mk-MK" sz="1100" b="1" dirty="0" smtClean="0"/>
          </a:p>
          <a:p>
            <a:pPr>
              <a:buNone/>
            </a:pPr>
            <a:endParaRPr lang="mk-MK" sz="1100" b="1" dirty="0" smtClean="0"/>
          </a:p>
          <a:p>
            <a:pPr>
              <a:buNone/>
            </a:pPr>
            <a:endParaRPr lang="mk-MK" sz="1100" b="1" dirty="0" smtClean="0"/>
          </a:p>
          <a:p>
            <a:pPr>
              <a:buNone/>
            </a:pPr>
            <a:r>
              <a:rPr lang="mk-MK" sz="1100" b="1" dirty="0" smtClean="0"/>
              <a:t> </a:t>
            </a:r>
            <a:r>
              <a:rPr lang="en-US" sz="1100" b="1" dirty="0"/>
              <a:t>I. </a:t>
            </a:r>
            <a:r>
              <a:rPr lang="en-US" sz="1100" b="1" dirty="0" err="1"/>
              <a:t>Penicillins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r>
              <a:rPr lang="en-US" sz="1100" dirty="0"/>
              <a:t> (Amoxicillin)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 - </a:t>
            </a:r>
            <a:r>
              <a:rPr lang="en-US" sz="1100" dirty="0" err="1"/>
              <a:t>clavulanate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r>
              <a:rPr lang="en-US" sz="1100" dirty="0"/>
              <a:t> - </a:t>
            </a:r>
            <a:r>
              <a:rPr lang="en-US" sz="1100" dirty="0" err="1"/>
              <a:t>sulbactam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r>
              <a:rPr lang="en-US" sz="1100" dirty="0"/>
              <a:t> – </a:t>
            </a:r>
            <a:r>
              <a:rPr lang="en-US" sz="1100" dirty="0" err="1"/>
              <a:t>tazobactam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 - </a:t>
            </a:r>
            <a:r>
              <a:rPr lang="en-US" sz="1100" dirty="0" err="1"/>
              <a:t>clavulanate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Mecillinam</a:t>
            </a:r>
            <a:r>
              <a:rPr lang="en-US" sz="1100" dirty="0"/>
              <a:t>* (</a:t>
            </a:r>
            <a:r>
              <a:rPr lang="en-US" sz="1100" dirty="0" err="1"/>
              <a:t>Pivmecillinam</a:t>
            </a:r>
            <a:r>
              <a:rPr lang="en-US" sz="1100" dirty="0"/>
              <a:t>: </a:t>
            </a:r>
            <a:r>
              <a:rPr lang="mk-MK" sz="1100" dirty="0"/>
              <a:t>само за некомплицирани уринарни инфекции </a:t>
            </a:r>
            <a:r>
              <a:rPr lang="en-US" sz="1100" dirty="0" smtClean="0"/>
              <a:t> </a:t>
            </a:r>
            <a:r>
              <a:rPr lang="mk-MK" sz="1100" dirty="0"/>
              <a:t>предизвикани од  </a:t>
            </a:r>
            <a:r>
              <a:rPr lang="en-US" sz="1100" i="1" dirty="0" err="1"/>
              <a:t>E.coli</a:t>
            </a:r>
            <a:r>
              <a:rPr lang="en-US" sz="1100" i="1" dirty="0"/>
              <a:t>, </a:t>
            </a:r>
            <a:r>
              <a:rPr lang="en-US" sz="1100" i="1" dirty="0" err="1"/>
              <a:t>Klebsiella</a:t>
            </a:r>
            <a:r>
              <a:rPr lang="en-US" sz="1100" i="1" dirty="0"/>
              <a:t> spp., </a:t>
            </a:r>
            <a:r>
              <a:rPr lang="en-US" sz="1100" i="1" dirty="0" err="1"/>
              <a:t>P.mirabilis</a:t>
            </a:r>
            <a:r>
              <a:rPr lang="en-US" sz="1100" i="1" dirty="0" smtClean="0"/>
              <a:t>)</a:t>
            </a:r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II. </a:t>
            </a:r>
            <a:r>
              <a:rPr lang="en-US" sz="1100" b="1" dirty="0" err="1"/>
              <a:t>Cephalosporins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Cefaclor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Cefazolin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Cefadroxil</a:t>
            </a:r>
            <a:r>
              <a:rPr lang="en-US" sz="1100" dirty="0"/>
              <a:t> (</a:t>
            </a:r>
            <a:r>
              <a:rPr lang="mk-MK" sz="1100" dirty="0"/>
              <a:t>само за некомплицирани уринрни инфекции)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Cefalexin</a:t>
            </a:r>
            <a:r>
              <a:rPr lang="en-US" sz="1100" dirty="0"/>
              <a:t> (</a:t>
            </a:r>
            <a:r>
              <a:rPr lang="mk-MK" sz="1100" dirty="0"/>
              <a:t>само за некомплицирани уринрни инфекции)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Cefepime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Cefixime</a:t>
            </a:r>
            <a:r>
              <a:rPr lang="en-US" sz="1100" dirty="0"/>
              <a:t> (</a:t>
            </a:r>
            <a:r>
              <a:rPr lang="mk-MK" sz="1100" dirty="0"/>
              <a:t>само за некомплицирани уринрни инфекции)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Cefotaxime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Cefpodoxime</a:t>
            </a:r>
            <a:r>
              <a:rPr lang="en-US" sz="1100" dirty="0"/>
              <a:t> (</a:t>
            </a:r>
            <a:r>
              <a:rPr lang="mk-MK" sz="1100" dirty="0"/>
              <a:t>само за некомплицирани уринрни инфекции)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Ceftazidime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Ceftibuten</a:t>
            </a:r>
            <a:r>
              <a:rPr lang="en-US" sz="1100" dirty="0"/>
              <a:t> * (</a:t>
            </a:r>
            <a:r>
              <a:rPr lang="mk-MK" sz="1100" dirty="0"/>
              <a:t>само за уринарни инфекции)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Ceftriaxone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Cefuroxime</a:t>
            </a:r>
            <a:r>
              <a:rPr lang="en-US" sz="1100" dirty="0"/>
              <a:t> ( </a:t>
            </a:r>
            <a:r>
              <a:rPr lang="mk-MK" sz="1100" dirty="0"/>
              <a:t>за </a:t>
            </a:r>
            <a:r>
              <a:rPr lang="en-US" sz="1100" i="1" dirty="0" err="1"/>
              <a:t>E.coli</a:t>
            </a:r>
            <a:r>
              <a:rPr lang="en-US" sz="1100" i="1" dirty="0"/>
              <a:t>, </a:t>
            </a:r>
            <a:r>
              <a:rPr lang="en-US" sz="1100" i="1" dirty="0" err="1"/>
              <a:t>P.mirabilis</a:t>
            </a:r>
            <a:r>
              <a:rPr lang="en-US" sz="1100" dirty="0"/>
              <a:t> </a:t>
            </a:r>
            <a:r>
              <a:rPr lang="mk-MK" sz="1100" dirty="0"/>
              <a:t>и </a:t>
            </a:r>
            <a:r>
              <a:rPr lang="en-US" sz="1100" i="1" dirty="0" err="1"/>
              <a:t>Klebsiella</a:t>
            </a:r>
            <a:r>
              <a:rPr lang="en-US" sz="1100" i="1" dirty="0"/>
              <a:t> spp</a:t>
            </a:r>
            <a:r>
              <a:rPr lang="en-US" sz="1100" dirty="0"/>
              <a:t>. </a:t>
            </a:r>
            <a:r>
              <a:rPr lang="mk-MK" sz="1100" dirty="0"/>
              <a:t>во доза од 1.5</a:t>
            </a:r>
            <a:r>
              <a:rPr lang="en-US" sz="1100" dirty="0"/>
              <a:t>gx3)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Cefuroxime</a:t>
            </a:r>
            <a:r>
              <a:rPr lang="en-US" sz="1100" dirty="0"/>
              <a:t> – </a:t>
            </a:r>
            <a:r>
              <a:rPr lang="en-US" sz="1100" dirty="0" err="1"/>
              <a:t>axetil</a:t>
            </a:r>
            <a:r>
              <a:rPr lang="en-US" sz="1100" dirty="0"/>
              <a:t> (</a:t>
            </a:r>
            <a:r>
              <a:rPr lang="mk-MK" sz="1100" dirty="0"/>
              <a:t>само за некомплицирани уринрни инфекции</a:t>
            </a:r>
            <a:r>
              <a:rPr lang="mk-MK" sz="1100" dirty="0" smtClean="0"/>
              <a:t>)</a:t>
            </a: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III. </a:t>
            </a:r>
            <a:r>
              <a:rPr lang="en-US" sz="1100" b="1" dirty="0" err="1"/>
              <a:t>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r>
              <a:rPr lang="en-US" sz="1100" dirty="0"/>
              <a:t> (INVANZ)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Meropenem</a:t>
            </a:r>
            <a:endParaRPr lang="en-US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Doripenem</a:t>
            </a:r>
            <a:r>
              <a:rPr lang="en-US" sz="1100" dirty="0" smtClean="0"/>
              <a:t>*</a:t>
            </a:r>
          </a:p>
          <a:p>
            <a:pPr lvl="0">
              <a:buFont typeface="+mj-lt"/>
              <a:buAutoNum type="arabicPeriod"/>
            </a:pPr>
            <a:endParaRPr lang="en-US" sz="1100" b="1" dirty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500042"/>
            <a:ext cx="4041775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mk-MK" sz="1200" b="1" dirty="0" smtClean="0"/>
          </a:p>
          <a:p>
            <a:pPr>
              <a:buNone/>
            </a:pPr>
            <a:endParaRPr lang="mk-MK" sz="1200" b="1" dirty="0" smtClean="0"/>
          </a:p>
          <a:p>
            <a:pPr>
              <a:buNone/>
            </a:pPr>
            <a:endParaRPr lang="mk-MK" sz="1200" b="1" dirty="0" smtClean="0"/>
          </a:p>
          <a:p>
            <a:pPr>
              <a:buNone/>
            </a:pPr>
            <a:r>
              <a:rPr lang="en-US" sz="1200" b="1" dirty="0" smtClean="0"/>
              <a:t>IV</a:t>
            </a:r>
            <a:r>
              <a:rPr lang="en-US" sz="1200" b="1" dirty="0"/>
              <a:t>. </a:t>
            </a:r>
            <a:r>
              <a:rPr lang="en-US" sz="1200" b="1" dirty="0" err="1"/>
              <a:t>Fluoroquinolones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/>
              <a:t>Ciprofloxacin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Levofloxacin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Moxifloxacin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Norfloxacin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 smtClean="0"/>
              <a:t>Ofloxacin</a:t>
            </a:r>
            <a:endParaRPr lang="en-US" sz="1200" dirty="0" smtClean="0"/>
          </a:p>
          <a:p>
            <a:pPr lvl="0">
              <a:buNone/>
            </a:pPr>
            <a:endParaRPr lang="mk-MK" sz="1200" dirty="0"/>
          </a:p>
          <a:p>
            <a:pPr>
              <a:buNone/>
            </a:pPr>
            <a:r>
              <a:rPr lang="en-US" sz="1200" b="1" dirty="0"/>
              <a:t>V.  </a:t>
            </a:r>
            <a:r>
              <a:rPr lang="en-US" sz="1200" b="1" dirty="0" err="1"/>
              <a:t>Aminoglycosides</a:t>
            </a:r>
            <a:r>
              <a:rPr lang="mk-MK" sz="1200" b="1" dirty="0"/>
              <a:t>  (високи дози, еднаш дневно, најчесто во комбинација со бета-лактами)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Amikacin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Gentamicin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Netilmicin</a:t>
            </a:r>
            <a:r>
              <a:rPr lang="en-US" sz="1200" dirty="0"/>
              <a:t>*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Tobramycin</a:t>
            </a:r>
            <a:r>
              <a:rPr lang="en-US" sz="1200" dirty="0"/>
              <a:t> </a:t>
            </a:r>
            <a:endParaRPr lang="en-US" sz="1200" dirty="0" smtClean="0"/>
          </a:p>
          <a:p>
            <a:pPr lvl="0">
              <a:buNone/>
            </a:pPr>
            <a:endParaRPr lang="mk-MK" sz="1200" dirty="0"/>
          </a:p>
          <a:p>
            <a:pPr>
              <a:buNone/>
            </a:pPr>
            <a:r>
              <a:rPr lang="en-US" sz="1200" b="1" dirty="0" err="1"/>
              <a:t>VI.Macrolides</a:t>
            </a:r>
            <a:r>
              <a:rPr lang="en-US" sz="1200" b="1" dirty="0"/>
              <a:t> </a:t>
            </a:r>
            <a:r>
              <a:rPr lang="en-US" sz="1200" dirty="0"/>
              <a:t>(</a:t>
            </a:r>
            <a:r>
              <a:rPr lang="mk-MK" sz="1200" dirty="0"/>
              <a:t>за третирање на инфекции предизвикани од </a:t>
            </a:r>
            <a:r>
              <a:rPr lang="en-US" sz="1200" i="1" dirty="0"/>
              <a:t>Salmonella</a:t>
            </a:r>
            <a:r>
              <a:rPr lang="en-US" sz="1200" dirty="0"/>
              <a:t> </a:t>
            </a:r>
            <a:r>
              <a:rPr lang="en-US" sz="1200" i="1" dirty="0" err="1"/>
              <a:t>typhi</a:t>
            </a:r>
            <a:r>
              <a:rPr lang="en-US" sz="1200" dirty="0"/>
              <a:t> </a:t>
            </a:r>
            <a:r>
              <a:rPr lang="mk-MK" sz="1200" dirty="0"/>
              <a:t>и </a:t>
            </a:r>
            <a:r>
              <a:rPr lang="en-US" sz="1200" i="1" dirty="0" err="1"/>
              <a:t>Shigella</a:t>
            </a:r>
            <a:r>
              <a:rPr lang="en-US" sz="1200" i="1" dirty="0"/>
              <a:t> spp.</a:t>
            </a:r>
            <a:r>
              <a:rPr lang="en-US" sz="1200" dirty="0"/>
              <a:t>)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Azithromycin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 smtClean="0"/>
              <a:t>Erytrhomycin</a:t>
            </a:r>
            <a:r>
              <a:rPr lang="mk-MK" sz="1200" b="1" dirty="0"/>
              <a:t> </a:t>
            </a:r>
            <a:endParaRPr lang="mk-MK" sz="1200" dirty="0"/>
          </a:p>
          <a:p>
            <a:pPr>
              <a:buNone/>
            </a:pPr>
            <a:r>
              <a:rPr lang="mk-MK" sz="1200" b="1" dirty="0"/>
              <a:t> </a:t>
            </a:r>
            <a:endParaRPr lang="mk-MK" sz="1200" dirty="0"/>
          </a:p>
          <a:p>
            <a:pPr>
              <a:buNone/>
            </a:pPr>
            <a:r>
              <a:rPr lang="en-US" sz="1200" b="1" dirty="0" smtClean="0"/>
              <a:t>VII</a:t>
            </a:r>
            <a:r>
              <a:rPr lang="en-US" sz="1200" b="1" dirty="0"/>
              <a:t>. </a:t>
            </a:r>
            <a:r>
              <a:rPr lang="en-US" sz="1200" b="1" dirty="0" err="1"/>
              <a:t>Tetracyclines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 smtClean="0"/>
              <a:t>Tigecycline</a:t>
            </a:r>
            <a:r>
              <a:rPr lang="en-US" sz="1200" dirty="0"/>
              <a:t>* (</a:t>
            </a:r>
            <a:r>
              <a:rPr lang="mk-MK" sz="1200" dirty="0"/>
              <a:t>Има намалена активност против </a:t>
            </a:r>
            <a:r>
              <a:rPr lang="en-US" sz="1200" i="1" dirty="0" err="1"/>
              <a:t>Morganella</a:t>
            </a:r>
            <a:r>
              <a:rPr lang="en-US" sz="1200" i="1" dirty="0"/>
              <a:t> </a:t>
            </a:r>
            <a:r>
              <a:rPr lang="en-US" sz="1200" i="1" dirty="0" err="1"/>
              <a:t>spp.,Proteus</a:t>
            </a:r>
            <a:r>
              <a:rPr lang="en-US" sz="1200" i="1" dirty="0"/>
              <a:t> </a:t>
            </a:r>
            <a:r>
              <a:rPr lang="en-US" sz="1200" i="1" dirty="0" err="1"/>
              <a:t>spp.,Providenta</a:t>
            </a:r>
            <a:r>
              <a:rPr lang="en-US" sz="1200" i="1" dirty="0"/>
              <a:t> spp</a:t>
            </a:r>
            <a:r>
              <a:rPr lang="en-US" sz="1200" dirty="0"/>
              <a:t>.) </a:t>
            </a:r>
            <a:endParaRPr lang="mk-MK" sz="1200" dirty="0"/>
          </a:p>
          <a:p>
            <a:pPr>
              <a:buFont typeface="+mj-lt"/>
              <a:buAutoNum type="arabicPeriod"/>
            </a:pPr>
            <a:endParaRPr lang="mk-MK" sz="1200" dirty="0"/>
          </a:p>
          <a:p>
            <a:pPr>
              <a:buNone/>
            </a:pPr>
            <a:r>
              <a:rPr lang="en-US" sz="1200" b="1" dirty="0" smtClean="0"/>
              <a:t>VIII</a:t>
            </a:r>
            <a:r>
              <a:rPr lang="en-US" sz="1200" b="1" dirty="0"/>
              <a:t>. </a:t>
            </a:r>
            <a:r>
              <a:rPr lang="mk-MK" sz="1200" b="1" dirty="0"/>
              <a:t>Останати</a:t>
            </a:r>
            <a:r>
              <a:rPr lang="en-US" sz="1200" b="1" dirty="0"/>
              <a:t>: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Chloramphenicol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Colistin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Fosfomycin</a:t>
            </a:r>
            <a:r>
              <a:rPr lang="en-US" sz="1200" dirty="0"/>
              <a:t> – </a:t>
            </a:r>
            <a:r>
              <a:rPr lang="en-US" sz="1200" dirty="0" err="1"/>
              <a:t>trometamol</a:t>
            </a:r>
            <a:r>
              <a:rPr lang="en-US" sz="1200" dirty="0"/>
              <a:t> (</a:t>
            </a:r>
            <a:r>
              <a:rPr lang="mk-MK" sz="1200" dirty="0"/>
              <a:t>само за некомплицирани уринарни инфекции)</a:t>
            </a:r>
          </a:p>
          <a:p>
            <a:pPr lvl="0">
              <a:buFont typeface="+mj-lt"/>
              <a:buAutoNum type="arabicPeriod"/>
            </a:pPr>
            <a:r>
              <a:rPr lang="en-US" sz="1200" dirty="0" err="1"/>
              <a:t>Nitrofurantion</a:t>
            </a:r>
            <a:r>
              <a:rPr lang="en-US" sz="1200" dirty="0"/>
              <a:t> (</a:t>
            </a:r>
            <a:r>
              <a:rPr lang="mk-MK" sz="1200" dirty="0"/>
              <a:t>само за некомплицирани уринарни инфекции)</a:t>
            </a:r>
          </a:p>
          <a:p>
            <a:pPr lvl="0">
              <a:buFont typeface="+mj-lt"/>
              <a:buAutoNum type="arabicPeriod"/>
            </a:pPr>
            <a:r>
              <a:rPr lang="en-US" sz="1200" dirty="0" err="1"/>
              <a:t>Trimethoprim</a:t>
            </a:r>
            <a:r>
              <a:rPr lang="en-US" sz="1200" dirty="0"/>
              <a:t> </a:t>
            </a:r>
            <a:r>
              <a:rPr lang="en-US" sz="1200" dirty="0" err="1"/>
              <a:t>sulfamethoxazole</a:t>
            </a:r>
            <a:r>
              <a:rPr lang="en-US" sz="1200" dirty="0"/>
              <a:t> (Co-</a:t>
            </a:r>
            <a:r>
              <a:rPr lang="en-US" sz="1200" dirty="0" err="1"/>
              <a:t>trimoxazole</a:t>
            </a:r>
            <a:r>
              <a:rPr lang="en-US" sz="1200" dirty="0"/>
              <a:t>)</a:t>
            </a:r>
            <a:endParaRPr lang="mk-MK" sz="1200" dirty="0"/>
          </a:p>
          <a:p>
            <a:pPr>
              <a:buFont typeface="+mj-lt"/>
              <a:buAutoNum type="arabicPeriod"/>
            </a:pPr>
            <a:endParaRPr lang="mk-MK" sz="1200" dirty="0"/>
          </a:p>
          <a:p>
            <a:endParaRPr lang="mk-M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PSEUDOMONAS SPECIES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785794"/>
            <a:ext cx="4040188" cy="5340369"/>
          </a:xfrm>
        </p:spPr>
        <p:txBody>
          <a:bodyPr>
            <a:normAutofit/>
          </a:bodyPr>
          <a:lstStyle/>
          <a:p>
            <a:endParaRPr lang="en-US" sz="1100" b="1" dirty="0" smtClean="0"/>
          </a:p>
          <a:p>
            <a:endParaRPr lang="en-US" sz="1100" b="1" dirty="0"/>
          </a:p>
          <a:p>
            <a:endParaRPr lang="en-US" sz="1100" b="1" dirty="0" smtClean="0"/>
          </a:p>
          <a:p>
            <a:pPr>
              <a:buNone/>
            </a:pPr>
            <a:r>
              <a:rPr lang="en-US" sz="1100" b="1" dirty="0" err="1"/>
              <a:t>I.Penicillins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r>
              <a:rPr lang="en-US" sz="1100" dirty="0"/>
              <a:t> – </a:t>
            </a:r>
            <a:r>
              <a:rPr lang="en-US" sz="1100" dirty="0" err="1"/>
              <a:t>tazobactam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 – </a:t>
            </a:r>
            <a:r>
              <a:rPr lang="en-US" sz="1100" dirty="0" err="1"/>
              <a:t>clavulanate</a:t>
            </a:r>
            <a:r>
              <a:rPr lang="en-US" sz="1100" dirty="0" smtClean="0"/>
              <a:t>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II. </a:t>
            </a:r>
            <a:r>
              <a:rPr lang="en-US" sz="1100" b="1" dirty="0" err="1"/>
              <a:t>Cephalosporins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Cefepime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Ceftazidime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III. </a:t>
            </a:r>
            <a:r>
              <a:rPr lang="en-US" sz="1100" b="1" dirty="0" err="1"/>
              <a:t>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Meropenem</a:t>
            </a:r>
            <a:endParaRPr lang="en-US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Doripenem</a:t>
            </a:r>
            <a:r>
              <a:rPr lang="en-US" sz="1100" dirty="0" smtClean="0"/>
              <a:t>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IV. </a:t>
            </a:r>
            <a:r>
              <a:rPr lang="en-US" sz="1100" b="1" dirty="0" err="1"/>
              <a:t>Monobactams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Aztreonam</a:t>
            </a:r>
            <a:r>
              <a:rPr lang="en-US" sz="1100" dirty="0"/>
              <a:t>*</a:t>
            </a:r>
            <a:endParaRPr lang="mk-MK" sz="1100" dirty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071546"/>
            <a:ext cx="4041775" cy="535785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r>
              <a:rPr lang="en-US" sz="1100" b="1" dirty="0" smtClean="0"/>
              <a:t>V</a:t>
            </a:r>
            <a:r>
              <a:rPr lang="en-US" sz="1100" b="1" dirty="0"/>
              <a:t>. </a:t>
            </a:r>
            <a:r>
              <a:rPr lang="en-US" sz="1100" b="1" dirty="0" err="1"/>
              <a:t>Fluoroquinolones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Ciprofoxacin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Levofloxacin</a:t>
            </a: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VI. </a:t>
            </a:r>
            <a:r>
              <a:rPr lang="en-US" sz="1100" b="1" dirty="0" err="1"/>
              <a:t>Aminoglycosides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Amikacin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Gentamicin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Netilmicin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Tobramycin</a:t>
            </a: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VII. </a:t>
            </a:r>
            <a:r>
              <a:rPr lang="mk-MK" sz="1100" b="1" dirty="0"/>
              <a:t>Останати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Colistin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Fosfomycin</a:t>
            </a:r>
            <a:r>
              <a:rPr lang="en-US" sz="1100" dirty="0"/>
              <a:t> iv </a:t>
            </a:r>
            <a:r>
              <a:rPr lang="mk-MK" sz="1100" dirty="0"/>
              <a:t>*</a:t>
            </a:r>
            <a:r>
              <a:rPr lang="en-US" sz="1100" dirty="0"/>
              <a:t>(</a:t>
            </a:r>
            <a:r>
              <a:rPr lang="mk-MK" sz="1100" dirty="0"/>
              <a:t>во комбинација со други антимикробни средства кај инфекции предизвикани од диви типови)</a:t>
            </a:r>
          </a:p>
          <a:p>
            <a:pPr>
              <a:buNone/>
            </a:pPr>
            <a:endParaRPr lang="mk-MK" sz="1100" dirty="0" smtClean="0"/>
          </a:p>
          <a:p>
            <a:pPr>
              <a:buNone/>
            </a:pPr>
            <a:endParaRPr lang="mk-MK" sz="1100" dirty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400" b="1" i="1" dirty="0" err="1"/>
              <a:t>Stenotrophomonas</a:t>
            </a:r>
            <a:r>
              <a:rPr lang="en-US" sz="1400" b="1" i="1" dirty="0"/>
              <a:t> </a:t>
            </a:r>
            <a:r>
              <a:rPr lang="en-US" sz="1400" b="1" i="1" dirty="0" err="1"/>
              <a:t>maltophilia</a:t>
            </a:r>
            <a:endParaRPr lang="mk-MK" sz="14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Trimethoprim-sulfamethoxazole</a:t>
            </a:r>
            <a:endParaRPr lang="mk-MK" sz="1100" dirty="0"/>
          </a:p>
          <a:p>
            <a:pPr>
              <a:buNone/>
            </a:pPr>
            <a:endParaRPr lang="mk-MK" sz="1100" dirty="0"/>
          </a:p>
          <a:p>
            <a:endParaRPr lang="mk-MK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900" dirty="0"/>
              <a:t>* 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ACINETOBACTER SPECIES</a:t>
            </a:r>
            <a:endParaRPr lang="mk-MK" sz="1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785794"/>
            <a:ext cx="4040188" cy="5340369"/>
          </a:xfrm>
        </p:spPr>
        <p:txBody>
          <a:bodyPr>
            <a:normAutofit fontScale="92500" lnSpcReduction="10000"/>
          </a:bodyPr>
          <a:lstStyle/>
          <a:p>
            <a:endParaRPr lang="en-US" sz="1100" b="1" dirty="0" smtClean="0"/>
          </a:p>
          <a:p>
            <a:endParaRPr lang="en-US" sz="1100" b="1" dirty="0"/>
          </a:p>
          <a:p>
            <a:pPr>
              <a:buNone/>
            </a:pPr>
            <a:endParaRPr lang="mk-MK" sz="1100" b="1" dirty="0" smtClean="0"/>
          </a:p>
          <a:p>
            <a:pPr>
              <a:buNone/>
            </a:pPr>
            <a:endParaRPr lang="mk-MK" sz="1100" b="1" dirty="0" smtClean="0"/>
          </a:p>
          <a:p>
            <a:pPr>
              <a:buNone/>
            </a:pPr>
            <a:r>
              <a:rPr lang="en-US" sz="1100" b="1" dirty="0" err="1" smtClean="0"/>
              <a:t>I.Penicillins</a:t>
            </a:r>
            <a:r>
              <a:rPr lang="mk-MK" sz="1100" b="1" dirty="0" smtClean="0"/>
              <a:t>			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Ampicillin</a:t>
            </a:r>
            <a:r>
              <a:rPr lang="mk-MK" sz="1100" dirty="0" smtClean="0"/>
              <a:t> </a:t>
            </a:r>
            <a:r>
              <a:rPr lang="mk-MK" sz="1100" dirty="0"/>
              <a:t>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r>
              <a:rPr lang="mk-MK" sz="1100" dirty="0"/>
              <a:t> – НЕ ПРИМЕНЛИВ</a:t>
            </a:r>
            <a:r>
              <a:rPr lang="en-US" sz="1100" dirty="0"/>
              <a:t>!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Amocillin-clavulanate</a:t>
            </a:r>
            <a:r>
              <a:rPr lang="mk-MK" sz="1100" dirty="0"/>
              <a:t> -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r>
              <a:rPr lang="mk-MK" sz="1100" dirty="0"/>
              <a:t>**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r>
              <a:rPr lang="en-US" sz="1100" dirty="0"/>
              <a:t> </a:t>
            </a:r>
            <a:r>
              <a:rPr lang="en-US" sz="1100" dirty="0" err="1"/>
              <a:t>tazobactam</a:t>
            </a:r>
            <a:r>
              <a:rPr lang="mk-MK" sz="1100" dirty="0"/>
              <a:t>**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mk-MK" sz="1100" dirty="0"/>
              <a:t>*/**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 </a:t>
            </a:r>
            <a:r>
              <a:rPr lang="en-US" sz="1100" dirty="0" err="1"/>
              <a:t>clavulanate</a:t>
            </a:r>
            <a:r>
              <a:rPr lang="mk-MK" sz="1100" dirty="0"/>
              <a:t>*/**</a:t>
            </a:r>
          </a:p>
          <a:p>
            <a:endParaRPr lang="en-US" sz="1100" b="1" dirty="0" smtClean="0"/>
          </a:p>
          <a:p>
            <a:pPr>
              <a:buNone/>
            </a:pPr>
            <a:r>
              <a:rPr lang="en-US" sz="1100" b="1" dirty="0" smtClean="0"/>
              <a:t>II</a:t>
            </a:r>
            <a:r>
              <a:rPr lang="en-US" sz="1100" b="1" dirty="0"/>
              <a:t>. </a:t>
            </a:r>
            <a:r>
              <a:rPr lang="en-US" sz="1100" b="1" dirty="0" err="1"/>
              <a:t>Cephalosporins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ПРИМЕНЛИВИ!</a:t>
            </a:r>
          </a:p>
          <a:p>
            <a:endParaRPr lang="en-US" sz="1100" b="1" dirty="0" smtClean="0"/>
          </a:p>
          <a:p>
            <a:pPr>
              <a:buNone/>
            </a:pPr>
            <a:r>
              <a:rPr lang="en-US" sz="1100" b="1" dirty="0" err="1" smtClean="0"/>
              <a:t>III.Carbapenems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Ertapenem</a:t>
            </a:r>
            <a:r>
              <a:rPr lang="en-US" sz="1100" dirty="0" smtClean="0"/>
              <a:t> </a:t>
            </a:r>
            <a:r>
              <a:rPr lang="en-US" sz="1100" dirty="0"/>
              <a:t>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Meropenem</a:t>
            </a:r>
            <a:endParaRPr lang="en-US" sz="1100" dirty="0" smtClean="0"/>
          </a:p>
          <a:p>
            <a:pPr>
              <a:buFont typeface="+mj-lt"/>
              <a:buAutoNum type="arabicPeriod"/>
            </a:pPr>
            <a:r>
              <a:rPr lang="en-US" sz="1100" dirty="0" err="1" smtClean="0"/>
              <a:t>Doripenem</a:t>
            </a:r>
            <a:r>
              <a:rPr lang="en-US" sz="1100" dirty="0" smtClean="0"/>
              <a:t>*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 smtClean="0"/>
              <a:t>IV. </a:t>
            </a:r>
            <a:r>
              <a:rPr lang="en-US" sz="1100" b="1" dirty="0" err="1" smtClean="0"/>
              <a:t>Fluoroquinilones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smtClean="0"/>
              <a:t>Ciprofloxacin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Levofloxacin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Moxifloxacin</a:t>
            </a:r>
            <a:r>
              <a:rPr lang="en-US" sz="1100" dirty="0" smtClean="0"/>
              <a:t> – </a:t>
            </a:r>
            <a:r>
              <a:rPr lang="mk-MK" sz="1100" dirty="0" smtClean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Norfloxacin</a:t>
            </a:r>
            <a:r>
              <a:rPr lang="en-US" sz="1100" dirty="0" smtClean="0"/>
              <a:t> – </a:t>
            </a:r>
            <a:r>
              <a:rPr lang="mk-MK" sz="1100" dirty="0" smtClean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Ofloxacin</a:t>
            </a:r>
            <a:r>
              <a:rPr lang="en-US" sz="1100" dirty="0" smtClean="0"/>
              <a:t> – </a:t>
            </a:r>
            <a:r>
              <a:rPr lang="mk-MK" sz="1100" dirty="0" smtClean="0"/>
              <a:t>НЕ ПРИМЕНЛИВ!</a:t>
            </a:r>
            <a:endParaRPr lang="en-US" sz="1100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785794"/>
            <a:ext cx="4041775" cy="5340369"/>
          </a:xfrm>
        </p:spPr>
        <p:txBody>
          <a:bodyPr>
            <a:normAutofit/>
          </a:bodyPr>
          <a:lstStyle/>
          <a:p>
            <a:endParaRPr lang="en-US" sz="1300" b="1" dirty="0" smtClean="0"/>
          </a:p>
          <a:p>
            <a:pPr lvl="0">
              <a:buNone/>
            </a:pPr>
            <a:endParaRPr lang="mk-MK" sz="1300" dirty="0"/>
          </a:p>
          <a:p>
            <a:pPr>
              <a:buNone/>
            </a:pPr>
            <a:endParaRPr lang="mk-MK" sz="1100" b="1" dirty="0" smtClean="0"/>
          </a:p>
          <a:p>
            <a:pPr>
              <a:buNone/>
            </a:pPr>
            <a:endParaRPr lang="mk-MK" sz="1100" b="1" dirty="0" smtClean="0"/>
          </a:p>
          <a:p>
            <a:pPr>
              <a:buNone/>
            </a:pPr>
            <a:r>
              <a:rPr lang="en-US" sz="1100" b="1" dirty="0" smtClean="0"/>
              <a:t>V. </a:t>
            </a:r>
            <a:r>
              <a:rPr lang="en-US" sz="1100" b="1" dirty="0" err="1"/>
              <a:t>Aminoglycosides</a:t>
            </a:r>
            <a:r>
              <a:rPr lang="en-US" sz="1100" dirty="0"/>
              <a:t>  (</a:t>
            </a:r>
            <a:r>
              <a:rPr lang="mk-MK" sz="1100" dirty="0"/>
              <a:t>многу често во комбинација со бета – лактами</a:t>
            </a:r>
            <a:r>
              <a:rPr lang="en-US" sz="1100" dirty="0"/>
              <a:t>,</a:t>
            </a:r>
            <a:r>
              <a:rPr lang="mk-MK" sz="1100" dirty="0"/>
              <a:t> администрирани еднаш  дневно во високи дози)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Amikacin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Gentamicin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Netilmicin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Tobramycin</a:t>
            </a:r>
            <a:endParaRPr lang="mk-MK" sz="1100" dirty="0"/>
          </a:p>
          <a:p>
            <a:pPr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 smtClean="0"/>
              <a:t>VI. </a:t>
            </a:r>
            <a:r>
              <a:rPr lang="en-US" sz="1100" b="1" dirty="0" err="1"/>
              <a:t>Tetracyclines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Doxicycline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Tetracycline</a:t>
            </a:r>
            <a:r>
              <a:rPr lang="mk-MK" sz="1100" dirty="0"/>
              <a:t> 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Minocycline</a:t>
            </a:r>
            <a:r>
              <a:rPr lang="en-US" sz="1100" dirty="0" smtClean="0"/>
              <a:t>*/**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Tigecycline</a:t>
            </a:r>
            <a:r>
              <a:rPr lang="mk-MK" sz="1100" dirty="0"/>
              <a:t>*/</a:t>
            </a:r>
            <a:r>
              <a:rPr lang="en-US" sz="1100" dirty="0"/>
              <a:t>**</a:t>
            </a:r>
            <a:endParaRPr lang="mk-MK" sz="1100" dirty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sz="1100" b="1" dirty="0" smtClean="0"/>
              <a:t>VII. </a:t>
            </a:r>
            <a:r>
              <a:rPr lang="mk-MK" sz="1100" b="1" dirty="0"/>
              <a:t>Останати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Colistin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Trimethoprim</a:t>
            </a:r>
            <a:r>
              <a:rPr lang="en-US" sz="1100" dirty="0"/>
              <a:t> – </a:t>
            </a:r>
            <a:r>
              <a:rPr lang="en-US" sz="1100" dirty="0" err="1"/>
              <a:t>sulfamethoxazole</a:t>
            </a:r>
            <a:r>
              <a:rPr lang="en-US" sz="1100" dirty="0"/>
              <a:t> (Co-</a:t>
            </a:r>
            <a:r>
              <a:rPr lang="en-US" sz="1100" dirty="0" err="1"/>
              <a:t>trimoxazole</a:t>
            </a:r>
            <a:r>
              <a:rPr lang="en-US" sz="1100" dirty="0"/>
              <a:t>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Nitrofurantion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Fosfomycin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endParaRPr lang="mk-MK" dirty="0"/>
          </a:p>
          <a:p>
            <a:endParaRPr lang="mk-MK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1400" dirty="0"/>
              <a:t>* </a:t>
            </a:r>
            <a:r>
              <a:rPr lang="mk-MK" sz="900" dirty="0"/>
              <a:t>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agefotostock.com/previewimage/bajaage/c78cca0a686381032e8d87abd3a57713/B20-9917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714488"/>
            <a:ext cx="3929054" cy="4572032"/>
          </a:xfrm>
          <a:prstGeom prst="rect">
            <a:avLst/>
          </a:prstGeom>
          <a:noFill/>
        </p:spPr>
      </p:pic>
      <p:pic>
        <p:nvPicPr>
          <p:cNvPr id="8" name="Picture 7" descr="communit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000239"/>
            <a:ext cx="4071966" cy="40719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mk-MK" sz="2400" b="1" dirty="0" smtClean="0"/>
              <a:t>ИНФЕКЦИЈА И ИНФЕКТИВНА БОЛЕСТ</a:t>
            </a:r>
            <a:endParaRPr lang="mk-MK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38600" cy="4711875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mk-MK" sz="2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Инфекции стекнати во заедница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Community acquired infection</a:t>
            </a:r>
          </a:p>
          <a:p>
            <a:pPr algn="ctr">
              <a:buNone/>
            </a:pPr>
            <a:endParaRPr lang="en-US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en-US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en-US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mk-MK" sz="24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mk-MK" sz="2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Не претставуваат терапевтски проблем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038600" cy="4711875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mk-MK" sz="2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Болнички инфекции</a:t>
            </a:r>
          </a:p>
          <a:p>
            <a:pPr algn="ctr">
              <a:buNone/>
            </a:pPr>
            <a:r>
              <a:rPr lang="en-US" sz="2400" b="1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Intrahospital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infection</a:t>
            </a:r>
            <a:endParaRPr lang="mk-MK" sz="24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mk-MK" sz="2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ЕУ = 5-12%</a:t>
            </a:r>
          </a:p>
          <a:p>
            <a:pPr algn="ctr">
              <a:buNone/>
            </a:pPr>
            <a:endParaRPr lang="mk-MK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mk-MK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mk-MK" sz="24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mk-MK" sz="24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mk-MK" sz="24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mk-MK" sz="2400" b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Многустрана штета</a:t>
            </a:r>
            <a:endParaRPr lang="mk-MK" sz="24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mk-MK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428860" y="3571876"/>
            <a:ext cx="428628" cy="764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Down Arrow 5"/>
          <p:cNvSpPr/>
          <p:nvPr/>
        </p:nvSpPr>
        <p:spPr>
          <a:xfrm>
            <a:off x="6500826" y="3929066"/>
            <a:ext cx="428628" cy="692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STAPHYLOCOCCUS SPECIES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714356"/>
            <a:ext cx="4040188" cy="6143644"/>
          </a:xfrm>
        </p:spPr>
        <p:txBody>
          <a:bodyPr>
            <a:normAutofit/>
          </a:bodyPr>
          <a:lstStyle/>
          <a:p>
            <a:pPr>
              <a:buNone/>
            </a:pPr>
            <a:endParaRPr lang="mk-MK" sz="1000" b="1" dirty="0" smtClean="0"/>
          </a:p>
          <a:p>
            <a:pPr>
              <a:buNone/>
            </a:pPr>
            <a:r>
              <a:rPr lang="en-US" sz="1000" b="1" dirty="0" smtClean="0"/>
              <a:t>I</a:t>
            </a:r>
            <a:r>
              <a:rPr lang="en-US" sz="1000" b="1" dirty="0"/>
              <a:t>. </a:t>
            </a:r>
            <a:r>
              <a:rPr lang="en-US" sz="1000" b="1" dirty="0" err="1"/>
              <a:t>Penicillins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/>
              <a:t>Penicillin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Ampicillin</a:t>
            </a:r>
            <a:r>
              <a:rPr lang="en-US" sz="1000" dirty="0"/>
              <a:t> (</a:t>
            </a:r>
            <a:r>
              <a:rPr lang="mk-MK" sz="1000" dirty="0"/>
              <a:t>само за </a:t>
            </a:r>
            <a:r>
              <a:rPr lang="en-US" sz="1000" i="1" dirty="0"/>
              <a:t>Staph. </a:t>
            </a:r>
            <a:r>
              <a:rPr lang="en-US" sz="1000" i="1" dirty="0" err="1"/>
              <a:t>saprophyticus</a:t>
            </a:r>
            <a:r>
              <a:rPr lang="en-US" sz="1000" dirty="0"/>
              <a:t>)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Ampicillin-sulbactam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/>
              <a:t>Amoxicillin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/>
              <a:t>Amoxicillin-</a:t>
            </a:r>
            <a:r>
              <a:rPr lang="en-US" sz="1000" dirty="0" err="1"/>
              <a:t>clavulanate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Piperacillin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Piperacillin-tazobactam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Ticarcillin</a:t>
            </a:r>
            <a:r>
              <a:rPr lang="en-US" sz="1000" dirty="0"/>
              <a:t>*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Ticarcillin-clavulanate</a:t>
            </a:r>
            <a:r>
              <a:rPr lang="en-US" sz="1000" dirty="0"/>
              <a:t>*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 smtClean="0"/>
              <a:t>Cloxacillin</a:t>
            </a:r>
            <a:endParaRPr lang="en-US" sz="1000" dirty="0" smtClean="0"/>
          </a:p>
          <a:p>
            <a:pPr lvl="0"/>
            <a:endParaRPr lang="mk-MK" sz="800" dirty="0"/>
          </a:p>
          <a:p>
            <a:pPr>
              <a:buNone/>
            </a:pPr>
            <a:r>
              <a:rPr lang="en-US" sz="1000" b="1" dirty="0"/>
              <a:t>II.  </a:t>
            </a:r>
            <a:r>
              <a:rPr lang="en-US" sz="1000" b="1" dirty="0" err="1"/>
              <a:t>Cephalosporins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Cefaclor</a:t>
            </a:r>
            <a:r>
              <a:rPr lang="en-US" sz="1000" dirty="0"/>
              <a:t> (</a:t>
            </a:r>
            <a:r>
              <a:rPr lang="mk-MK" sz="1000" dirty="0"/>
              <a:t>во високи дози)</a:t>
            </a:r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Cefadroxil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Cefalexin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Cefazolin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Cefepime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Cefixime</a:t>
            </a:r>
            <a:r>
              <a:rPr lang="en-US" sz="1000" dirty="0"/>
              <a:t> – </a:t>
            </a:r>
            <a:r>
              <a:rPr lang="mk-MK" sz="10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Cefotaxime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Cefpodoxime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Ceftazidime</a:t>
            </a:r>
            <a:r>
              <a:rPr lang="en-US" sz="1000" dirty="0"/>
              <a:t> – </a:t>
            </a:r>
            <a:r>
              <a:rPr lang="mk-MK" sz="10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Ceftibuten</a:t>
            </a:r>
            <a:r>
              <a:rPr lang="en-US" sz="1000" dirty="0"/>
              <a:t>**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Ceftriaxone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Cefuroxime</a:t>
            </a:r>
            <a:endParaRPr lang="mk-MK" sz="1000" dirty="0"/>
          </a:p>
          <a:p>
            <a:pPr lvl="0">
              <a:buFont typeface="+mj-lt"/>
              <a:buAutoNum type="arabicPeriod"/>
            </a:pPr>
            <a:r>
              <a:rPr lang="en-US" sz="1000" dirty="0" err="1"/>
              <a:t>Cefuroxime</a:t>
            </a:r>
            <a:r>
              <a:rPr lang="en-US" sz="1000" dirty="0"/>
              <a:t> </a:t>
            </a:r>
            <a:r>
              <a:rPr lang="en-US" sz="1000" dirty="0" err="1"/>
              <a:t>axetil</a:t>
            </a:r>
            <a:endParaRPr lang="mk-MK" sz="1000" dirty="0"/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1000" b="1" dirty="0" smtClean="0"/>
              <a:t>III.  </a:t>
            </a:r>
            <a:r>
              <a:rPr lang="en-US" sz="1000" b="1" dirty="0" err="1" smtClean="0"/>
              <a:t>Carbapenems</a:t>
            </a:r>
            <a:endParaRPr lang="mk-MK" sz="1000" dirty="0" smtClean="0"/>
          </a:p>
          <a:p>
            <a:pPr lvl="0">
              <a:buFont typeface="+mj-lt"/>
              <a:buAutoNum type="arabicPeriod"/>
            </a:pPr>
            <a:r>
              <a:rPr lang="en-US" sz="1000" dirty="0" err="1" smtClean="0"/>
              <a:t>Ertapenem</a:t>
            </a:r>
            <a:endParaRPr lang="mk-MK" sz="1000" dirty="0" smtClean="0"/>
          </a:p>
          <a:p>
            <a:pPr lvl="0">
              <a:buFont typeface="+mj-lt"/>
              <a:buAutoNum type="arabicPeriod"/>
            </a:pPr>
            <a:r>
              <a:rPr lang="en-US" sz="1000" dirty="0" err="1" smtClean="0"/>
              <a:t>Imipenem</a:t>
            </a:r>
            <a:endParaRPr lang="mk-MK" sz="1000" dirty="0" smtClean="0"/>
          </a:p>
          <a:p>
            <a:pPr lvl="0">
              <a:buFont typeface="+mj-lt"/>
              <a:buAutoNum type="arabicPeriod"/>
            </a:pPr>
            <a:r>
              <a:rPr lang="en-US" sz="1000" dirty="0" err="1" smtClean="0"/>
              <a:t>Meropenem</a:t>
            </a:r>
            <a:endParaRPr lang="en-US" sz="1000" dirty="0" smtClean="0"/>
          </a:p>
          <a:p>
            <a:pPr lvl="0">
              <a:buFont typeface="+mj-lt"/>
              <a:buAutoNum type="arabicPeriod"/>
            </a:pPr>
            <a:r>
              <a:rPr lang="en-US" sz="1000" dirty="0" err="1" smtClean="0"/>
              <a:t>Doripenem</a:t>
            </a:r>
            <a:r>
              <a:rPr lang="en-US" sz="1000" dirty="0" smtClean="0"/>
              <a:t>*</a:t>
            </a:r>
            <a:endParaRPr lang="mk-MK" sz="1000" dirty="0" smtClean="0"/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571480"/>
            <a:ext cx="4041775" cy="6286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mk-MK" sz="1300" b="1" dirty="0" smtClean="0"/>
          </a:p>
          <a:p>
            <a:pPr>
              <a:buNone/>
            </a:pPr>
            <a:r>
              <a:rPr lang="en-US" sz="1300" b="1" dirty="0" smtClean="0"/>
              <a:t>IV</a:t>
            </a:r>
            <a:r>
              <a:rPr lang="en-US" sz="1300" b="1" dirty="0"/>
              <a:t>. </a:t>
            </a:r>
            <a:r>
              <a:rPr lang="en-US" sz="1300" b="1" dirty="0" err="1"/>
              <a:t>Fluoroquinolones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/>
              <a:t>Ciprofloxacin</a:t>
            </a:r>
            <a:r>
              <a:rPr lang="mk-MK" sz="1300" dirty="0"/>
              <a:t> (само во високи дози)</a:t>
            </a:r>
          </a:p>
          <a:p>
            <a:pPr lvl="0">
              <a:buFont typeface="+mj-lt"/>
              <a:buAutoNum type="arabicPeriod"/>
            </a:pPr>
            <a:r>
              <a:rPr lang="en-US" sz="1300" dirty="0" err="1"/>
              <a:t>Levofloxacin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Moxifloxacin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Norfloxacin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Ofloxacin</a:t>
            </a:r>
            <a:endParaRPr lang="mk-MK" sz="1300" dirty="0"/>
          </a:p>
          <a:p>
            <a:pPr>
              <a:buNone/>
            </a:pPr>
            <a:endParaRPr lang="mk-MK" sz="1300" dirty="0"/>
          </a:p>
          <a:p>
            <a:pPr>
              <a:buNone/>
            </a:pPr>
            <a:r>
              <a:rPr lang="en-US" sz="1300" b="1" dirty="0"/>
              <a:t>V. </a:t>
            </a:r>
            <a:r>
              <a:rPr lang="en-US" sz="1300" b="1" dirty="0" err="1"/>
              <a:t>Aminoglycosides</a:t>
            </a:r>
            <a:r>
              <a:rPr lang="en-US" sz="1300" b="1" dirty="0"/>
              <a:t>  </a:t>
            </a:r>
            <a:r>
              <a:rPr lang="en-US" sz="1300" dirty="0"/>
              <a:t>(</a:t>
            </a:r>
            <a:r>
              <a:rPr lang="mk-MK" sz="1300" dirty="0"/>
              <a:t>во високи дози, еднаш дневно </a:t>
            </a:r>
            <a:r>
              <a:rPr lang="en-US" sz="1300" dirty="0" smtClean="0"/>
              <a:t>, </a:t>
            </a:r>
            <a:r>
              <a:rPr lang="mk-MK" sz="1300" dirty="0" smtClean="0"/>
              <a:t>најчесто </a:t>
            </a:r>
            <a:r>
              <a:rPr lang="mk-MK" sz="1300" dirty="0"/>
              <a:t>во комбинација со бета-лактами)</a:t>
            </a:r>
          </a:p>
          <a:p>
            <a:pPr lvl="0">
              <a:buFont typeface="+mj-lt"/>
              <a:buAutoNum type="arabicPeriod"/>
            </a:pPr>
            <a:r>
              <a:rPr lang="en-US" sz="1300" dirty="0" err="1"/>
              <a:t>Amikacin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Gentamicin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Netilmicin</a:t>
            </a:r>
            <a:r>
              <a:rPr lang="en-US" sz="1300" dirty="0"/>
              <a:t>* 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 smtClean="0"/>
              <a:t>Tobramycin</a:t>
            </a:r>
            <a:endParaRPr lang="en-US" sz="1300" dirty="0" smtClean="0"/>
          </a:p>
          <a:p>
            <a:pPr lvl="0"/>
            <a:endParaRPr lang="mk-MK" sz="1300" dirty="0"/>
          </a:p>
          <a:p>
            <a:pPr>
              <a:buNone/>
            </a:pPr>
            <a:r>
              <a:rPr lang="en-US" sz="1300" b="1" dirty="0"/>
              <a:t>VI. Glycopeptides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Teicoplanin</a:t>
            </a:r>
            <a:r>
              <a:rPr lang="en-US" sz="1300" dirty="0"/>
              <a:t>*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Telavancin</a:t>
            </a:r>
            <a:r>
              <a:rPr lang="en-US" sz="1300" dirty="0" smtClean="0"/>
              <a:t>,* </a:t>
            </a:r>
            <a:r>
              <a:rPr lang="en-US" sz="1300" dirty="0"/>
              <a:t>MRSA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 smtClean="0"/>
              <a:t>Vancomycin</a:t>
            </a:r>
            <a:endParaRPr lang="en-US" sz="1300" dirty="0" smtClean="0"/>
          </a:p>
          <a:p>
            <a:pPr lvl="0"/>
            <a:endParaRPr lang="mk-MK" sz="1300" dirty="0"/>
          </a:p>
          <a:p>
            <a:pPr>
              <a:buNone/>
            </a:pPr>
            <a:r>
              <a:rPr lang="en-US" sz="1300" b="1" dirty="0"/>
              <a:t>VII. </a:t>
            </a:r>
            <a:r>
              <a:rPr lang="en-US" sz="1300" b="1" dirty="0" err="1"/>
              <a:t>Macrolides</a:t>
            </a:r>
            <a:r>
              <a:rPr lang="en-US" sz="1300" b="1" dirty="0"/>
              <a:t>, </a:t>
            </a:r>
            <a:r>
              <a:rPr lang="en-US" sz="1300" b="1" dirty="0" err="1"/>
              <a:t>Lincosamides</a:t>
            </a:r>
            <a:r>
              <a:rPr lang="en-US" sz="1300" b="1" dirty="0"/>
              <a:t> </a:t>
            </a:r>
            <a:r>
              <a:rPr lang="en-US" sz="1300" b="1" dirty="0" smtClean="0"/>
              <a:t>, </a:t>
            </a:r>
            <a:r>
              <a:rPr lang="en-US" sz="1300" b="1" dirty="0" err="1" smtClean="0"/>
              <a:t>Streptogramins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Azithromycin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Clarithromycin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/>
              <a:t>Erythromycin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Roxithromycin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 smtClean="0"/>
              <a:t>Clindamycin</a:t>
            </a:r>
            <a:endParaRPr lang="en-US" sz="1300" dirty="0" smtClean="0"/>
          </a:p>
          <a:p>
            <a:pPr lvl="0">
              <a:buFont typeface="+mj-lt"/>
              <a:buAutoNum type="arabicPeriod"/>
            </a:pPr>
            <a:r>
              <a:rPr lang="en-US" sz="1300" dirty="0" err="1" smtClean="0"/>
              <a:t>Quinupristin-dalfopristin</a:t>
            </a:r>
            <a:r>
              <a:rPr lang="en-US" sz="1300" dirty="0" smtClean="0"/>
              <a:t>*</a:t>
            </a:r>
          </a:p>
          <a:p>
            <a:pPr lvl="0"/>
            <a:endParaRPr lang="mk-MK" sz="1300" dirty="0"/>
          </a:p>
          <a:p>
            <a:pPr>
              <a:buNone/>
            </a:pPr>
            <a:r>
              <a:rPr lang="en-US" sz="1300" b="1" dirty="0"/>
              <a:t>VIII. </a:t>
            </a:r>
            <a:r>
              <a:rPr lang="en-US" sz="1300" b="1" dirty="0" err="1"/>
              <a:t>Tetracyclines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Doxycycline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Minocycline</a:t>
            </a:r>
            <a:r>
              <a:rPr lang="en-US" sz="1300" dirty="0"/>
              <a:t>*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/>
              <a:t>Tetracycline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Tigecycline</a:t>
            </a:r>
            <a:r>
              <a:rPr lang="en-US" sz="1300" dirty="0" smtClean="0"/>
              <a:t>*</a:t>
            </a:r>
          </a:p>
          <a:p>
            <a:pPr lvl="0"/>
            <a:endParaRPr lang="mk-MK" sz="1300" dirty="0"/>
          </a:p>
          <a:p>
            <a:pPr>
              <a:buNone/>
            </a:pPr>
            <a:r>
              <a:rPr lang="en-US" sz="1300" b="1" dirty="0"/>
              <a:t>IX. </a:t>
            </a:r>
            <a:r>
              <a:rPr lang="mk-MK" sz="1300" b="1" dirty="0"/>
              <a:t>Останати</a:t>
            </a:r>
            <a:r>
              <a:rPr lang="en-US" sz="1300" b="1" dirty="0"/>
              <a:t>: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Chloramphenicol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Daptomycin</a:t>
            </a:r>
            <a:r>
              <a:rPr lang="en-US" sz="1300" dirty="0"/>
              <a:t>*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Fosfomycin</a:t>
            </a:r>
            <a:r>
              <a:rPr lang="en-US" sz="1300" dirty="0"/>
              <a:t> </a:t>
            </a:r>
            <a:r>
              <a:rPr lang="en-US" sz="1300" dirty="0" err="1"/>
              <a:t>i.v</a:t>
            </a:r>
            <a:r>
              <a:rPr lang="en-US" sz="1300" dirty="0"/>
              <a:t>*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Fusidic</a:t>
            </a:r>
            <a:r>
              <a:rPr lang="en-US" sz="1300" dirty="0"/>
              <a:t> acid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Linezolid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Mupirocin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Nitrofurantion</a:t>
            </a:r>
            <a:r>
              <a:rPr lang="en-US" sz="1300" dirty="0"/>
              <a:t> (</a:t>
            </a:r>
            <a:r>
              <a:rPr lang="mk-MK" sz="1300" dirty="0"/>
              <a:t>само кај некомлицирани уринарни инфекции предизвикани од </a:t>
            </a:r>
            <a:r>
              <a:rPr lang="en-US" sz="1300" i="1" dirty="0" err="1"/>
              <a:t>S.saprophyticus</a:t>
            </a:r>
            <a:r>
              <a:rPr lang="en-US" sz="1300" dirty="0"/>
              <a:t>)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Rifampicin</a:t>
            </a:r>
            <a:endParaRPr lang="mk-MK" sz="1300" dirty="0"/>
          </a:p>
          <a:p>
            <a:pPr lvl="0">
              <a:buFont typeface="+mj-lt"/>
              <a:buAutoNum type="arabicPeriod"/>
            </a:pPr>
            <a:r>
              <a:rPr lang="en-US" sz="1300" dirty="0" err="1"/>
              <a:t>Trimethoprim-sulfamethoxazole</a:t>
            </a:r>
            <a:r>
              <a:rPr lang="en-US" sz="1300" dirty="0"/>
              <a:t> (co-</a:t>
            </a:r>
            <a:r>
              <a:rPr lang="en-US" sz="1300" dirty="0" err="1"/>
              <a:t>trimoxazole</a:t>
            </a:r>
            <a:r>
              <a:rPr lang="en-US" sz="1300" dirty="0"/>
              <a:t>)</a:t>
            </a:r>
            <a:endParaRPr lang="mk-MK" sz="1300" dirty="0"/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endParaRPr lang="mk-MK" sz="1100" dirty="0"/>
          </a:p>
          <a:p>
            <a:endParaRPr lang="mk-MK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ENTEROCOCCUS SPECIES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785794"/>
            <a:ext cx="4040188" cy="5340369"/>
          </a:xfrm>
        </p:spPr>
        <p:txBody>
          <a:bodyPr>
            <a:normAutofit/>
          </a:bodyPr>
          <a:lstStyle/>
          <a:p>
            <a:endParaRPr lang="en-US" sz="1100" b="1" dirty="0" smtClean="0"/>
          </a:p>
          <a:p>
            <a:pPr>
              <a:buNone/>
            </a:pPr>
            <a:endParaRPr lang="mk-MK" sz="1100" b="1" dirty="0" smtClean="0"/>
          </a:p>
          <a:p>
            <a:pPr>
              <a:buNone/>
            </a:pPr>
            <a:endParaRPr lang="mk-MK" sz="1100" b="1" dirty="0" smtClean="0"/>
          </a:p>
          <a:p>
            <a:pPr>
              <a:buNone/>
            </a:pPr>
            <a:r>
              <a:rPr lang="en-US" sz="1100" b="1" dirty="0" err="1" smtClean="0"/>
              <a:t>I.Penicillins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Penicillin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Piperacillin-tazobactam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** -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Ticarcillin-clavulanate</a:t>
            </a:r>
            <a:r>
              <a:rPr lang="en-US" sz="1100" dirty="0"/>
              <a:t>** - </a:t>
            </a:r>
            <a:r>
              <a:rPr lang="mk-MK" sz="1100" dirty="0"/>
              <a:t>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 err="1"/>
              <a:t>II.Cephalosporins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III. </a:t>
            </a:r>
            <a:r>
              <a:rPr lang="en-US" sz="1100" b="1" dirty="0" err="1"/>
              <a:t>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r>
              <a:rPr lang="en-US" sz="1100" dirty="0"/>
              <a:t> – </a:t>
            </a:r>
            <a:r>
              <a:rPr lang="mk-MK" sz="1100" dirty="0"/>
              <a:t>НЕ </a:t>
            </a:r>
            <a:r>
              <a:rPr lang="mk-MK" sz="1100" dirty="0" smtClean="0"/>
              <a:t>ПРИМЕНЛИВ!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Meropenem</a:t>
            </a:r>
            <a:r>
              <a:rPr lang="en-US" sz="1100" dirty="0"/>
              <a:t> – </a:t>
            </a:r>
            <a:r>
              <a:rPr lang="mk-MK" sz="1100" dirty="0"/>
              <a:t>НЕ </a:t>
            </a:r>
            <a:r>
              <a:rPr lang="mk-MK" sz="1100" dirty="0" smtClean="0"/>
              <a:t>ПРИМЕНЛИВ!</a:t>
            </a:r>
            <a:endParaRPr lang="en-US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Doripenem</a:t>
            </a:r>
            <a:r>
              <a:rPr lang="en-US" sz="1100" dirty="0" smtClean="0"/>
              <a:t>* – </a:t>
            </a:r>
            <a:r>
              <a:rPr lang="mk-MK" sz="1100" dirty="0" smtClean="0"/>
              <a:t>НЕ ПРИМЕНЛИВ!</a:t>
            </a: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 err="1"/>
              <a:t>IV.Fluoroquinolones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ПРИМЕНЛИВИ! </a:t>
            </a:r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071546"/>
            <a:ext cx="4041775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mk-MK" sz="1200" b="1" dirty="0" smtClean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err="1" smtClean="0"/>
              <a:t>V.Aminoglycosides</a:t>
            </a:r>
            <a:r>
              <a:rPr lang="en-US" sz="1200" b="1" dirty="0" smtClean="0"/>
              <a:t> </a:t>
            </a:r>
            <a:r>
              <a:rPr lang="en-US" sz="1200" dirty="0" smtClean="0"/>
              <a:t>(</a:t>
            </a:r>
            <a:r>
              <a:rPr lang="mk-MK" sz="1200" dirty="0" smtClean="0"/>
              <a:t>ефикасни само во комбинација со бета лактами)</a:t>
            </a:r>
          </a:p>
          <a:p>
            <a:pPr lvl="0">
              <a:buFont typeface="+mj-lt"/>
              <a:buAutoNum type="arabicPeriod"/>
            </a:pPr>
            <a:r>
              <a:rPr lang="en-US" sz="1200" dirty="0" err="1" smtClean="0"/>
              <a:t>Amikacin</a:t>
            </a:r>
            <a:endParaRPr lang="mk-MK" sz="1200" dirty="0" smtClean="0"/>
          </a:p>
          <a:p>
            <a:pPr lvl="0">
              <a:buFont typeface="+mj-lt"/>
              <a:buAutoNum type="arabicPeriod"/>
            </a:pPr>
            <a:r>
              <a:rPr lang="en-US" sz="1200" dirty="0" err="1" smtClean="0"/>
              <a:t>Gentamicin</a:t>
            </a:r>
            <a:endParaRPr lang="mk-MK" sz="1200" dirty="0" smtClean="0"/>
          </a:p>
          <a:p>
            <a:pPr lvl="0">
              <a:buFont typeface="+mj-lt"/>
              <a:buAutoNum type="arabicPeriod"/>
            </a:pPr>
            <a:r>
              <a:rPr lang="en-US" sz="1200" dirty="0" err="1" smtClean="0"/>
              <a:t>Netilmicin</a:t>
            </a:r>
            <a:r>
              <a:rPr lang="en-US" sz="1200" dirty="0" smtClean="0"/>
              <a:t>*</a:t>
            </a:r>
            <a:endParaRPr lang="mk-MK" sz="1200" dirty="0" smtClean="0"/>
          </a:p>
          <a:p>
            <a:pPr lvl="0">
              <a:buFont typeface="+mj-lt"/>
              <a:buAutoNum type="arabicPeriod"/>
            </a:pPr>
            <a:r>
              <a:rPr lang="en-US" sz="1200" dirty="0" smtClean="0"/>
              <a:t>Streptomycin</a:t>
            </a:r>
            <a:endParaRPr lang="mk-MK" sz="1200" dirty="0" smtClean="0"/>
          </a:p>
          <a:p>
            <a:pPr lvl="0">
              <a:buFont typeface="+mj-lt"/>
              <a:buAutoNum type="arabicPeriod"/>
            </a:pPr>
            <a:r>
              <a:rPr lang="en-US" sz="1200" dirty="0" err="1" smtClean="0"/>
              <a:t>Tobramycin</a:t>
            </a:r>
            <a:endParaRPr lang="en-US" sz="1200" b="1" dirty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VI</a:t>
            </a:r>
            <a:r>
              <a:rPr lang="en-US" sz="1200" b="1" dirty="0"/>
              <a:t>. Glycopeptides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Teicoplanin</a:t>
            </a:r>
            <a:r>
              <a:rPr lang="en-US" sz="1200" dirty="0"/>
              <a:t>*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Vancomycin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Telavancin</a:t>
            </a:r>
            <a:r>
              <a:rPr lang="en-US" sz="1200" dirty="0"/>
              <a:t>**</a:t>
            </a:r>
            <a:endParaRPr lang="mk-MK" sz="1200" dirty="0"/>
          </a:p>
          <a:p>
            <a:pPr>
              <a:buNone/>
            </a:pP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VII</a:t>
            </a:r>
            <a:r>
              <a:rPr lang="en-US" sz="1200" b="1" dirty="0"/>
              <a:t>. </a:t>
            </a:r>
            <a:r>
              <a:rPr lang="en-US" sz="1200" b="1" dirty="0" err="1"/>
              <a:t>Macrolides</a:t>
            </a:r>
            <a:r>
              <a:rPr lang="en-US" sz="1200" b="1" dirty="0"/>
              <a:t>, </a:t>
            </a:r>
            <a:r>
              <a:rPr lang="en-US" sz="1200" b="1" dirty="0" err="1"/>
              <a:t>Lincosamides</a:t>
            </a:r>
            <a:r>
              <a:rPr lang="en-US" sz="1200" b="1" dirty="0"/>
              <a:t> </a:t>
            </a:r>
            <a:endParaRPr lang="mk-MK" sz="1200" dirty="0"/>
          </a:p>
          <a:p>
            <a:pPr lvl="0">
              <a:buFont typeface="Wingdings" pitchFamily="2" charset="2"/>
              <a:buChar char="§"/>
            </a:pPr>
            <a:r>
              <a:rPr lang="mk-MK" sz="1200" dirty="0"/>
              <a:t>НЕ ПРИМЕНЛИВИ!</a:t>
            </a:r>
          </a:p>
          <a:p>
            <a:pPr>
              <a:buNone/>
            </a:pPr>
            <a:r>
              <a:rPr lang="en-US" sz="1200" b="1" dirty="0" smtClean="0"/>
              <a:t>        </a:t>
            </a:r>
            <a:r>
              <a:rPr lang="mk-MK" sz="1200" b="1" dirty="0" smtClean="0"/>
              <a:t> </a:t>
            </a:r>
            <a:r>
              <a:rPr lang="en-US" sz="1200" b="1" dirty="0" err="1" smtClean="0"/>
              <a:t>Streptogramins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Quinupristin-dalfopristin</a:t>
            </a:r>
            <a:r>
              <a:rPr lang="mk-MK" sz="1200" dirty="0"/>
              <a:t>*</a:t>
            </a:r>
            <a:r>
              <a:rPr lang="en-US" sz="1200" dirty="0"/>
              <a:t> (</a:t>
            </a:r>
            <a:r>
              <a:rPr lang="mk-MK" sz="1200" dirty="0"/>
              <a:t>само за инфекции предизвикани од </a:t>
            </a:r>
            <a:r>
              <a:rPr lang="en-US" sz="1200" i="1" dirty="0" err="1"/>
              <a:t>Enterococcus</a:t>
            </a:r>
            <a:r>
              <a:rPr lang="en-US" sz="1200" i="1" dirty="0"/>
              <a:t> </a:t>
            </a:r>
            <a:r>
              <a:rPr lang="en-US" sz="1200" i="1" dirty="0" err="1"/>
              <a:t>faecium</a:t>
            </a:r>
            <a:r>
              <a:rPr lang="en-US" sz="1200" dirty="0" smtClean="0"/>
              <a:t>)</a:t>
            </a:r>
            <a:endParaRPr lang="en-US" sz="1200" b="1" dirty="0"/>
          </a:p>
          <a:p>
            <a:pPr lvl="0">
              <a:buFont typeface="+mj-lt"/>
              <a:buAutoNum type="arabicPeriod"/>
            </a:pPr>
            <a:endParaRPr lang="en-US" sz="1200" b="1" dirty="0"/>
          </a:p>
          <a:p>
            <a:pPr>
              <a:buNone/>
            </a:pPr>
            <a:r>
              <a:rPr lang="en-US" sz="1200" b="1" dirty="0" smtClean="0"/>
              <a:t>VIII. </a:t>
            </a:r>
            <a:r>
              <a:rPr lang="en-US" sz="1200" b="1" dirty="0" err="1"/>
              <a:t>Tetracyclines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Tigecycline</a:t>
            </a:r>
            <a:r>
              <a:rPr lang="en-US" sz="1200" dirty="0"/>
              <a:t>*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Doxicycline</a:t>
            </a:r>
            <a:r>
              <a:rPr lang="en-US" sz="1200" dirty="0"/>
              <a:t> – </a:t>
            </a:r>
            <a:r>
              <a:rPr lang="mk-MK" sz="12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200" dirty="0" err="1" smtClean="0"/>
              <a:t>Minocycline</a:t>
            </a:r>
            <a:r>
              <a:rPr lang="en-US" sz="1200" dirty="0" smtClean="0"/>
              <a:t>* </a:t>
            </a:r>
            <a:r>
              <a:rPr lang="en-US" sz="1200" dirty="0"/>
              <a:t>– </a:t>
            </a:r>
            <a:r>
              <a:rPr lang="mk-MK" sz="12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Tetracycline – </a:t>
            </a:r>
            <a:r>
              <a:rPr lang="mk-MK" sz="1200" dirty="0"/>
              <a:t>НЕ ПРИМЕНЛИВ!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1200" b="1" dirty="0" smtClean="0"/>
              <a:t>IX</a:t>
            </a:r>
            <a:r>
              <a:rPr lang="en-US" sz="1200" b="1" dirty="0"/>
              <a:t>. </a:t>
            </a:r>
            <a:r>
              <a:rPr lang="mk-MK" sz="1200" b="1" dirty="0"/>
              <a:t>Останати</a:t>
            </a:r>
            <a:r>
              <a:rPr lang="en-US" sz="1200" b="1" dirty="0"/>
              <a:t>: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Linezolid</a:t>
            </a:r>
            <a:endParaRPr lang="mk-MK" sz="1200" dirty="0"/>
          </a:p>
          <a:p>
            <a:pPr lvl="0">
              <a:buFont typeface="+mj-lt"/>
              <a:buAutoNum type="arabicPeriod"/>
            </a:pPr>
            <a:r>
              <a:rPr lang="en-US" sz="1200" dirty="0" err="1"/>
              <a:t>Nitrofurantoin</a:t>
            </a:r>
            <a:r>
              <a:rPr lang="en-US" sz="1200" dirty="0"/>
              <a:t> (</a:t>
            </a:r>
            <a:r>
              <a:rPr lang="mk-MK" sz="1200" dirty="0"/>
              <a:t>само за некомплицирани уринарни инфекции)</a:t>
            </a:r>
          </a:p>
          <a:p>
            <a:pPr>
              <a:buFont typeface="+mj-lt"/>
              <a:buAutoNum type="arabicPeriod"/>
            </a:pPr>
            <a:r>
              <a:rPr lang="en-US" sz="1200" dirty="0" err="1"/>
              <a:t>Trimethoprim-sulfamethoxazole</a:t>
            </a:r>
            <a:r>
              <a:rPr lang="en-US" sz="1200" dirty="0"/>
              <a:t> (Co-</a:t>
            </a:r>
            <a:r>
              <a:rPr lang="en-US" sz="1200" dirty="0" err="1"/>
              <a:t>trimoxazole</a:t>
            </a:r>
            <a:r>
              <a:rPr lang="en-US" sz="1200" dirty="0"/>
              <a:t>)</a:t>
            </a:r>
            <a:endParaRPr lang="mk-MK" sz="1200" dirty="0"/>
          </a:p>
          <a:p>
            <a:endParaRPr lang="mk-MK" dirty="0"/>
          </a:p>
          <a:p>
            <a:endParaRPr lang="mk-MK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1400" dirty="0"/>
              <a:t>* </a:t>
            </a:r>
            <a:r>
              <a:rPr lang="mk-MK" sz="1100" dirty="0"/>
              <a:t>- </a:t>
            </a:r>
            <a:r>
              <a:rPr lang="mk-MK" sz="900" dirty="0"/>
              <a:t>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STREPTOCOCCUS  Groups  </a:t>
            </a:r>
            <a:r>
              <a:rPr lang="en-US" sz="1400" b="1" i="1" dirty="0">
                <a:solidFill>
                  <a:schemeClr val="tx1"/>
                </a:solidFill>
              </a:rPr>
              <a:t>A, B, C, </a:t>
            </a:r>
            <a:r>
              <a:rPr lang="en-US" sz="1400" b="1" i="1" dirty="0" smtClean="0">
                <a:solidFill>
                  <a:schemeClr val="tx1"/>
                </a:solidFill>
              </a:rPr>
              <a:t>G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785794"/>
            <a:ext cx="4040188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100" b="1" dirty="0" err="1"/>
              <a:t>I.Penicillins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Benzylpenicillin</a:t>
            </a:r>
            <a:r>
              <a:rPr lang="en-US" sz="1100" dirty="0"/>
              <a:t>(</a:t>
            </a:r>
            <a:r>
              <a:rPr lang="en-US" sz="1100" dirty="0" err="1"/>
              <a:t>iv,im</a:t>
            </a:r>
            <a:r>
              <a:rPr lang="en-US" sz="1100" dirty="0"/>
              <a:t>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Phenoxymethylpenicillin</a:t>
            </a:r>
            <a:r>
              <a:rPr lang="en-US" sz="1100" dirty="0"/>
              <a:t>(per </a:t>
            </a:r>
            <a:r>
              <a:rPr lang="en-US" sz="1100" dirty="0" err="1"/>
              <a:t>os</a:t>
            </a:r>
            <a:r>
              <a:rPr lang="en-US" sz="1100" dirty="0"/>
              <a:t>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Piperacillin-tazobactam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*-</a:t>
            </a:r>
            <a:r>
              <a:rPr lang="mk-MK" sz="1100" dirty="0"/>
              <a:t>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Ticarcillin-clavulanate</a:t>
            </a:r>
            <a:r>
              <a:rPr lang="en-US" sz="1100" dirty="0"/>
              <a:t>*</a:t>
            </a:r>
            <a:r>
              <a:rPr lang="mk-MK" sz="1100" dirty="0"/>
              <a:t>-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Cloxacillin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Dicloxacillin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Flucloxacillin</a:t>
            </a:r>
            <a:r>
              <a:rPr lang="en-US" sz="1100" dirty="0" smtClean="0"/>
              <a:t>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err="1"/>
              <a:t>II.Cephalosporins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Cefaclor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Cefadroxil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Cefalexin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Cafazolin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Cefepime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Cefotaxime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Cefpodoxime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Ceftibuten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Ceftriaxone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Cefuroxime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Cefuroxime</a:t>
            </a:r>
            <a:r>
              <a:rPr lang="en-US" sz="1100" dirty="0"/>
              <a:t> </a:t>
            </a:r>
            <a:r>
              <a:rPr lang="en-US" sz="1100" dirty="0" err="1"/>
              <a:t>axetil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Cefixime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Ceftazidime</a:t>
            </a:r>
            <a:r>
              <a:rPr lang="en-US" sz="1100" dirty="0"/>
              <a:t> </a:t>
            </a:r>
            <a:r>
              <a:rPr lang="mk-MK" sz="1100" dirty="0"/>
              <a:t> - 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III. </a:t>
            </a:r>
            <a:r>
              <a:rPr lang="en-US" sz="1100" b="1" dirty="0" err="1"/>
              <a:t>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Meropenem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Doripenem</a:t>
            </a:r>
            <a:r>
              <a:rPr lang="en-US" sz="1100" dirty="0" smtClean="0"/>
              <a:t>*</a:t>
            </a:r>
            <a:endParaRPr lang="mk-MK" sz="1100" dirty="0"/>
          </a:p>
          <a:p>
            <a:pPr>
              <a:buNone/>
            </a:pPr>
            <a:endParaRPr lang="en-US" sz="1100" b="1" dirty="0" smtClean="0"/>
          </a:p>
          <a:p>
            <a:endParaRPr lang="en-US" sz="1100" b="1" dirty="0"/>
          </a:p>
          <a:p>
            <a:endParaRPr lang="en-US" sz="1100" b="1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785794"/>
            <a:ext cx="4041775" cy="60722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100" b="1" dirty="0" smtClean="0"/>
              <a:t>IV</a:t>
            </a:r>
            <a:r>
              <a:rPr lang="en-US" sz="1100" b="1" dirty="0"/>
              <a:t>. </a:t>
            </a:r>
            <a:r>
              <a:rPr lang="en-US" sz="1100" b="1" dirty="0" err="1"/>
              <a:t>Fluoroquinolones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Ciprofloxacin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Levofloxacin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Moxifloxacin</a:t>
            </a: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V. </a:t>
            </a:r>
            <a:r>
              <a:rPr lang="en-US" sz="1100" b="1" dirty="0" err="1"/>
              <a:t>Aminoglycosides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VI. </a:t>
            </a:r>
            <a:r>
              <a:rPr lang="en-US" sz="1100" b="1" dirty="0" smtClean="0"/>
              <a:t>Glycopeptides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Teicoplanin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Telavancin</a:t>
            </a:r>
            <a:r>
              <a:rPr lang="en-US" sz="1100" dirty="0"/>
              <a:t>*/**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Vancomycin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VII. </a:t>
            </a:r>
            <a:r>
              <a:rPr lang="en-US" sz="1100" b="1" dirty="0" err="1"/>
              <a:t>Macrolides</a:t>
            </a:r>
            <a:r>
              <a:rPr lang="en-US" sz="1100" b="1" dirty="0"/>
              <a:t>, </a:t>
            </a:r>
            <a:r>
              <a:rPr lang="en-US" sz="1100" b="1" dirty="0" err="1" smtClean="0"/>
              <a:t>Lincozamides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Clarithromycin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Erythromycin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Roxithromycin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Clindamycin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VIII. </a:t>
            </a:r>
            <a:r>
              <a:rPr lang="en-US" sz="1100" b="1" dirty="0" err="1"/>
              <a:t>Tetracyclines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Doxycycline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Minocycline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Tetracycline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Tigecycline</a:t>
            </a:r>
            <a:r>
              <a:rPr lang="en-US" sz="1100" dirty="0" smtClean="0"/>
              <a:t>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IX. </a:t>
            </a:r>
            <a:r>
              <a:rPr lang="mk-MK" sz="1100" b="1" dirty="0"/>
              <a:t>Останати</a:t>
            </a:r>
            <a:r>
              <a:rPr lang="en-US" sz="1100" b="1" dirty="0"/>
              <a:t>: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Chloramphenicol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Linezolid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Mupirocin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Nitrofurantoin</a:t>
            </a:r>
            <a:r>
              <a:rPr lang="en-US" sz="1100" dirty="0"/>
              <a:t> (</a:t>
            </a:r>
            <a:r>
              <a:rPr lang="mk-MK" sz="1100" dirty="0"/>
              <a:t>само за некомплицирани уринарни инфекции предизвикани од </a:t>
            </a:r>
            <a:r>
              <a:rPr lang="en-US" sz="1100" i="1" dirty="0"/>
              <a:t>Strep. </a:t>
            </a:r>
            <a:r>
              <a:rPr lang="en-US" sz="1100" i="1" dirty="0" err="1"/>
              <a:t>agalactiae</a:t>
            </a:r>
            <a:r>
              <a:rPr lang="en-US" sz="1100" dirty="0"/>
              <a:t>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Rifampicin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Trimethoprim-sulfamethoxazole</a:t>
            </a:r>
            <a:r>
              <a:rPr lang="en-US" sz="1100" dirty="0"/>
              <a:t> (Co-</a:t>
            </a:r>
            <a:r>
              <a:rPr lang="en-US" sz="1100" dirty="0" err="1"/>
              <a:t>trimoxazole</a:t>
            </a:r>
            <a:r>
              <a:rPr lang="en-US" sz="1100" dirty="0"/>
              <a:t>)</a:t>
            </a:r>
            <a:endParaRPr lang="mk-MK" sz="1100" dirty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endParaRPr lang="mk-MK" sz="1100" dirty="0"/>
          </a:p>
          <a:p>
            <a:endParaRPr lang="mk-MK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500834"/>
            <a:ext cx="8229600" cy="357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mk-MK" sz="1000" dirty="0"/>
              <a:t>* - лекови кои  не се регистрирани во Р.Македонија</a:t>
            </a:r>
          </a:p>
          <a:p>
            <a:r>
              <a:rPr lang="en-US" sz="1000" dirty="0"/>
              <a:t>** - </a:t>
            </a:r>
            <a:r>
              <a:rPr lang="mk-MK" sz="10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VIRIDANS GROUP STREPTOCOCCI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785794"/>
            <a:ext cx="4040188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sz="1100" b="1" dirty="0"/>
              <a:t>I.  </a:t>
            </a:r>
            <a:r>
              <a:rPr lang="en-US" sz="1100" b="1" dirty="0" err="1"/>
              <a:t>Penicillins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Benzylpenicillin</a:t>
            </a:r>
            <a:r>
              <a:rPr lang="en-US" sz="1100" dirty="0"/>
              <a:t> (</a:t>
            </a:r>
            <a:r>
              <a:rPr lang="en-US" sz="1100" dirty="0" err="1"/>
              <a:t>iv;im</a:t>
            </a:r>
            <a:r>
              <a:rPr lang="en-US" sz="1100" dirty="0"/>
              <a:t>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Phenoxymethylpenicillin</a:t>
            </a:r>
            <a:r>
              <a:rPr lang="en-US" sz="1100" dirty="0"/>
              <a:t> (per </a:t>
            </a:r>
            <a:r>
              <a:rPr lang="en-US" sz="1100" dirty="0" err="1"/>
              <a:t>os</a:t>
            </a:r>
            <a:r>
              <a:rPr lang="en-US" sz="1100" dirty="0"/>
              <a:t>)**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Piperacillin-tazobactam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Ticarcillin-clavulanate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Cloxacillin</a:t>
            </a:r>
            <a:r>
              <a:rPr lang="en-US" sz="1100" dirty="0"/>
              <a:t> – </a:t>
            </a:r>
            <a:r>
              <a:rPr lang="mk-MK" sz="1100" dirty="0"/>
              <a:t>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II. </a:t>
            </a:r>
            <a:r>
              <a:rPr lang="en-US" sz="1100" b="1" dirty="0" err="1"/>
              <a:t>Cephalosporins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en-US" sz="1100" dirty="0" err="1" smtClean="0"/>
              <a:t>Cefaclor</a:t>
            </a:r>
            <a:r>
              <a:rPr lang="en-US" sz="1100" dirty="0"/>
              <a:t>, </a:t>
            </a:r>
            <a:r>
              <a:rPr lang="en-US" sz="1100" dirty="0" err="1"/>
              <a:t>Cefadroxil</a:t>
            </a:r>
            <a:r>
              <a:rPr lang="en-US" sz="1100" dirty="0"/>
              <a:t>, </a:t>
            </a:r>
            <a:r>
              <a:rPr lang="en-US" sz="1100" dirty="0" err="1"/>
              <a:t>Cefalexin</a:t>
            </a:r>
            <a:r>
              <a:rPr lang="en-US" sz="1100" dirty="0"/>
              <a:t>, </a:t>
            </a:r>
            <a:r>
              <a:rPr lang="en-US" sz="1100" dirty="0" err="1"/>
              <a:t>Cefixime</a:t>
            </a:r>
            <a:r>
              <a:rPr lang="en-US" sz="1100" dirty="0"/>
              <a:t>, </a:t>
            </a:r>
            <a:r>
              <a:rPr lang="en-US" sz="1100" dirty="0" err="1"/>
              <a:t>Cefpodoxime</a:t>
            </a:r>
            <a:r>
              <a:rPr lang="en-US" sz="1100" dirty="0"/>
              <a:t>, </a:t>
            </a:r>
            <a:r>
              <a:rPr lang="en-US" sz="1100" dirty="0" err="1"/>
              <a:t>Ceftazidime</a:t>
            </a:r>
            <a:r>
              <a:rPr lang="en-US" sz="1100" dirty="0"/>
              <a:t> , </a:t>
            </a:r>
            <a:r>
              <a:rPr lang="en-US" sz="1100" dirty="0" err="1"/>
              <a:t>Cefuroxime</a:t>
            </a:r>
            <a:r>
              <a:rPr lang="en-US" sz="1100" dirty="0"/>
              <a:t> </a:t>
            </a:r>
            <a:r>
              <a:rPr lang="en-US" sz="1100" dirty="0" err="1"/>
              <a:t>axetil</a:t>
            </a:r>
            <a:r>
              <a:rPr lang="en-US" sz="1100" dirty="0"/>
              <a:t> – </a:t>
            </a:r>
            <a:r>
              <a:rPr lang="mk-MK" sz="1100" dirty="0" smtClean="0"/>
              <a:t>НЕ </a:t>
            </a:r>
            <a:r>
              <a:rPr lang="mk-MK" sz="1100" dirty="0"/>
              <a:t>ПРИМЕНЛИВИ!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Cefepime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Cefazolin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Cefotaxime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Ceftriaxone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Cefuroxime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III. </a:t>
            </a:r>
            <a:r>
              <a:rPr lang="en-US" sz="1100" b="1" dirty="0" err="1"/>
              <a:t>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Meropenem</a:t>
            </a:r>
            <a:endParaRPr lang="en-US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Doripenem</a:t>
            </a:r>
            <a:r>
              <a:rPr lang="en-US" sz="1100" dirty="0" smtClean="0"/>
              <a:t>*</a:t>
            </a:r>
            <a:endParaRPr lang="mk-MK" sz="1100" dirty="0"/>
          </a:p>
          <a:p>
            <a:pPr>
              <a:buNone/>
            </a:pPr>
            <a:endParaRPr lang="en-US" sz="1100" b="1" dirty="0"/>
          </a:p>
          <a:p>
            <a:endParaRPr lang="en-US" sz="1100" b="1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071546"/>
            <a:ext cx="4041775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100" b="1" dirty="0" smtClean="0"/>
              <a:t>IV. </a:t>
            </a:r>
            <a:r>
              <a:rPr lang="en-US" sz="1100" b="1" dirty="0" err="1" smtClean="0"/>
              <a:t>Fluoroquinolones</a:t>
            </a:r>
            <a:r>
              <a:rPr lang="en-US" sz="1100" b="1" dirty="0" smtClean="0"/>
              <a:t> </a:t>
            </a:r>
            <a:endParaRPr lang="mk-MK" sz="1100" dirty="0" smtClean="0"/>
          </a:p>
          <a:p>
            <a:pPr lvl="0">
              <a:buFont typeface="Wingdings" pitchFamily="2" charset="2"/>
              <a:buChar char="§"/>
            </a:pPr>
            <a:r>
              <a:rPr lang="mk-MK" sz="1100" dirty="0" smtClean="0"/>
              <a:t>НЕ ПРИМЕНЛИВИ!</a:t>
            </a:r>
            <a:endParaRPr lang="en-US" sz="1100" dirty="0" smtClean="0"/>
          </a:p>
          <a:p>
            <a:pPr lvl="0"/>
            <a:endParaRPr lang="en-US" sz="1100" dirty="0" smtClean="0"/>
          </a:p>
          <a:p>
            <a:pPr lvl="0">
              <a:buNone/>
            </a:pPr>
            <a:r>
              <a:rPr lang="en-US" sz="1100" b="1" dirty="0" smtClean="0"/>
              <a:t>V. </a:t>
            </a:r>
            <a:r>
              <a:rPr lang="en-US" sz="1100" b="1" dirty="0" err="1" smtClean="0"/>
              <a:t>Aminoglycosides</a:t>
            </a:r>
            <a:endParaRPr lang="en-US" sz="1100" b="1" dirty="0" smtClean="0"/>
          </a:p>
          <a:p>
            <a:pPr lvl="0">
              <a:buFont typeface="Wingdings" pitchFamily="2" charset="2"/>
              <a:buChar char="§"/>
            </a:pPr>
            <a:r>
              <a:rPr lang="mk-MK" sz="1100" dirty="0" smtClean="0"/>
              <a:t>НЕ ПРИМЕНЛИВИ!</a:t>
            </a:r>
            <a:endParaRPr lang="en-US" sz="1100" dirty="0" smtClean="0"/>
          </a:p>
          <a:p>
            <a:pPr lvl="0"/>
            <a:endParaRPr lang="en-US" sz="1100" b="1" dirty="0"/>
          </a:p>
          <a:p>
            <a:pPr>
              <a:buNone/>
            </a:pPr>
            <a:r>
              <a:rPr lang="en-US" sz="1100" b="1" dirty="0" smtClean="0"/>
              <a:t>VI. Glycopeptides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Teicoplanin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Telavancin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Vancomycin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smtClean="0"/>
              <a:t>VII</a:t>
            </a:r>
            <a:r>
              <a:rPr lang="en-US" sz="1100" b="1" dirty="0"/>
              <a:t>. </a:t>
            </a:r>
            <a:r>
              <a:rPr lang="en-US" sz="1100" b="1" dirty="0" err="1"/>
              <a:t>Macrolides</a:t>
            </a:r>
            <a:r>
              <a:rPr lang="en-US" sz="1100" b="1" dirty="0"/>
              <a:t>, </a:t>
            </a:r>
            <a:r>
              <a:rPr lang="en-US" sz="1100" b="1" dirty="0" err="1" smtClean="0"/>
              <a:t>Lincosamides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Streptogramins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Clindamycin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Azithromycin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Clarithromycin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Erythromycin**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Roxithromycin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Quinupristin-dalfopristin</a:t>
            </a:r>
            <a:r>
              <a:rPr lang="en-US" sz="1100" dirty="0"/>
              <a:t>*/**</a:t>
            </a:r>
            <a:endParaRPr lang="mk-MK" sz="1100" dirty="0"/>
          </a:p>
          <a:p>
            <a:pPr>
              <a:buNone/>
            </a:pPr>
            <a:r>
              <a:rPr lang="en-US" sz="1100" dirty="0"/>
              <a:t> </a:t>
            </a:r>
            <a:endParaRPr lang="mk-MK" sz="1100" dirty="0"/>
          </a:p>
          <a:p>
            <a:pPr>
              <a:buNone/>
            </a:pPr>
            <a:r>
              <a:rPr lang="en-US" sz="1100" b="1" dirty="0" smtClean="0"/>
              <a:t>VIII. </a:t>
            </a:r>
            <a:r>
              <a:rPr lang="en-US" sz="1100" b="1" dirty="0" err="1"/>
              <a:t>Tetracyclines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Doxicycline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Minocycline</a:t>
            </a:r>
            <a:r>
              <a:rPr lang="mk-MK" sz="1100" dirty="0"/>
              <a:t> </a:t>
            </a:r>
            <a:r>
              <a:rPr lang="en-US" sz="1100" dirty="0" smtClean="0"/>
              <a:t>*</a:t>
            </a:r>
            <a:r>
              <a:rPr lang="mk-MK" sz="1100" dirty="0" smtClean="0"/>
              <a:t>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Tetracycline</a:t>
            </a:r>
            <a:r>
              <a:rPr lang="mk-MK" sz="1100" dirty="0"/>
              <a:t> 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Tigecycline</a:t>
            </a:r>
            <a:r>
              <a:rPr lang="mk-MK" sz="1100" dirty="0"/>
              <a:t>*/</a:t>
            </a:r>
            <a:r>
              <a:rPr lang="en-US" sz="1100" dirty="0" smtClean="0"/>
              <a:t>**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smtClean="0"/>
              <a:t>IX. </a:t>
            </a:r>
            <a:r>
              <a:rPr lang="mk-MK" sz="1100" b="1" dirty="0"/>
              <a:t>Останати</a:t>
            </a:r>
            <a:r>
              <a:rPr lang="en-US" sz="1100" b="1" dirty="0"/>
              <a:t>: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Chloramphenicol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Linezolid</a:t>
            </a:r>
            <a:r>
              <a:rPr lang="en-US" sz="1100" dirty="0"/>
              <a:t> -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Rifampicin</a:t>
            </a:r>
            <a:r>
              <a:rPr lang="en-US" sz="1100" dirty="0"/>
              <a:t> -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Trimethoprim</a:t>
            </a:r>
            <a:r>
              <a:rPr lang="en-US" sz="1100" dirty="0"/>
              <a:t> </a:t>
            </a:r>
            <a:r>
              <a:rPr lang="en-US" sz="1100" dirty="0" err="1"/>
              <a:t>sulfamethoxazole</a:t>
            </a:r>
            <a:r>
              <a:rPr lang="en-US" sz="1100" dirty="0"/>
              <a:t> - </a:t>
            </a:r>
            <a:r>
              <a:rPr lang="mk-MK" sz="1100" dirty="0"/>
              <a:t>НЕ ПРИМЕНЛИВ!</a:t>
            </a:r>
          </a:p>
          <a:p>
            <a:pPr>
              <a:buNone/>
            </a:pPr>
            <a:endParaRPr lang="mk-MK" sz="1100" dirty="0"/>
          </a:p>
          <a:p>
            <a:endParaRPr lang="mk-MK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900" dirty="0"/>
              <a:t>* 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STREPTOCOCCUS PNEUMONIAE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642918"/>
            <a:ext cx="4040188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100" b="1" dirty="0"/>
              <a:t>I. </a:t>
            </a:r>
            <a:r>
              <a:rPr lang="en-US" sz="1100" b="1" dirty="0" err="1"/>
              <a:t>Penicillins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Penicillin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Piperacillin-tazobactam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mk-MK" sz="1100" dirty="0"/>
              <a:t>* -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Ticarcillin-clavulanate</a:t>
            </a:r>
            <a:r>
              <a:rPr lang="mk-MK" sz="1100" dirty="0"/>
              <a:t>*</a:t>
            </a:r>
            <a:r>
              <a:rPr lang="en-US" sz="1100" dirty="0"/>
              <a:t> – </a:t>
            </a:r>
            <a:r>
              <a:rPr lang="mk-MK" sz="1100" dirty="0"/>
              <a:t>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II. </a:t>
            </a:r>
            <a:r>
              <a:rPr lang="en-US" sz="1100" b="1" dirty="0" err="1"/>
              <a:t>Cephalosporins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Cefadroxil</a:t>
            </a:r>
            <a:r>
              <a:rPr lang="en-US" sz="1100" dirty="0"/>
              <a:t>, </a:t>
            </a:r>
            <a:r>
              <a:rPr lang="en-US" sz="1100" dirty="0" err="1"/>
              <a:t>Cefalexin</a:t>
            </a:r>
            <a:r>
              <a:rPr lang="en-US" sz="1100" dirty="0"/>
              <a:t>, </a:t>
            </a:r>
            <a:r>
              <a:rPr lang="en-US" sz="1100" dirty="0" err="1"/>
              <a:t>Cefazolin</a:t>
            </a:r>
            <a:r>
              <a:rPr lang="en-US" sz="1100" dirty="0"/>
              <a:t>, </a:t>
            </a:r>
            <a:r>
              <a:rPr lang="en-US" sz="1100" dirty="0" err="1"/>
              <a:t>Cefixime</a:t>
            </a:r>
            <a:r>
              <a:rPr lang="en-US" sz="1100" dirty="0"/>
              <a:t>, </a:t>
            </a:r>
            <a:r>
              <a:rPr lang="en-US" sz="1100" dirty="0" err="1"/>
              <a:t>Ceftazidime</a:t>
            </a:r>
            <a:r>
              <a:rPr lang="en-US" sz="1100" dirty="0"/>
              <a:t>, </a:t>
            </a:r>
            <a:r>
              <a:rPr lang="en-US" sz="1100" dirty="0" err="1" smtClean="0"/>
              <a:t>Ceftibuten</a:t>
            </a:r>
            <a:r>
              <a:rPr lang="en-US" sz="1100" dirty="0"/>
              <a:t> </a:t>
            </a:r>
            <a:r>
              <a:rPr lang="en-US" sz="1100" dirty="0" smtClean="0"/>
              <a:t>- </a:t>
            </a:r>
            <a:r>
              <a:rPr lang="mk-MK" sz="1100" dirty="0" smtClean="0"/>
              <a:t>НЕ </a:t>
            </a:r>
            <a:r>
              <a:rPr lang="mk-MK" sz="1100" dirty="0"/>
              <a:t>ПРИМЕНЛИВИ!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Cefaclor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Cefepime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Cefotaxime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Cefpodoxime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Ceftriaxone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Cefuroxime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Cefuroxime-axetil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III. </a:t>
            </a:r>
            <a:r>
              <a:rPr lang="en-US" sz="1100" b="1" dirty="0" err="1"/>
              <a:t>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Ertapenem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Meropenem</a:t>
            </a:r>
            <a:r>
              <a:rPr lang="mk-MK" sz="1100" dirty="0"/>
              <a:t> (единствен од групата за третман на менингитис</a:t>
            </a:r>
            <a:r>
              <a:rPr lang="mk-MK" sz="1100" dirty="0" smtClean="0"/>
              <a:t>)</a:t>
            </a:r>
            <a:endParaRPr lang="en-US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Doripenem</a:t>
            </a:r>
            <a:r>
              <a:rPr lang="en-US" sz="1100" dirty="0" smtClean="0"/>
              <a:t>*</a:t>
            </a:r>
          </a:p>
          <a:p>
            <a:pPr lvl="0">
              <a:buFont typeface="+mj-lt"/>
              <a:buAutoNum type="arabicPeriod"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IV. </a:t>
            </a:r>
            <a:r>
              <a:rPr lang="en-US" sz="1100" b="1" dirty="0" err="1"/>
              <a:t>Fluoroquinolones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Ciprofloxacin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Levofloxacin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Moxifloxacin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Ofloxacin</a:t>
            </a:r>
            <a:endParaRPr lang="mk-MK" sz="1100" dirty="0"/>
          </a:p>
          <a:p>
            <a:pPr>
              <a:buNone/>
            </a:pPr>
            <a:endParaRPr lang="en-US" sz="1100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29190" y="785794"/>
            <a:ext cx="375761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b="1" dirty="0" smtClean="0"/>
              <a:t>V.  </a:t>
            </a:r>
            <a:r>
              <a:rPr lang="en-US" sz="1100" b="1" dirty="0" err="1" smtClean="0"/>
              <a:t>Aminoglycosides</a:t>
            </a:r>
            <a:endParaRPr lang="mk-MK" sz="1100" dirty="0" smtClean="0"/>
          </a:p>
          <a:p>
            <a:pPr lvl="0"/>
            <a:r>
              <a:rPr lang="mk-MK" sz="1100" dirty="0" smtClean="0"/>
              <a:t>НЕ ПРИМЕНЛИВИ!</a:t>
            </a:r>
            <a:endParaRPr lang="en-US" sz="1100" dirty="0" smtClean="0"/>
          </a:p>
          <a:p>
            <a:pPr lvl="0"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sz="1100" b="1" dirty="0" smtClean="0"/>
              <a:t>VI</a:t>
            </a:r>
            <a:r>
              <a:rPr lang="en-US" sz="1100" b="1" dirty="0"/>
              <a:t>. Glycopeptides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Teicoplanin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Telavancin</a:t>
            </a:r>
            <a:r>
              <a:rPr lang="en-US" sz="1100" dirty="0"/>
              <a:t>*/**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Vancomycin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VII. </a:t>
            </a:r>
            <a:r>
              <a:rPr lang="en-US" sz="1100" b="1" dirty="0" err="1" smtClean="0"/>
              <a:t>Macrolides,Lincozamides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Clarithromycin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Erythromycin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Roxithromycin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Clindamycin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VIII. </a:t>
            </a:r>
            <a:r>
              <a:rPr lang="en-US" sz="1100" b="1" dirty="0" err="1"/>
              <a:t>Tetracyclines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Doxycycline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Minocycline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Tetracycline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Tigecycline</a:t>
            </a:r>
            <a:r>
              <a:rPr lang="en-US" sz="1100" dirty="0" smtClean="0"/>
              <a:t>*/**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IX. </a:t>
            </a:r>
            <a:r>
              <a:rPr lang="mk-MK" sz="1100" b="1" dirty="0"/>
              <a:t>Останати</a:t>
            </a:r>
            <a:r>
              <a:rPr lang="en-US" sz="1100" b="1" dirty="0"/>
              <a:t>: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Chloramphenicol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Linezolid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Rifampicin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Trimethoprim-sulfamethaxazole</a:t>
            </a:r>
            <a:r>
              <a:rPr lang="en-US" sz="1100" dirty="0"/>
              <a:t> (Co-</a:t>
            </a:r>
            <a:r>
              <a:rPr lang="en-US" sz="1100" dirty="0" err="1"/>
              <a:t>trimoxazole</a:t>
            </a:r>
            <a:r>
              <a:rPr lang="en-US" sz="1100" dirty="0"/>
              <a:t>)</a:t>
            </a:r>
            <a:endParaRPr lang="mk-MK" sz="1100" dirty="0"/>
          </a:p>
          <a:p>
            <a:pPr>
              <a:buNone/>
            </a:pPr>
            <a:endParaRPr lang="mk-MK" sz="11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1400" dirty="0"/>
              <a:t>* </a:t>
            </a:r>
            <a:r>
              <a:rPr lang="mk-MK" sz="900" dirty="0"/>
              <a:t>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GRAM POSITIVE ANAEROBES</a:t>
            </a:r>
            <a:endParaRPr lang="mk-MK" sz="1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642918"/>
            <a:ext cx="4040188" cy="5483245"/>
          </a:xfrm>
        </p:spPr>
        <p:txBody>
          <a:bodyPr>
            <a:normAutofit/>
          </a:bodyPr>
          <a:lstStyle/>
          <a:p>
            <a:endParaRPr lang="en-US" sz="1100" b="1" dirty="0" smtClean="0"/>
          </a:p>
          <a:p>
            <a:pPr>
              <a:buNone/>
            </a:pPr>
            <a:r>
              <a:rPr lang="en-US" sz="1100" b="1" dirty="0"/>
              <a:t>I. </a:t>
            </a:r>
            <a:r>
              <a:rPr lang="en-US" sz="1100" b="1" dirty="0" err="1"/>
              <a:t>Penicillins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Benzylpenicillin</a:t>
            </a:r>
            <a:r>
              <a:rPr lang="en-US" sz="1100" dirty="0"/>
              <a:t> (</a:t>
            </a:r>
            <a:r>
              <a:rPr lang="en-US" sz="1100" dirty="0" err="1"/>
              <a:t>iv;im</a:t>
            </a:r>
            <a:r>
              <a:rPr lang="en-US" sz="1100" dirty="0"/>
              <a:t>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Phenoxymethylpenicillin</a:t>
            </a:r>
            <a:r>
              <a:rPr lang="en-US" sz="1100" dirty="0"/>
              <a:t> (per </a:t>
            </a:r>
            <a:r>
              <a:rPr lang="en-US" sz="1100" dirty="0" err="1"/>
              <a:t>os</a:t>
            </a:r>
            <a:r>
              <a:rPr lang="en-US" sz="1100" dirty="0"/>
              <a:t>)**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Piperacillin-tazobactam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Ticarcillin-clavulanate</a:t>
            </a:r>
            <a:r>
              <a:rPr lang="en-US" sz="1100" dirty="0" smtClean="0"/>
              <a:t>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II.  </a:t>
            </a:r>
            <a:r>
              <a:rPr lang="en-US" sz="1100" b="1" dirty="0" err="1"/>
              <a:t>Cephalosporins</a:t>
            </a:r>
            <a:endParaRPr lang="mk-MK" sz="1100" dirty="0"/>
          </a:p>
          <a:p>
            <a:pPr lvl="0"/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III.  </a:t>
            </a:r>
            <a:r>
              <a:rPr lang="en-US" sz="1100" b="1" dirty="0" err="1"/>
              <a:t>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Meropenem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Doripenem</a:t>
            </a:r>
            <a:r>
              <a:rPr lang="en-US" sz="1100" dirty="0" smtClean="0"/>
              <a:t>*</a:t>
            </a:r>
          </a:p>
          <a:p>
            <a:pPr lvl="0">
              <a:buFont typeface="+mj-lt"/>
              <a:buAutoNum type="arabicPeriod"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IV. </a:t>
            </a:r>
            <a:r>
              <a:rPr lang="en-US" sz="1100" b="1" dirty="0" err="1" smtClean="0"/>
              <a:t>Monobactams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Azthreonam</a:t>
            </a:r>
            <a:r>
              <a:rPr lang="mk-MK" sz="1100" dirty="0"/>
              <a:t>*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>
              <a:buNone/>
            </a:pPr>
            <a:endParaRPr lang="en-US" sz="1100" b="1" dirty="0"/>
          </a:p>
          <a:p>
            <a:endParaRPr lang="en-US" sz="1100" b="1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785794"/>
            <a:ext cx="4041775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100" b="1" dirty="0" smtClean="0"/>
              <a:t>V</a:t>
            </a:r>
            <a:r>
              <a:rPr lang="en-US" sz="1100" b="1" dirty="0"/>
              <a:t>. </a:t>
            </a:r>
            <a:r>
              <a:rPr lang="en-US" sz="1100" b="1" dirty="0" err="1"/>
              <a:t>Fluoroquinolones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Moxifloxacin</a:t>
            </a:r>
            <a:r>
              <a:rPr lang="mk-MK" sz="1100" dirty="0"/>
              <a:t>**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Ciprofloxacin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Levofloxacin</a:t>
            </a:r>
            <a:r>
              <a:rPr lang="en-US" sz="1100" dirty="0"/>
              <a:t>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Ofloxacin</a:t>
            </a:r>
            <a:r>
              <a:rPr lang="en-US" sz="1100" dirty="0"/>
              <a:t>– </a:t>
            </a:r>
            <a:r>
              <a:rPr lang="mk-MK" sz="1100" dirty="0"/>
              <a:t>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900" dirty="0"/>
          </a:p>
          <a:p>
            <a:pPr>
              <a:buNone/>
            </a:pPr>
            <a:r>
              <a:rPr lang="en-US" sz="1100" b="1" dirty="0" smtClean="0"/>
              <a:t>VI. </a:t>
            </a:r>
            <a:r>
              <a:rPr lang="en-US" sz="1100" b="1" dirty="0" err="1"/>
              <a:t>Aminoglycosides</a:t>
            </a:r>
            <a:r>
              <a:rPr lang="en-US" sz="1100" b="1" dirty="0"/>
              <a:t>  </a:t>
            </a:r>
            <a:endParaRPr lang="mk-MK" sz="1100" dirty="0"/>
          </a:p>
          <a:p>
            <a:pPr lvl="0"/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900" dirty="0"/>
          </a:p>
          <a:p>
            <a:pPr>
              <a:buNone/>
            </a:pPr>
            <a:r>
              <a:rPr lang="en-US" sz="1100" b="1" dirty="0" smtClean="0"/>
              <a:t>VII</a:t>
            </a:r>
            <a:r>
              <a:rPr lang="en-US" sz="1100" b="1" dirty="0"/>
              <a:t>. Glycopeptides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Vancomycin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Teicoplanin</a:t>
            </a:r>
            <a:r>
              <a:rPr lang="en-US" sz="1100" dirty="0"/>
              <a:t>*/**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Telavancin</a:t>
            </a:r>
            <a:r>
              <a:rPr lang="en-US" sz="1100" dirty="0"/>
              <a:t>*/**</a:t>
            </a:r>
            <a:endParaRPr lang="mk-MK" sz="1100" dirty="0"/>
          </a:p>
          <a:p>
            <a:endParaRPr lang="mk-MK" sz="900" dirty="0"/>
          </a:p>
          <a:p>
            <a:pPr>
              <a:buNone/>
            </a:pPr>
            <a:r>
              <a:rPr lang="en-US" sz="1100" b="1" dirty="0" smtClean="0"/>
              <a:t>VIII</a:t>
            </a:r>
            <a:r>
              <a:rPr lang="en-US" sz="1100" b="1" dirty="0"/>
              <a:t>. </a:t>
            </a:r>
            <a:r>
              <a:rPr lang="en-US" sz="1100" b="1" dirty="0" err="1"/>
              <a:t>Macrolides</a:t>
            </a:r>
            <a:r>
              <a:rPr lang="en-US" sz="1100" b="1" dirty="0"/>
              <a:t>, </a:t>
            </a:r>
            <a:r>
              <a:rPr lang="en-US" sz="1100" b="1" dirty="0" err="1" smtClean="0"/>
              <a:t>Lincosamides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Erythromycin</a:t>
            </a:r>
            <a:r>
              <a:rPr lang="mk-MK" sz="1100" dirty="0"/>
              <a:t>**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Azithromycin</a:t>
            </a:r>
            <a:r>
              <a:rPr lang="mk-MK" sz="1100" dirty="0"/>
              <a:t> –НЕ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Clarithromycin</a:t>
            </a:r>
            <a:r>
              <a:rPr lang="mk-MK" sz="1100" dirty="0"/>
              <a:t> 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Roxithromycin</a:t>
            </a:r>
            <a:r>
              <a:rPr lang="mk-MK" sz="1100" dirty="0"/>
              <a:t> 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Clindamycin</a:t>
            </a:r>
            <a:r>
              <a:rPr lang="en-US" sz="1100" dirty="0"/>
              <a:t> </a:t>
            </a:r>
            <a:endParaRPr lang="en-US" sz="1100" dirty="0" smtClean="0"/>
          </a:p>
          <a:p>
            <a:pPr lvl="0"/>
            <a:endParaRPr lang="mk-MK" sz="900" dirty="0"/>
          </a:p>
          <a:p>
            <a:pPr>
              <a:buNone/>
            </a:pPr>
            <a:r>
              <a:rPr lang="en-US" sz="1100" b="1" dirty="0" smtClean="0"/>
              <a:t>IX. </a:t>
            </a:r>
            <a:r>
              <a:rPr lang="en-US" sz="1100" b="1" dirty="0" err="1"/>
              <a:t>Tetracyclines</a:t>
            </a:r>
            <a:r>
              <a:rPr lang="mk-MK" sz="1100" b="1" dirty="0"/>
              <a:t> – </a:t>
            </a:r>
            <a:r>
              <a:rPr lang="mk-MK" sz="1100" dirty="0"/>
              <a:t>Потврден е само клинички ефект кај мешани интра-абдоминални инфекции.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Doxycycline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Minocycline</a:t>
            </a:r>
            <a:r>
              <a:rPr lang="en-US" sz="1100" dirty="0" smtClean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Tetracycline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Tigecycline</a:t>
            </a:r>
            <a:r>
              <a:rPr lang="mk-MK" sz="1100" dirty="0" smtClean="0"/>
              <a:t>*</a:t>
            </a:r>
            <a:endParaRPr lang="en-US" sz="1100" dirty="0" smtClean="0"/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r>
              <a:rPr lang="en-US" sz="1100" b="1" dirty="0" smtClean="0"/>
              <a:t>X</a:t>
            </a:r>
            <a:r>
              <a:rPr lang="en-US" sz="1100" b="1" dirty="0"/>
              <a:t>. </a:t>
            </a:r>
            <a:r>
              <a:rPr lang="mk-MK" sz="1100" b="1" dirty="0"/>
              <a:t>Останати</a:t>
            </a:r>
            <a:r>
              <a:rPr lang="en-US" sz="1100" b="1" dirty="0"/>
              <a:t>: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Chloramphenicol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Metronidazole</a:t>
            </a:r>
            <a:endParaRPr lang="mk-MK" sz="1100" dirty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endParaRPr lang="mk-MK" sz="1100" dirty="0"/>
          </a:p>
          <a:p>
            <a:endParaRPr lang="mk-MK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900" dirty="0"/>
              <a:t>* 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GRAM NEGATIVE ANAEROBES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785794"/>
            <a:ext cx="4040188" cy="57864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100" b="1" dirty="0"/>
              <a:t>I. </a:t>
            </a:r>
            <a:r>
              <a:rPr lang="en-US" sz="1100" b="1" dirty="0" err="1"/>
              <a:t>Penicillins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Benzylpenicillin</a:t>
            </a:r>
            <a:r>
              <a:rPr lang="en-US" sz="1100" dirty="0"/>
              <a:t> (</a:t>
            </a:r>
            <a:r>
              <a:rPr lang="en-US" sz="1100" dirty="0" err="1"/>
              <a:t>iv;im</a:t>
            </a:r>
            <a:r>
              <a:rPr lang="en-US" sz="1100" dirty="0"/>
              <a:t>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Phenoxymethylpenicillin</a:t>
            </a:r>
            <a:r>
              <a:rPr lang="en-US" sz="1100" dirty="0"/>
              <a:t> (per </a:t>
            </a:r>
            <a:r>
              <a:rPr lang="en-US" sz="1100" dirty="0" err="1"/>
              <a:t>os</a:t>
            </a:r>
            <a:r>
              <a:rPr lang="en-US" sz="1100" dirty="0"/>
              <a:t>)**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Piperacillin-tazobactam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Ticarcillin-clavulanate</a:t>
            </a:r>
            <a:r>
              <a:rPr lang="en-US" sz="1100" dirty="0" smtClean="0"/>
              <a:t>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II.  </a:t>
            </a:r>
            <a:r>
              <a:rPr lang="en-US" sz="1100" b="1" dirty="0" err="1"/>
              <a:t>Cephalosporins</a:t>
            </a:r>
            <a:endParaRPr lang="mk-MK" sz="1100" dirty="0"/>
          </a:p>
          <a:p>
            <a:pPr lvl="0"/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III.  </a:t>
            </a:r>
            <a:r>
              <a:rPr lang="en-US" sz="1100" b="1" dirty="0" err="1"/>
              <a:t>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Meropenem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Doripenem</a:t>
            </a:r>
            <a:r>
              <a:rPr lang="en-US" sz="1100" dirty="0" smtClean="0"/>
              <a:t>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IV. </a:t>
            </a:r>
            <a:r>
              <a:rPr lang="en-US" sz="1100" b="1" dirty="0" err="1"/>
              <a:t>Monobactams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en-US" sz="1100" dirty="0" err="1"/>
              <a:t>Azthreonam</a:t>
            </a:r>
            <a:r>
              <a:rPr lang="mk-MK" sz="1100" dirty="0"/>
              <a:t>*</a:t>
            </a:r>
            <a:r>
              <a:rPr lang="en-US" sz="1100" dirty="0"/>
              <a:t> – </a:t>
            </a:r>
            <a:r>
              <a:rPr lang="mk-MK" sz="1100" dirty="0"/>
              <a:t>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smtClean="0"/>
              <a:t>V. </a:t>
            </a:r>
            <a:r>
              <a:rPr lang="en-US" sz="1100" b="1" dirty="0" err="1" smtClean="0"/>
              <a:t>Fluoroquinolones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Moxifloxacin</a:t>
            </a:r>
            <a:r>
              <a:rPr lang="mk-MK" sz="1100" dirty="0" smtClean="0"/>
              <a:t>**</a:t>
            </a:r>
          </a:p>
          <a:p>
            <a:pPr lvl="0">
              <a:buFont typeface="+mj-lt"/>
              <a:buAutoNum type="arabicPeriod"/>
            </a:pPr>
            <a:r>
              <a:rPr lang="en-US" sz="1100" dirty="0" smtClean="0"/>
              <a:t>Ciprofloxacin – </a:t>
            </a:r>
            <a:r>
              <a:rPr lang="mk-MK" sz="1100" dirty="0" smtClean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Levofloxacin</a:t>
            </a:r>
            <a:r>
              <a:rPr lang="en-US" sz="1100" dirty="0" smtClean="0"/>
              <a:t>– </a:t>
            </a:r>
            <a:r>
              <a:rPr lang="mk-MK" sz="1100" dirty="0" smtClean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Ofloxacin</a:t>
            </a:r>
            <a:r>
              <a:rPr lang="en-US" sz="1100" dirty="0" smtClean="0"/>
              <a:t>– </a:t>
            </a:r>
            <a:r>
              <a:rPr lang="mk-MK" sz="1100" dirty="0" smtClean="0"/>
              <a:t>НЕ ПРИМЕНЛИВ!</a:t>
            </a:r>
          </a:p>
          <a:p>
            <a:pPr>
              <a:buNone/>
            </a:pPr>
            <a:endParaRPr lang="en-US" sz="1100" b="1" dirty="0"/>
          </a:p>
          <a:p>
            <a:endParaRPr lang="en-US" sz="1100" b="1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071546"/>
            <a:ext cx="4041775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b="1" dirty="0" smtClean="0"/>
              <a:t>VI. </a:t>
            </a:r>
            <a:r>
              <a:rPr lang="en-US" sz="1100" b="1" dirty="0" err="1"/>
              <a:t>Aminoglycosides</a:t>
            </a:r>
            <a:r>
              <a:rPr lang="en-US" sz="1100" b="1" dirty="0"/>
              <a:t>  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smtClean="0"/>
              <a:t>VII. </a:t>
            </a:r>
            <a:r>
              <a:rPr lang="en-US" sz="1100" b="1" dirty="0"/>
              <a:t>Glycopeptides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smtClean="0"/>
              <a:t>VIII. </a:t>
            </a:r>
            <a:r>
              <a:rPr lang="en-US" sz="1100" b="1" dirty="0" err="1"/>
              <a:t>Macrolides</a:t>
            </a:r>
            <a:r>
              <a:rPr lang="en-US" sz="1100" b="1" dirty="0"/>
              <a:t>, </a:t>
            </a:r>
            <a:r>
              <a:rPr lang="en-US" sz="1100" b="1" dirty="0" err="1" smtClean="0"/>
              <a:t>Lincosamides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Erythromycin</a:t>
            </a:r>
            <a:r>
              <a:rPr lang="mk-MK" sz="1100" dirty="0"/>
              <a:t>**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Azithromycin</a:t>
            </a:r>
            <a:r>
              <a:rPr lang="mk-MK" sz="1100" dirty="0"/>
              <a:t> –НЕ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Clarithromycin</a:t>
            </a:r>
            <a:r>
              <a:rPr lang="mk-MK" sz="1100" dirty="0"/>
              <a:t> 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Roxithromycin</a:t>
            </a:r>
            <a:r>
              <a:rPr lang="mk-MK" sz="1100" dirty="0"/>
              <a:t> 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Clindamycin</a:t>
            </a:r>
            <a:r>
              <a:rPr lang="en-US" sz="1100" dirty="0"/>
              <a:t> 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smtClean="0"/>
              <a:t>XI</a:t>
            </a:r>
            <a:r>
              <a:rPr lang="en-US" sz="1100" b="1" dirty="0"/>
              <a:t>. </a:t>
            </a:r>
            <a:r>
              <a:rPr lang="en-US" sz="1100" b="1" dirty="0" err="1"/>
              <a:t>Tetracyclines</a:t>
            </a:r>
            <a:r>
              <a:rPr lang="mk-MK" sz="1100" b="1" dirty="0"/>
              <a:t> – </a:t>
            </a:r>
            <a:r>
              <a:rPr lang="mk-MK" sz="1100" dirty="0"/>
              <a:t>Потврден е само клинички ефект кај мешани интра-абдоминални инфекции.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Doxycycline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Minocycline</a:t>
            </a:r>
            <a:r>
              <a:rPr lang="en-US" sz="1100" dirty="0" smtClean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Tetracycline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Tigecycline</a:t>
            </a:r>
            <a:r>
              <a:rPr lang="mk-MK" sz="1100" dirty="0" smtClean="0"/>
              <a:t>*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smtClean="0"/>
              <a:t>X</a:t>
            </a:r>
            <a:r>
              <a:rPr lang="en-US" sz="1100" b="1" dirty="0"/>
              <a:t>. </a:t>
            </a:r>
            <a:r>
              <a:rPr lang="mk-MK" sz="1100" b="1" dirty="0"/>
              <a:t>Останати</a:t>
            </a:r>
            <a:r>
              <a:rPr lang="en-US" sz="1100" b="1" dirty="0"/>
              <a:t>: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Chloramphenicol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Metronidazole</a:t>
            </a:r>
            <a:endParaRPr lang="mk-MK" sz="1100" dirty="0"/>
          </a:p>
          <a:p>
            <a:pPr>
              <a:buNone/>
            </a:pPr>
            <a:endParaRPr lang="en-US" sz="1100" b="1" dirty="0" smtClean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900" dirty="0"/>
              <a:t>* 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HAEMOPHILUS INFLUENZAE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00034" y="928670"/>
            <a:ext cx="4040188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100" b="1" dirty="0"/>
              <a:t>I. </a:t>
            </a:r>
            <a:r>
              <a:rPr lang="en-US" sz="1100" b="1" dirty="0" err="1"/>
              <a:t>Penicillins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Penicillin**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Piperacillin-tazobactam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*/**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 </a:t>
            </a:r>
            <a:r>
              <a:rPr lang="en-US" sz="1100" dirty="0" err="1"/>
              <a:t>clavulanate</a:t>
            </a:r>
            <a:r>
              <a:rPr lang="en-US" sz="1100" dirty="0" smtClean="0"/>
              <a:t>*/**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err="1"/>
              <a:t>II.Cephalosporins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en-US" sz="1100" dirty="0" err="1"/>
              <a:t>Cefalexin</a:t>
            </a:r>
            <a:r>
              <a:rPr lang="en-US" sz="1100" dirty="0"/>
              <a:t>, </a:t>
            </a:r>
            <a:r>
              <a:rPr lang="en-US" sz="1100" dirty="0" err="1"/>
              <a:t>Cefadroxil</a:t>
            </a:r>
            <a:r>
              <a:rPr lang="en-US" sz="1100" dirty="0"/>
              <a:t>, </a:t>
            </a:r>
            <a:r>
              <a:rPr lang="en-US" sz="1100" dirty="0" err="1"/>
              <a:t>Cefaclor</a:t>
            </a:r>
            <a:r>
              <a:rPr lang="en-US" sz="1100" dirty="0"/>
              <a:t>, </a:t>
            </a:r>
            <a:r>
              <a:rPr lang="en-US" sz="1100" dirty="0" err="1"/>
              <a:t>Cefazolin</a:t>
            </a:r>
            <a:r>
              <a:rPr lang="mk-MK" sz="1100" dirty="0"/>
              <a:t>,</a:t>
            </a:r>
            <a:r>
              <a:rPr lang="en-US" sz="1100" dirty="0"/>
              <a:t> </a:t>
            </a:r>
            <a:r>
              <a:rPr lang="en-US" sz="1100" dirty="0" err="1"/>
              <a:t>Ceftazidime</a:t>
            </a:r>
            <a:r>
              <a:rPr lang="en-US" sz="1100" dirty="0"/>
              <a:t> </a:t>
            </a:r>
          </a:p>
          <a:p>
            <a:pPr lvl="0">
              <a:buNone/>
            </a:pPr>
            <a:r>
              <a:rPr lang="en-US" sz="1100" dirty="0" smtClean="0"/>
              <a:t>         </a:t>
            </a:r>
            <a:r>
              <a:rPr lang="mk-MK" sz="1100" dirty="0" smtClean="0"/>
              <a:t>НЕ ПРИМЕНЛИВИ!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Cefepime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Cefixime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Cefotaxime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Cefpodoxime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Ceftibuten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Ceftriaxone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Cefuroxime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Cefuroxime</a:t>
            </a:r>
            <a:r>
              <a:rPr lang="en-US" sz="1100" dirty="0"/>
              <a:t> </a:t>
            </a:r>
            <a:r>
              <a:rPr lang="en-US" sz="1100" dirty="0" err="1" smtClean="0"/>
              <a:t>axetil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err="1"/>
              <a:t>III.Carbapenems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Meropenem</a:t>
            </a:r>
            <a:r>
              <a:rPr lang="en-US" sz="1100" dirty="0"/>
              <a:t> (</a:t>
            </a:r>
            <a:r>
              <a:rPr lang="mk-MK" sz="1100" dirty="0"/>
              <a:t>единствен од групата за третман на менингитис)</a:t>
            </a:r>
          </a:p>
          <a:p>
            <a:pPr>
              <a:buNone/>
            </a:pPr>
            <a:endParaRPr lang="en-US" sz="1100" b="1" dirty="0" smtClean="0"/>
          </a:p>
          <a:p>
            <a:endParaRPr lang="en-US" sz="1100" b="1" dirty="0"/>
          </a:p>
          <a:p>
            <a:endParaRPr lang="en-US" sz="1100" b="1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3438" y="928670"/>
            <a:ext cx="4041775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100" b="1" dirty="0" err="1" smtClean="0"/>
              <a:t>IV.Fluororquinolones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Ciproflovaxin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Levofloxacin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Moxifloxacin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Ofloxacin</a:t>
            </a:r>
            <a:endParaRPr lang="en-US" sz="1100" dirty="0"/>
          </a:p>
          <a:p>
            <a:pPr lvl="0"/>
            <a:endParaRPr lang="en-US" sz="1100" b="1" dirty="0"/>
          </a:p>
          <a:p>
            <a:pPr>
              <a:buNone/>
            </a:pPr>
            <a:r>
              <a:rPr lang="en-US" sz="1100" b="1" dirty="0" smtClean="0"/>
              <a:t>V</a:t>
            </a:r>
            <a:r>
              <a:rPr lang="en-US" sz="1100" b="1" dirty="0"/>
              <a:t>. </a:t>
            </a:r>
            <a:r>
              <a:rPr lang="en-US" sz="1100" b="1" dirty="0" err="1"/>
              <a:t>Aminoglycosides</a:t>
            </a:r>
            <a:r>
              <a:rPr lang="en-US" sz="1100" b="1" dirty="0"/>
              <a:t> </a:t>
            </a:r>
            <a:r>
              <a:rPr lang="en-US" sz="1100" b="1" dirty="0" smtClean="0"/>
              <a:t>**</a:t>
            </a:r>
          </a:p>
          <a:p>
            <a:pPr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 err="1"/>
              <a:t>VI.Glucopeptides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ПРИМЕНЛИВИ!</a:t>
            </a:r>
          </a:p>
          <a:p>
            <a:pPr>
              <a:buNone/>
            </a:pPr>
            <a:r>
              <a:rPr lang="mk-MK" sz="1100" b="1" dirty="0"/>
              <a:t> </a:t>
            </a:r>
            <a:endParaRPr lang="mk-MK" sz="1100" dirty="0"/>
          </a:p>
          <a:p>
            <a:pPr>
              <a:buNone/>
            </a:pPr>
            <a:r>
              <a:rPr lang="en-US" sz="1100" b="1" dirty="0" err="1"/>
              <a:t>VII.Macrolides</a:t>
            </a:r>
            <a:r>
              <a:rPr lang="en-US" sz="1100" b="1" dirty="0"/>
              <a:t>, </a:t>
            </a:r>
            <a:r>
              <a:rPr lang="en-US" sz="1100" b="1" dirty="0" err="1" smtClean="0"/>
              <a:t>Lincosamides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Erythromycin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Clarithromycin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Roxithromycin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Clindamycin</a:t>
            </a:r>
            <a:r>
              <a:rPr lang="en-US" sz="1100" dirty="0"/>
              <a:t> – </a:t>
            </a:r>
            <a:r>
              <a:rPr lang="mk-MK" sz="1100" dirty="0"/>
              <a:t>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VIII. </a:t>
            </a:r>
            <a:r>
              <a:rPr lang="en-US" sz="1100" b="1" dirty="0" err="1"/>
              <a:t>Tetracyclines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Doxycycline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Minocycline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Tetracyclines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Tigecyclin</a:t>
            </a:r>
            <a:r>
              <a:rPr lang="mk-MK" sz="1100" dirty="0"/>
              <a:t>*/</a:t>
            </a:r>
            <a:r>
              <a:rPr lang="en-US" sz="1100" dirty="0" smtClean="0"/>
              <a:t>**</a:t>
            </a:r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IX. </a:t>
            </a:r>
            <a:r>
              <a:rPr lang="mk-MK" sz="1100" b="1" dirty="0"/>
              <a:t>Останати</a:t>
            </a:r>
            <a:r>
              <a:rPr lang="en-US" sz="1100" b="1" dirty="0" smtClean="0"/>
              <a:t>: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Chloramphenicol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Rifampicin</a:t>
            </a:r>
            <a:r>
              <a:rPr lang="en-US" sz="1100" dirty="0"/>
              <a:t> (</a:t>
            </a:r>
            <a:r>
              <a:rPr lang="mk-MK" sz="1100" dirty="0"/>
              <a:t>само за профилакса)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Trimethoprim-sulfamethoxazole</a:t>
            </a:r>
            <a:r>
              <a:rPr lang="en-US" sz="1100" dirty="0"/>
              <a:t> (co-</a:t>
            </a:r>
            <a:r>
              <a:rPr lang="en-US" sz="1100" dirty="0" err="1"/>
              <a:t>trimoxazole</a:t>
            </a:r>
            <a:r>
              <a:rPr lang="en-US" sz="1100" dirty="0"/>
              <a:t>)</a:t>
            </a:r>
            <a:endParaRPr lang="mk-MK" sz="1100" dirty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mk-MK" sz="1100" dirty="0"/>
          </a:p>
          <a:p>
            <a:endParaRPr lang="mk-MK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900" dirty="0"/>
              <a:t>* 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MORAXELLA CATARRHALIS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785794"/>
            <a:ext cx="4040188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b="1" dirty="0"/>
              <a:t> </a:t>
            </a:r>
            <a:endParaRPr lang="mk-MK" sz="1100" dirty="0"/>
          </a:p>
          <a:p>
            <a:pPr>
              <a:buNone/>
            </a:pPr>
            <a:r>
              <a:rPr lang="en-US" sz="1100" b="1" dirty="0"/>
              <a:t>I. </a:t>
            </a:r>
            <a:r>
              <a:rPr lang="en-US" sz="1100" b="1" dirty="0" err="1"/>
              <a:t>Penicillins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en-US" sz="1100" dirty="0"/>
              <a:t>Penicillin</a:t>
            </a:r>
            <a:r>
              <a:rPr lang="mk-MK" sz="1100" dirty="0"/>
              <a:t>, </a:t>
            </a:r>
            <a:r>
              <a:rPr lang="en-US" sz="1100" dirty="0" err="1" smtClean="0"/>
              <a:t>Ampicillin</a:t>
            </a:r>
            <a:r>
              <a:rPr lang="en-US" sz="1100" smtClean="0"/>
              <a:t>, Amoxicillin </a:t>
            </a:r>
            <a:endParaRPr lang="en-US" sz="1100" dirty="0"/>
          </a:p>
          <a:p>
            <a:pPr lvl="0">
              <a:buNone/>
            </a:pPr>
            <a:r>
              <a:rPr lang="en-US" sz="1100" dirty="0" smtClean="0"/>
              <a:t>         </a:t>
            </a:r>
            <a:r>
              <a:rPr lang="mk-MK" sz="1100" dirty="0" smtClean="0"/>
              <a:t>НЕ </a:t>
            </a:r>
            <a:r>
              <a:rPr lang="mk-MK" sz="1100" dirty="0"/>
              <a:t>ПРИМЕНЛИВИ! (повеќето соеви лачат бета лактамаза)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Piperacillin-tazobactam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II. </a:t>
            </a:r>
            <a:r>
              <a:rPr lang="en-US" sz="1100" b="1" dirty="0" err="1"/>
              <a:t>Cephalosporins</a:t>
            </a:r>
            <a:endParaRPr lang="mk-MK" sz="1100" dirty="0"/>
          </a:p>
          <a:p>
            <a:pPr>
              <a:buFont typeface="Wingdings" pitchFamily="2" charset="2"/>
              <a:buChar char="§"/>
            </a:pPr>
            <a:r>
              <a:rPr lang="en-US" sz="1100" dirty="0" err="1"/>
              <a:t>Cefadroxil</a:t>
            </a:r>
            <a:r>
              <a:rPr lang="en-US" sz="1100" dirty="0"/>
              <a:t>, </a:t>
            </a:r>
            <a:r>
              <a:rPr lang="en-US" sz="1100" dirty="0" err="1"/>
              <a:t>Cefalexin</a:t>
            </a:r>
            <a:r>
              <a:rPr lang="en-US" sz="1100" dirty="0"/>
              <a:t>, </a:t>
            </a:r>
            <a:r>
              <a:rPr lang="en-US" sz="1100" dirty="0" err="1"/>
              <a:t>Cefazolin</a:t>
            </a:r>
            <a:r>
              <a:rPr lang="en-US" sz="1100" dirty="0"/>
              <a:t>, </a:t>
            </a:r>
            <a:r>
              <a:rPr lang="en-US" sz="1100" dirty="0" err="1"/>
              <a:t>Ceftazidime</a:t>
            </a:r>
            <a:endParaRPr lang="mk-MK" sz="1100" dirty="0"/>
          </a:p>
          <a:p>
            <a:pPr>
              <a:buNone/>
            </a:pPr>
            <a:r>
              <a:rPr lang="en-US" sz="1100" dirty="0" smtClean="0"/>
              <a:t>         </a:t>
            </a:r>
            <a:r>
              <a:rPr lang="mk-MK" sz="1100" dirty="0" smtClean="0"/>
              <a:t>НЕ </a:t>
            </a:r>
            <a:r>
              <a:rPr lang="mk-MK" sz="1100" dirty="0"/>
              <a:t>ПРИМЕНЛИВИ!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Cefaclor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Cefepime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Cefixime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Cefotaxime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Cefpodoxime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Ceftriaxone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Cefuroxime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Cefuroxime-axetil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III. </a:t>
            </a:r>
            <a:r>
              <a:rPr lang="en-US" sz="1100" b="1" dirty="0" err="1"/>
              <a:t>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Meropenem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Imipenem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Doripenem</a:t>
            </a:r>
            <a:r>
              <a:rPr lang="en-US" sz="1100" dirty="0" smtClean="0"/>
              <a:t>*</a:t>
            </a:r>
          </a:p>
          <a:p>
            <a:endParaRPr lang="en-US" sz="1100" b="1" dirty="0"/>
          </a:p>
          <a:p>
            <a:endParaRPr lang="en-US" sz="1100" b="1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928670"/>
            <a:ext cx="4041775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b="1" dirty="0" smtClean="0"/>
              <a:t>IV. </a:t>
            </a:r>
            <a:r>
              <a:rPr lang="en-US" sz="1100" b="1" dirty="0" err="1" smtClean="0"/>
              <a:t>Fluoroquinolones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smtClean="0"/>
              <a:t>Ciprofloxacin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Levofloxacin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Moxifloxacin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Ofloxacin</a:t>
            </a:r>
            <a:endParaRPr lang="en-US" sz="1100" dirty="0" smtClean="0"/>
          </a:p>
          <a:p>
            <a:pPr lvl="0"/>
            <a:endParaRPr lang="en-US" sz="1100" b="1" dirty="0" smtClean="0"/>
          </a:p>
          <a:p>
            <a:pPr>
              <a:buNone/>
            </a:pPr>
            <a:r>
              <a:rPr lang="en-US" sz="1100" b="1" dirty="0" err="1" smtClean="0"/>
              <a:t>V.Aminoglycosides</a:t>
            </a:r>
            <a:r>
              <a:rPr lang="en-US" sz="1100" dirty="0" smtClean="0"/>
              <a:t> **</a:t>
            </a:r>
          </a:p>
          <a:p>
            <a:pPr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 err="1"/>
              <a:t>VI.Glycopeptides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err="1"/>
              <a:t>VI.Macrolides</a:t>
            </a:r>
            <a:r>
              <a:rPr lang="en-US" sz="1100" b="1" dirty="0"/>
              <a:t>, </a:t>
            </a:r>
            <a:r>
              <a:rPr lang="en-US" sz="1100" b="1" dirty="0" err="1" smtClean="0"/>
              <a:t>Lincosamides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Clarithromycin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Erythromycin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Roxithromycin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Clindamycin</a:t>
            </a:r>
            <a:r>
              <a:rPr lang="en-US" sz="1100" dirty="0" smtClean="0"/>
              <a:t> – </a:t>
            </a:r>
            <a:r>
              <a:rPr lang="mk-MK" sz="1100" dirty="0" smtClean="0"/>
              <a:t>НЕ ПРИМЕНЛИВ!</a:t>
            </a:r>
            <a:endParaRPr lang="en-US" sz="1100" dirty="0" smtClean="0"/>
          </a:p>
          <a:p>
            <a:pPr lvl="0">
              <a:buFont typeface="+mj-lt"/>
              <a:buAutoNum type="arabicPeriod"/>
            </a:pPr>
            <a:endParaRPr lang="mk-MK" sz="1100" dirty="0"/>
          </a:p>
          <a:p>
            <a:pPr>
              <a:buNone/>
            </a:pPr>
            <a:r>
              <a:rPr lang="en-US" sz="1100" b="1" dirty="0" err="1"/>
              <a:t>VII.Tetracyclines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Doxycycline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Minocycline</a:t>
            </a:r>
            <a:r>
              <a:rPr lang="en-US" sz="1100" dirty="0"/>
              <a:t>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smtClean="0"/>
              <a:t>Tetracycline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VIII. </a:t>
            </a:r>
            <a:r>
              <a:rPr lang="mk-MK" sz="1100" b="1" dirty="0"/>
              <a:t>Останати</a:t>
            </a:r>
            <a:r>
              <a:rPr lang="en-US" sz="1100" b="1" dirty="0"/>
              <a:t>: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Chloramphenicol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Trimethoprim-sulfametoxazole</a:t>
            </a:r>
            <a:r>
              <a:rPr lang="en-US" sz="1100" dirty="0"/>
              <a:t> (co-</a:t>
            </a:r>
            <a:r>
              <a:rPr lang="en-US" sz="1100" dirty="0" err="1"/>
              <a:t>trimoxazole</a:t>
            </a:r>
            <a:r>
              <a:rPr lang="en-US" sz="1100" dirty="0"/>
              <a:t>)</a:t>
            </a:r>
            <a:endParaRPr lang="mk-MK" sz="1100" dirty="0"/>
          </a:p>
          <a:p>
            <a:pPr>
              <a:buNone/>
            </a:pPr>
            <a:endParaRPr lang="en-US" sz="1100" b="1" dirty="0" smtClean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900" dirty="0"/>
              <a:t>* 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NEISSERIA MENINGITIDIS</a:t>
            </a:r>
            <a:endParaRPr lang="mk-MK" sz="1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142984"/>
            <a:ext cx="4040188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b="1" dirty="0" err="1" smtClean="0"/>
              <a:t>I.Penicillines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Benzylpenicillin</a:t>
            </a:r>
            <a:r>
              <a:rPr lang="en-US" sz="1100" dirty="0"/>
              <a:t> (</a:t>
            </a:r>
            <a:r>
              <a:rPr lang="en-US" sz="1100" dirty="0" err="1"/>
              <a:t>iv;im</a:t>
            </a:r>
            <a:r>
              <a:rPr lang="en-US" sz="1100" dirty="0"/>
              <a:t>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Phenoxymethylpenicillin</a:t>
            </a:r>
            <a:r>
              <a:rPr lang="en-US" sz="1100" dirty="0"/>
              <a:t> (per </a:t>
            </a:r>
            <a:r>
              <a:rPr lang="en-US" sz="1100" dirty="0" err="1"/>
              <a:t>os</a:t>
            </a:r>
            <a:r>
              <a:rPr lang="en-US" sz="1100" dirty="0"/>
              <a:t>)</a:t>
            </a:r>
            <a:r>
              <a:rPr lang="mk-MK" sz="1100" dirty="0"/>
              <a:t>-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r>
              <a:rPr lang="en-US" sz="1100" dirty="0"/>
              <a:t> </a:t>
            </a:r>
            <a:r>
              <a:rPr lang="en-US" sz="1100" dirty="0" err="1"/>
              <a:t>tazobactam</a:t>
            </a:r>
            <a:r>
              <a:rPr lang="mk-MK" sz="1100" dirty="0"/>
              <a:t> 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 </a:t>
            </a:r>
            <a:r>
              <a:rPr lang="mk-MK" sz="1100" dirty="0"/>
              <a:t>* </a:t>
            </a:r>
            <a:r>
              <a:rPr lang="en-US" sz="1100" dirty="0"/>
              <a:t>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Ticarcillin-clavulanate</a:t>
            </a:r>
            <a:r>
              <a:rPr lang="en-US" sz="1100" dirty="0"/>
              <a:t>*</a:t>
            </a:r>
            <a:r>
              <a:rPr lang="mk-MK" sz="1100" dirty="0"/>
              <a:t> - 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II. </a:t>
            </a:r>
            <a:r>
              <a:rPr lang="en-US" sz="1100" b="1" dirty="0" err="1"/>
              <a:t>Cephalosporins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Cefotaxime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Ceftriaxone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err="1"/>
              <a:t>III.Carbapenems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Doripenem</a:t>
            </a:r>
            <a:r>
              <a:rPr lang="en-US" sz="1100" dirty="0"/>
              <a:t>*/**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r>
              <a:rPr lang="mk-MK" sz="1100" dirty="0"/>
              <a:t> 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Meropenem</a:t>
            </a:r>
            <a:endParaRPr lang="mk-MK" sz="1100" dirty="0"/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r>
              <a:rPr lang="en-US" sz="1100" b="1" dirty="0" smtClean="0"/>
              <a:t>IV. </a:t>
            </a:r>
            <a:r>
              <a:rPr lang="en-US" sz="1100" b="1" dirty="0" err="1" smtClean="0"/>
              <a:t>Monobactams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Aztreonam</a:t>
            </a:r>
            <a:r>
              <a:rPr lang="mk-MK" sz="1100" dirty="0" smtClean="0"/>
              <a:t>  - НЕ ПРИМЕНЛИВ!</a:t>
            </a:r>
            <a:endParaRPr lang="en-US" sz="1100" dirty="0" smtClean="0"/>
          </a:p>
          <a:p>
            <a:pPr>
              <a:buNone/>
            </a:pPr>
            <a:endParaRPr lang="en-US" sz="1100" b="1" dirty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071546"/>
            <a:ext cx="4041775" cy="5357850"/>
          </a:xfrm>
        </p:spPr>
        <p:txBody>
          <a:bodyPr>
            <a:normAutofit/>
          </a:bodyPr>
          <a:lstStyle/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V. </a:t>
            </a:r>
            <a:r>
              <a:rPr lang="en-US" sz="1100" b="1" dirty="0" err="1"/>
              <a:t>Fluoroquinilones</a:t>
            </a:r>
            <a:r>
              <a:rPr lang="mk-MK" sz="1100" b="1" dirty="0"/>
              <a:t> 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Ciprofloxacin</a:t>
            </a:r>
            <a:r>
              <a:rPr lang="mk-MK" sz="1100" dirty="0"/>
              <a:t>  (само за профилакса)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Ofloxacin</a:t>
            </a:r>
            <a:r>
              <a:rPr lang="mk-MK" sz="1100" dirty="0"/>
              <a:t>**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Levofloxacin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Moxifloxacin</a:t>
            </a:r>
            <a:r>
              <a:rPr lang="en-US" sz="1100" dirty="0"/>
              <a:t> </a:t>
            </a:r>
            <a:r>
              <a:rPr lang="en-US" sz="1100" dirty="0" smtClean="0"/>
              <a:t>**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VI. </a:t>
            </a:r>
            <a:r>
              <a:rPr lang="en-US" sz="1100" b="1" dirty="0" err="1"/>
              <a:t>Aminoglycosides</a:t>
            </a:r>
            <a:r>
              <a:rPr lang="en-US" sz="1100" dirty="0"/>
              <a:t>  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VII. Glycopeptides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ПРИМЕНЛИВИ!</a:t>
            </a:r>
          </a:p>
          <a:p>
            <a:endParaRPr lang="mk-MK" sz="1100" dirty="0"/>
          </a:p>
          <a:p>
            <a:pPr>
              <a:buNone/>
            </a:pPr>
            <a:r>
              <a:rPr lang="en-US" sz="1100" b="1" dirty="0"/>
              <a:t>VIII. </a:t>
            </a:r>
            <a:r>
              <a:rPr lang="en-US" sz="1100" b="1" dirty="0" err="1"/>
              <a:t>Macrolides</a:t>
            </a:r>
            <a:r>
              <a:rPr lang="mk-MK" sz="1100" b="1" dirty="0"/>
              <a:t>, </a:t>
            </a:r>
            <a:r>
              <a:rPr lang="en-US" sz="1100" b="1" dirty="0" err="1"/>
              <a:t>Lincosamides</a:t>
            </a:r>
            <a:r>
              <a:rPr lang="en-US" sz="1100" b="1" dirty="0"/>
              <a:t>, </a:t>
            </a:r>
            <a:r>
              <a:rPr lang="en-US" sz="1100" b="1" dirty="0" err="1"/>
              <a:t>Streptogramins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>
              <a:buNone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IX. </a:t>
            </a:r>
            <a:r>
              <a:rPr lang="en-US" sz="1100" b="1" dirty="0" err="1"/>
              <a:t>Tetracyclines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Doxicycline</a:t>
            </a:r>
            <a:r>
              <a:rPr lang="en-US" sz="1100" dirty="0"/>
              <a:t> </a:t>
            </a:r>
            <a:r>
              <a:rPr lang="mk-MK" sz="1100" dirty="0"/>
              <a:t> -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Tetracycline </a:t>
            </a:r>
            <a:r>
              <a:rPr lang="mk-MK" sz="1100" dirty="0"/>
              <a:t> (само за профилакса)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Minocycline</a:t>
            </a:r>
            <a:r>
              <a:rPr lang="en-US" sz="1100" dirty="0" smtClean="0"/>
              <a:t>*</a:t>
            </a:r>
            <a:r>
              <a:rPr lang="mk-MK" sz="1100" dirty="0" smtClean="0"/>
              <a:t>  </a:t>
            </a:r>
            <a:r>
              <a:rPr lang="mk-MK" sz="1100" dirty="0"/>
              <a:t>(само за профилакса)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Tigecycline</a:t>
            </a:r>
            <a:r>
              <a:rPr lang="mk-MK" sz="1100" dirty="0"/>
              <a:t>*/</a:t>
            </a:r>
            <a:r>
              <a:rPr lang="en-US" sz="1100" dirty="0"/>
              <a:t>**</a:t>
            </a:r>
            <a:endParaRPr lang="mk-MK" sz="1100" dirty="0"/>
          </a:p>
          <a:p>
            <a:pPr>
              <a:buNone/>
            </a:pPr>
            <a:r>
              <a:rPr lang="mk-MK" sz="1100" dirty="0"/>
              <a:t> </a:t>
            </a:r>
          </a:p>
          <a:p>
            <a:pPr>
              <a:buNone/>
            </a:pPr>
            <a:r>
              <a:rPr lang="en-US" sz="1100" b="1" dirty="0"/>
              <a:t>X. </a:t>
            </a:r>
            <a:r>
              <a:rPr lang="mk-MK" sz="1100" b="1" dirty="0"/>
              <a:t>Останати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Rifampicin</a:t>
            </a:r>
            <a:r>
              <a:rPr lang="en-US" sz="1100" dirty="0"/>
              <a:t> </a:t>
            </a:r>
            <a:r>
              <a:rPr lang="mk-MK" sz="1100" dirty="0"/>
              <a:t>(само за профилакса)</a:t>
            </a:r>
          </a:p>
          <a:p>
            <a:pPr>
              <a:buNone/>
            </a:pPr>
            <a:endParaRPr lang="en-US" sz="1100" b="1" dirty="0" smtClean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-214346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900" dirty="0"/>
              <a:t>* 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mk-MK" sz="3200" b="1" dirty="0" smtClean="0"/>
              <a:t>ИнтраХоспитални Инфекции</a:t>
            </a:r>
            <a:endParaRPr lang="mk-MK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26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mk-MK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Болница</a:t>
            </a:r>
          </a:p>
          <a:p>
            <a:pPr algn="ctr">
              <a:buNone/>
            </a:pPr>
            <a:endParaRPr lang="mk-MK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mk-MK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Имунокомпромитирани пациенти</a:t>
            </a:r>
          </a:p>
          <a:p>
            <a:pPr algn="ctr">
              <a:buNone/>
            </a:pPr>
            <a:endParaRPr lang="mk-MK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mk-MK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Ендогена флора</a:t>
            </a:r>
          </a:p>
          <a:p>
            <a:pPr algn="ctr">
              <a:buNone/>
            </a:pPr>
            <a:endParaRPr lang="mk-MK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mk-MK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Колонизирачка флора</a:t>
            </a:r>
            <a:endParaRPr lang="en-US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buNone/>
            </a:pPr>
            <a:r>
              <a:rPr lang="mk-MK" sz="3000" b="1" dirty="0" smtClean="0">
                <a:solidFill>
                  <a:srgbClr val="FF0000"/>
                </a:solidFill>
                <a:latin typeface="+mj-lt"/>
              </a:rPr>
              <a:t>ИНФЕКЦИЈА</a:t>
            </a:r>
            <a:endParaRPr lang="en-US" sz="3000" b="1" dirty="0" smtClean="0">
              <a:solidFill>
                <a:srgbClr val="FF0000"/>
              </a:solidFill>
              <a:latin typeface="+mj-lt"/>
            </a:endParaRPr>
          </a:p>
          <a:p>
            <a:pPr algn="just">
              <a:buNone/>
            </a:pPr>
            <a:r>
              <a:rPr lang="mk-MK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    Што помалку инвазивни процедури кои го реметат мирот на населената бактериска флора  (пр. аспирации, груба тоалета на уста, инвазивни дијагностички процедури кои во моментот не се неопходни и др.)</a:t>
            </a:r>
          </a:p>
          <a:p>
            <a:pPr algn="ctr">
              <a:buNone/>
            </a:pPr>
            <a:endParaRPr lang="mk-MK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29124" y="2000240"/>
            <a:ext cx="285752" cy="50006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Down Arrow 5"/>
          <p:cNvSpPr/>
          <p:nvPr/>
        </p:nvSpPr>
        <p:spPr>
          <a:xfrm>
            <a:off x="4429124" y="3643314"/>
            <a:ext cx="285752" cy="50006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7" name="Down Arrow 6"/>
          <p:cNvSpPr/>
          <p:nvPr/>
        </p:nvSpPr>
        <p:spPr>
          <a:xfrm>
            <a:off x="4429124" y="2857496"/>
            <a:ext cx="285752" cy="50006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8" name="Down Arrow 7"/>
          <p:cNvSpPr/>
          <p:nvPr/>
        </p:nvSpPr>
        <p:spPr>
          <a:xfrm>
            <a:off x="4429124" y="4572008"/>
            <a:ext cx="285752" cy="50006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NEISSERIA GONORRHOEAE</a:t>
            </a:r>
            <a:endParaRPr lang="mk-MK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928670"/>
            <a:ext cx="4040188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sz="1100" b="1" dirty="0" err="1" smtClean="0"/>
              <a:t>I.Penicillines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Phenoxymethylpenicillin</a:t>
            </a:r>
            <a:r>
              <a:rPr lang="en-US" sz="1100" dirty="0"/>
              <a:t> (per </a:t>
            </a:r>
            <a:r>
              <a:rPr lang="en-US" sz="1100" dirty="0" err="1"/>
              <a:t>os</a:t>
            </a:r>
            <a:r>
              <a:rPr lang="en-US" sz="1100" dirty="0"/>
              <a:t>)</a:t>
            </a:r>
            <a:r>
              <a:rPr lang="mk-MK" sz="1100" dirty="0"/>
              <a:t> -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Benzylpenicillin</a:t>
            </a:r>
            <a:r>
              <a:rPr lang="en-US" sz="1100" dirty="0"/>
              <a:t> (</a:t>
            </a:r>
            <a:r>
              <a:rPr lang="en-US" sz="1100" dirty="0" err="1"/>
              <a:t>iv;im</a:t>
            </a:r>
            <a:r>
              <a:rPr lang="en-US" sz="1100" dirty="0"/>
              <a:t>)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Amoxicillin-</a:t>
            </a:r>
            <a:r>
              <a:rPr lang="en-US" sz="1100" dirty="0" err="1"/>
              <a:t>clavulanate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Ampicillin-sulbactam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Piperacillin</a:t>
            </a:r>
            <a:r>
              <a:rPr lang="en-US" sz="1100" dirty="0"/>
              <a:t> </a:t>
            </a:r>
            <a:r>
              <a:rPr lang="en-US" sz="1100" dirty="0" err="1"/>
              <a:t>tazobactam</a:t>
            </a:r>
            <a:r>
              <a:rPr lang="mk-MK" sz="1100" dirty="0"/>
              <a:t> – 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</a:t>
            </a:r>
            <a:r>
              <a:rPr lang="en-US" sz="1100" dirty="0"/>
              <a:t> </a:t>
            </a:r>
            <a:r>
              <a:rPr lang="mk-MK" sz="1100" dirty="0"/>
              <a:t>* </a:t>
            </a:r>
            <a:r>
              <a:rPr lang="en-US" sz="1100" dirty="0"/>
              <a:t>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Ticarcillin-clavulanate</a:t>
            </a:r>
            <a:r>
              <a:rPr lang="en-US" sz="1100" dirty="0"/>
              <a:t>*</a:t>
            </a:r>
            <a:r>
              <a:rPr lang="mk-MK" sz="1100" dirty="0"/>
              <a:t> - 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II. </a:t>
            </a:r>
            <a:r>
              <a:rPr lang="en-US" sz="1100" b="1" dirty="0" err="1"/>
              <a:t>Cephalosporins</a:t>
            </a:r>
            <a:r>
              <a:rPr lang="en-US" sz="1100" dirty="0"/>
              <a:t>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Cefixime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Cefotaxime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Ceftriaxone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Cefpodoxime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Ceftibuten</a:t>
            </a:r>
            <a:r>
              <a:rPr lang="en-US" sz="1100" dirty="0" smtClean="0"/>
              <a:t>*/**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 err="1"/>
              <a:t>III.Carbapenems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Doripenem</a:t>
            </a:r>
            <a:r>
              <a:rPr lang="en-US" sz="1100" dirty="0"/>
              <a:t>*/**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Ertapenem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Imipenem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Meropenem</a:t>
            </a:r>
            <a:r>
              <a:rPr lang="en-US" sz="1100" dirty="0" smtClean="0"/>
              <a:t>**</a:t>
            </a:r>
          </a:p>
          <a:p>
            <a:pPr lvl="0"/>
            <a:endParaRPr lang="en-US" sz="1100" dirty="0"/>
          </a:p>
          <a:p>
            <a:pPr>
              <a:buNone/>
            </a:pPr>
            <a:r>
              <a:rPr lang="en-US" sz="1100" b="1" dirty="0" smtClean="0"/>
              <a:t>IV. </a:t>
            </a:r>
            <a:r>
              <a:rPr lang="en-US" sz="1100" b="1" dirty="0" err="1" smtClean="0"/>
              <a:t>Monobactams</a:t>
            </a:r>
            <a:endParaRPr lang="mk-MK" sz="1100" dirty="0" smtClean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Aztreonam</a:t>
            </a:r>
            <a:r>
              <a:rPr lang="en-US" sz="1100" dirty="0" smtClean="0"/>
              <a:t>*/**</a:t>
            </a:r>
            <a:endParaRPr lang="mk-MK" sz="1100" dirty="0" smtClean="0"/>
          </a:p>
          <a:p>
            <a:pPr lvl="0"/>
            <a:endParaRPr lang="mk-MK" sz="1100" dirty="0"/>
          </a:p>
          <a:p>
            <a:pPr>
              <a:buNone/>
            </a:pPr>
            <a:endParaRPr lang="en-US" sz="1100" b="1" dirty="0" smtClean="0"/>
          </a:p>
          <a:p>
            <a:endParaRPr lang="en-US" sz="1100" b="1" dirty="0"/>
          </a:p>
          <a:p>
            <a:endParaRPr lang="en-US" sz="1100" b="1" dirty="0" smtClean="0"/>
          </a:p>
          <a:p>
            <a:pPr>
              <a:buNone/>
            </a:pPr>
            <a:endParaRPr lang="mk-MK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928670"/>
            <a:ext cx="4041775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endParaRPr lang="en-US" sz="1100" b="1" dirty="0" smtClean="0"/>
          </a:p>
          <a:p>
            <a:pPr>
              <a:buNone/>
            </a:pPr>
            <a:r>
              <a:rPr lang="en-US" sz="1100" b="1" dirty="0" smtClean="0"/>
              <a:t>V</a:t>
            </a:r>
            <a:r>
              <a:rPr lang="en-US" sz="1100" b="1" dirty="0"/>
              <a:t>. </a:t>
            </a:r>
            <a:r>
              <a:rPr lang="en-US" sz="1100" b="1" dirty="0" err="1"/>
              <a:t>Fluoroquinilones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Ciprofloxacin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Ofloxacin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Levofloxacin</a:t>
            </a:r>
            <a:r>
              <a:rPr lang="en-US" sz="1100" dirty="0"/>
              <a:t>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Moxifloxacin</a:t>
            </a:r>
            <a:r>
              <a:rPr lang="en-US" sz="1100" dirty="0"/>
              <a:t> **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Norfloxacin</a:t>
            </a:r>
            <a:r>
              <a:rPr lang="en-US" sz="1100" dirty="0"/>
              <a:t> </a:t>
            </a:r>
            <a:r>
              <a:rPr lang="en-US" sz="1100" dirty="0" smtClean="0"/>
              <a:t>**</a:t>
            </a:r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VI. </a:t>
            </a:r>
            <a:r>
              <a:rPr lang="en-US" sz="1100" b="1" dirty="0" err="1"/>
              <a:t>Aminoglycosides</a:t>
            </a:r>
            <a:r>
              <a:rPr lang="en-US" sz="1100" dirty="0"/>
              <a:t>  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VII. Glycopeptides</a:t>
            </a:r>
            <a:endParaRPr lang="mk-MK" sz="1100" dirty="0"/>
          </a:p>
          <a:p>
            <a:pPr lvl="0">
              <a:buFont typeface="Wingdings" pitchFamily="2" charset="2"/>
              <a:buChar char="§"/>
            </a:pPr>
            <a:r>
              <a:rPr lang="mk-MK" sz="1100" dirty="0"/>
              <a:t>НЕ ПРИМЕНЛИВИ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VIII. </a:t>
            </a:r>
            <a:r>
              <a:rPr lang="en-US" sz="1100" b="1" dirty="0" err="1"/>
              <a:t>Macrolides</a:t>
            </a:r>
            <a:r>
              <a:rPr lang="mk-MK" sz="1100" b="1" dirty="0"/>
              <a:t>, </a:t>
            </a:r>
            <a:r>
              <a:rPr lang="en-US" sz="1100" b="1" dirty="0" err="1"/>
              <a:t>Lincosamides</a:t>
            </a:r>
            <a:r>
              <a:rPr lang="en-US" sz="1100" b="1" dirty="0"/>
              <a:t>, </a:t>
            </a:r>
            <a:r>
              <a:rPr lang="en-US" sz="1100" b="1" dirty="0" err="1"/>
              <a:t>Streptogramins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Azithromycin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Clarithromycin</a:t>
            </a:r>
            <a:r>
              <a:rPr lang="en-US" sz="1100" dirty="0"/>
              <a:t>, Erythromycin, </a:t>
            </a:r>
            <a:r>
              <a:rPr lang="en-US" sz="1100" dirty="0" err="1"/>
              <a:t>Roxithromycin</a:t>
            </a:r>
            <a:r>
              <a:rPr lang="en-US" sz="1100" dirty="0"/>
              <a:t> – </a:t>
            </a:r>
            <a:r>
              <a:rPr lang="mk-MK" sz="1100" dirty="0"/>
              <a:t>НЕ ПРИМЕНЛИВИ!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Clindamycin</a:t>
            </a:r>
            <a:r>
              <a:rPr lang="en-US" sz="1100" dirty="0"/>
              <a:t> – </a:t>
            </a:r>
            <a:r>
              <a:rPr lang="mk-MK" sz="1100" dirty="0"/>
              <a:t>НЕ ПРИМЕНЛИВ!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Quinupristin</a:t>
            </a:r>
            <a:r>
              <a:rPr lang="mk-MK" sz="1100" dirty="0"/>
              <a:t>-</a:t>
            </a:r>
            <a:r>
              <a:rPr lang="en-US" sz="1100" dirty="0" err="1"/>
              <a:t>dalfopristin</a:t>
            </a:r>
            <a:r>
              <a:rPr lang="en-US" sz="1100" dirty="0"/>
              <a:t> – </a:t>
            </a:r>
            <a:r>
              <a:rPr lang="mk-MK" sz="1100" dirty="0"/>
              <a:t>НЕ ПРИМЕНЛИВ</a:t>
            </a:r>
            <a:r>
              <a:rPr lang="mk-MK" sz="1100" dirty="0" smtClean="0"/>
              <a:t>!</a:t>
            </a:r>
            <a:endParaRPr lang="en-US" sz="1100" dirty="0" smtClean="0"/>
          </a:p>
          <a:p>
            <a:pPr lvl="0"/>
            <a:endParaRPr lang="mk-MK" sz="1100" dirty="0"/>
          </a:p>
          <a:p>
            <a:pPr>
              <a:buNone/>
            </a:pPr>
            <a:r>
              <a:rPr lang="en-US" sz="1100" b="1" dirty="0"/>
              <a:t>IX. </a:t>
            </a:r>
            <a:r>
              <a:rPr lang="en-US" sz="1100" b="1" dirty="0" err="1"/>
              <a:t>Tetracyclines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Doxicycline</a:t>
            </a:r>
            <a:r>
              <a:rPr lang="en-US" sz="1100" dirty="0"/>
              <a:t> </a:t>
            </a:r>
            <a:r>
              <a:rPr lang="mk-MK" sz="1100" dirty="0"/>
              <a:t>**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Tetracycline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 smtClean="0"/>
              <a:t>Minocycline</a:t>
            </a:r>
            <a:r>
              <a:rPr lang="en-US" sz="1100" dirty="0" smtClean="0"/>
              <a:t>*</a:t>
            </a:r>
            <a:r>
              <a:rPr lang="mk-MK" sz="1100" dirty="0" smtClean="0"/>
              <a:t>  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Tigecycline</a:t>
            </a:r>
            <a:r>
              <a:rPr lang="mk-MK" sz="1100" dirty="0"/>
              <a:t>*/</a:t>
            </a:r>
            <a:r>
              <a:rPr lang="en-US" sz="1100" dirty="0"/>
              <a:t>**</a:t>
            </a:r>
            <a:endParaRPr lang="mk-MK" sz="1100" dirty="0"/>
          </a:p>
          <a:p>
            <a:pPr>
              <a:buFont typeface="+mj-lt"/>
              <a:buAutoNum type="arabicPeriod"/>
            </a:pPr>
            <a:endParaRPr lang="mk-MK" sz="1100" dirty="0"/>
          </a:p>
          <a:p>
            <a:pPr>
              <a:buNone/>
            </a:pPr>
            <a:r>
              <a:rPr lang="en-US" sz="1100" b="1" dirty="0"/>
              <a:t>X. </a:t>
            </a:r>
            <a:r>
              <a:rPr lang="mk-MK" sz="1100" b="1" dirty="0"/>
              <a:t>Останати</a:t>
            </a:r>
            <a:endParaRPr lang="mk-MK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Spectinomycin</a:t>
            </a:r>
            <a:r>
              <a:rPr lang="en-US" sz="1100" dirty="0"/>
              <a:t>*</a:t>
            </a:r>
            <a:endParaRPr lang="mk-MK" sz="1100" dirty="0"/>
          </a:p>
          <a:p>
            <a:pPr>
              <a:buNone/>
            </a:pPr>
            <a:endParaRPr lang="en-US" sz="1100" b="1" dirty="0" smtClean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214282" y="6143644"/>
            <a:ext cx="8229600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357158" y="635793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k-MK" sz="1400" dirty="0"/>
              <a:t>* </a:t>
            </a:r>
            <a:r>
              <a:rPr lang="mk-MK" sz="900" dirty="0"/>
              <a:t>- лекови кои  не се регистрирани во Р.Македонија</a:t>
            </a:r>
          </a:p>
          <a:p>
            <a:r>
              <a:rPr lang="en-US" sz="900" dirty="0"/>
              <a:t>** - </a:t>
            </a:r>
            <a:r>
              <a:rPr lang="mk-MK" sz="900" dirty="0"/>
              <a:t>клинички непотврдена ефикасност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Tufekcievski\Desktop\sliki - mama\Clostridium diffic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500306"/>
            <a:ext cx="928694" cy="785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H.PYLORI &amp; CL.DIFFICILE &amp; L.MONOCYTOGENES</a:t>
            </a:r>
            <a:endParaRPr lang="mk-MK" sz="16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3686172" cy="3951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500" b="1" i="1" dirty="0" smtClean="0"/>
              <a:t>HELICOBACTER PYLORI</a:t>
            </a:r>
          </a:p>
          <a:p>
            <a:pPr>
              <a:buNone/>
            </a:pPr>
            <a:endParaRPr lang="en-US" sz="1800" b="1" i="1" dirty="0" smtClean="0"/>
          </a:p>
          <a:p>
            <a:pPr lvl="0">
              <a:buFont typeface="+mj-lt"/>
              <a:buAutoNum type="arabicPeriod"/>
            </a:pPr>
            <a:r>
              <a:rPr lang="en-US" dirty="0" smtClean="0"/>
              <a:t>Amoxicillin</a:t>
            </a:r>
            <a:endParaRPr lang="mk-MK" dirty="0" smtClean="0"/>
          </a:p>
          <a:p>
            <a:pPr lvl="0">
              <a:buFont typeface="+mj-lt"/>
              <a:buAutoNum type="arabicPeriod"/>
            </a:pPr>
            <a:r>
              <a:rPr lang="en-US" dirty="0" err="1" smtClean="0"/>
              <a:t>Clarithromycin</a:t>
            </a:r>
            <a:endParaRPr lang="mk-MK" dirty="0" smtClean="0"/>
          </a:p>
          <a:p>
            <a:pPr lvl="0">
              <a:buFont typeface="+mj-lt"/>
              <a:buAutoNum type="arabicPeriod"/>
            </a:pPr>
            <a:r>
              <a:rPr lang="en-US" dirty="0" err="1" smtClean="0"/>
              <a:t>Levofloxacin</a:t>
            </a:r>
            <a:endParaRPr lang="mk-MK" dirty="0" smtClean="0"/>
          </a:p>
          <a:p>
            <a:pPr lvl="0">
              <a:buFont typeface="+mj-lt"/>
              <a:buAutoNum type="arabicPeriod"/>
            </a:pPr>
            <a:r>
              <a:rPr lang="en-US" dirty="0" err="1" smtClean="0"/>
              <a:t>Metronidazole</a:t>
            </a:r>
            <a:endParaRPr lang="mk-MK" dirty="0" smtClean="0"/>
          </a:p>
          <a:p>
            <a:pPr lvl="0">
              <a:buFont typeface="+mj-lt"/>
              <a:buAutoNum type="arabicPeriod"/>
            </a:pPr>
            <a:r>
              <a:rPr lang="en-US" dirty="0" err="1" smtClean="0"/>
              <a:t>Rifampicin</a:t>
            </a:r>
            <a:endParaRPr lang="mk-MK" dirty="0" smtClean="0"/>
          </a:p>
          <a:p>
            <a:pPr lvl="0">
              <a:buFont typeface="+mj-lt"/>
              <a:buAutoNum type="arabicPeriod"/>
            </a:pPr>
            <a:r>
              <a:rPr lang="en-US" dirty="0" smtClean="0"/>
              <a:t>Tetracycline</a:t>
            </a:r>
          </a:p>
          <a:p>
            <a:pPr lvl="0">
              <a:buFont typeface="+mj-lt"/>
              <a:buAutoNum type="arabicPeriod"/>
            </a:pPr>
            <a:endParaRPr lang="mk-MK" dirty="0" smtClean="0"/>
          </a:p>
          <a:p>
            <a:pPr>
              <a:buNone/>
            </a:pPr>
            <a:endParaRPr lang="en-US" dirty="0" smtClean="0"/>
          </a:p>
          <a:p>
            <a:pPr lvl="0">
              <a:buFont typeface="+mj-lt"/>
              <a:buAutoNum type="arabicPeriod"/>
            </a:pPr>
            <a:endParaRPr lang="en-US" dirty="0" smtClean="0"/>
          </a:p>
          <a:p>
            <a:pPr lvl="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sz="2500" b="1" i="1" dirty="0" smtClean="0"/>
              <a:t>LISTERIA MONOCYTOGENES</a:t>
            </a:r>
          </a:p>
          <a:p>
            <a:pPr>
              <a:buNone/>
            </a:pPr>
            <a:endParaRPr lang="en-US" sz="1800" b="1" i="1" dirty="0" smtClean="0"/>
          </a:p>
          <a:p>
            <a:pPr lvl="0">
              <a:buFont typeface="+mj-lt"/>
              <a:buAutoNum type="arabicPeriod"/>
            </a:pPr>
            <a:r>
              <a:rPr lang="en-US" dirty="0" err="1" smtClean="0"/>
              <a:t>Ampicillin</a:t>
            </a:r>
            <a:endParaRPr lang="mk-MK" dirty="0" smtClean="0"/>
          </a:p>
          <a:p>
            <a:pPr lvl="0">
              <a:buFont typeface="+mj-lt"/>
              <a:buAutoNum type="arabicPeriod"/>
            </a:pPr>
            <a:r>
              <a:rPr lang="en-US" dirty="0" err="1" smtClean="0"/>
              <a:t>Benzylpenicillin</a:t>
            </a:r>
            <a:r>
              <a:rPr lang="en-US" dirty="0" smtClean="0"/>
              <a:t> (</a:t>
            </a:r>
            <a:r>
              <a:rPr lang="en-US" dirty="0" err="1" smtClean="0"/>
              <a:t>iv,im</a:t>
            </a:r>
            <a:r>
              <a:rPr lang="en-US" dirty="0" smtClean="0"/>
              <a:t>)</a:t>
            </a:r>
            <a:endParaRPr lang="mk-MK" dirty="0" smtClean="0"/>
          </a:p>
          <a:p>
            <a:pPr lvl="0">
              <a:buFont typeface="+mj-lt"/>
              <a:buAutoNum type="arabicPeriod"/>
            </a:pPr>
            <a:r>
              <a:rPr lang="en-US" dirty="0" smtClean="0"/>
              <a:t>Erythromycin</a:t>
            </a:r>
            <a:endParaRPr lang="mk-MK" dirty="0" smtClean="0"/>
          </a:p>
          <a:p>
            <a:pPr lvl="0">
              <a:buFont typeface="+mj-lt"/>
              <a:buAutoNum type="arabicPeriod"/>
            </a:pPr>
            <a:r>
              <a:rPr lang="en-US" dirty="0" err="1" smtClean="0"/>
              <a:t>Meropenem</a:t>
            </a:r>
            <a:endParaRPr lang="mk-MK" dirty="0" smtClean="0"/>
          </a:p>
          <a:p>
            <a:pPr lvl="0">
              <a:buFont typeface="+mj-lt"/>
              <a:buAutoNum type="arabicPeriod"/>
            </a:pPr>
            <a:r>
              <a:rPr lang="en-US" dirty="0" err="1" smtClean="0"/>
              <a:t>Trimethoprim-sulfamethoxazole</a:t>
            </a:r>
            <a:endParaRPr lang="mk-MK" dirty="0" smtClean="0"/>
          </a:p>
          <a:p>
            <a:pPr>
              <a:buNone/>
            </a:pPr>
            <a:endParaRPr lang="en-US" b="1" i="1" dirty="0" smtClean="0"/>
          </a:p>
          <a:p>
            <a:endParaRPr lang="mk-M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00240"/>
            <a:ext cx="41148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400" b="1" i="1" dirty="0" smtClean="0"/>
              <a:t>CLOSTRIDIUM DIFFICILE   </a:t>
            </a:r>
            <a:endParaRPr lang="mk-MK" sz="1400" b="1" i="1" dirty="0" smtClean="0"/>
          </a:p>
          <a:p>
            <a:pPr algn="ctr">
              <a:buNone/>
            </a:pPr>
            <a:r>
              <a:rPr lang="en-US" sz="1400" b="1" i="1" dirty="0" smtClean="0"/>
              <a:t> </a:t>
            </a:r>
          </a:p>
          <a:p>
            <a:pPr lvl="0">
              <a:buNone/>
            </a:pPr>
            <a:r>
              <a:rPr lang="mk-MK" sz="1200" dirty="0" smtClean="0"/>
              <a:t>       </a:t>
            </a:r>
            <a:r>
              <a:rPr lang="mk-MK" sz="1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1. </a:t>
            </a:r>
            <a:r>
              <a:rPr lang="en-US" sz="1200" dirty="0" err="1" smtClean="0"/>
              <a:t>Metronidazole</a:t>
            </a:r>
            <a:r>
              <a:rPr lang="en-US" sz="1200" dirty="0" smtClean="0"/>
              <a:t>                                                 </a:t>
            </a:r>
            <a:endParaRPr lang="mk-MK" sz="1200" dirty="0" smtClean="0"/>
          </a:p>
          <a:p>
            <a:pPr lvl="0">
              <a:buNone/>
            </a:pPr>
            <a:r>
              <a:rPr lang="mk-MK" sz="1200" dirty="0" smtClean="0"/>
              <a:t>       </a:t>
            </a:r>
            <a:r>
              <a:rPr lang="mk-MK" sz="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r>
              <a:rPr lang="mk-MK" sz="1200" dirty="0" smtClean="0"/>
              <a:t>. </a:t>
            </a:r>
            <a:r>
              <a:rPr lang="en-US" sz="1200" dirty="0" err="1" smtClean="0"/>
              <a:t>Vancomycin</a:t>
            </a:r>
            <a:endParaRPr lang="en-US" sz="1200" dirty="0" smtClean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1200" dirty="0" smtClean="0"/>
              <a:t>         </a:t>
            </a:r>
            <a:r>
              <a:rPr lang="mk-MK" sz="1200" dirty="0" smtClean="0"/>
              <a:t>Нерационална примена на антимикробни лекови </a:t>
            </a:r>
            <a:br>
              <a:rPr lang="mk-MK" sz="1200" dirty="0" smtClean="0"/>
            </a:br>
            <a:r>
              <a:rPr lang="en-US" sz="1200" b="1" i="1" dirty="0" smtClean="0">
                <a:solidFill>
                  <a:srgbClr val="FF0000"/>
                </a:solidFill>
              </a:rPr>
              <a:t>Clostridium </a:t>
            </a:r>
            <a:r>
              <a:rPr lang="en-US" sz="1200" b="1" i="1" dirty="0" err="1" smtClean="0">
                <a:solidFill>
                  <a:srgbClr val="FF0000"/>
                </a:solidFill>
              </a:rPr>
              <a:t>difficile</a:t>
            </a:r>
            <a:endParaRPr lang="en-US" sz="12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1200" b="1" i="1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(</a:t>
            </a:r>
            <a:r>
              <a:rPr lang="mk-MK" sz="1200" dirty="0" smtClean="0"/>
              <a:t>антибиотски асоциран </a:t>
            </a:r>
            <a:r>
              <a:rPr lang="en-US" sz="1200" dirty="0" smtClean="0"/>
              <a:t>colitis)</a:t>
            </a:r>
          </a:p>
          <a:p>
            <a:endParaRPr lang="mk-MK" sz="1200" dirty="0"/>
          </a:p>
        </p:txBody>
      </p:sp>
      <p:pic>
        <p:nvPicPr>
          <p:cNvPr id="7" name="Picture 2" descr="C:\Users\Tufekcievski\Desktop\sliki - mama\Cl. diff. h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429132"/>
            <a:ext cx="1214446" cy="1071570"/>
          </a:xfrm>
          <a:prstGeom prst="rect">
            <a:avLst/>
          </a:prstGeom>
          <a:noFill/>
        </p:spPr>
      </p:pic>
      <p:pic>
        <p:nvPicPr>
          <p:cNvPr id="8" name="Picture 3" descr="C:\Users\Tufekcievski\Desktop\sliki - mama\Clostr. dif.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429132"/>
            <a:ext cx="1214446" cy="11430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305800" cy="1857388"/>
          </a:xfrm>
        </p:spPr>
        <p:txBody>
          <a:bodyPr>
            <a:normAutofit/>
          </a:bodyPr>
          <a:lstStyle/>
          <a:p>
            <a:pPr algn="ctr"/>
            <a:r>
              <a:rPr lang="mk-MK" dirty="0" smtClean="0"/>
              <a:t>Не постои омнипотентен антибиотик</a:t>
            </a:r>
            <a:endParaRPr lang="mk-MK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96548"/>
          </a:xfrm>
        </p:spPr>
        <p:txBody>
          <a:bodyPr>
            <a:noAutofit/>
          </a:bodyPr>
          <a:lstStyle/>
          <a:p>
            <a:pPr algn="ctr"/>
            <a:r>
              <a:rPr lang="mk-MK" sz="4000" dirty="0" smtClean="0"/>
              <a:t>Изборот на терапија треба да биде во добра корелација со осцилациите на бактериската  осетливост</a:t>
            </a:r>
            <a:r>
              <a:rPr lang="en-US" sz="4000" dirty="0" smtClean="0"/>
              <a:t>, </a:t>
            </a:r>
            <a:r>
              <a:rPr lang="mk-MK" sz="4000" dirty="0" smtClean="0"/>
              <a:t>а должината на терапија според дијагнозата</a:t>
            </a:r>
            <a:endParaRPr lang="mk-MK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9001156" cy="500066"/>
          </a:xfrm>
        </p:spPr>
        <p:txBody>
          <a:bodyPr>
            <a:normAutofit/>
          </a:bodyPr>
          <a:lstStyle/>
          <a:p>
            <a:r>
              <a:rPr lang="mk-MK" sz="1900" b="1" dirty="0" smtClean="0">
                <a:solidFill>
                  <a:schemeClr val="tx1"/>
                </a:solidFill>
              </a:rPr>
              <a:t>ДОЛЖИНА  НА ТЕРАПИЈА И ДОЗИРАЊЕ	        ДИРЕКТНО ЗАВИСНИ ОД ДИЈАГНОЗА</a:t>
            </a:r>
            <a:endParaRPr lang="mk-MK" sz="1900" b="1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00562" y="1071546"/>
            <a:ext cx="357190" cy="14287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90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0245">
                <a:tc>
                  <a:txBody>
                    <a:bodyPr/>
                    <a:lstStyle/>
                    <a:p>
                      <a:r>
                        <a:rPr lang="mk-MK" dirty="0" smtClean="0"/>
                        <a:t>Вид на инфекција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Траење на терапија (денови)</a:t>
                      </a:r>
                      <a:endParaRPr lang="mk-MK" dirty="0"/>
                    </a:p>
                  </a:txBody>
                  <a:tcPr/>
                </a:tc>
              </a:tr>
              <a:tr h="390245">
                <a:tc>
                  <a:txBody>
                    <a:bodyPr/>
                    <a:lstStyle/>
                    <a:p>
                      <a:r>
                        <a:rPr lang="mk-MK" dirty="0" smtClean="0"/>
                        <a:t>Акутен остеомиелитис</a:t>
                      </a:r>
                      <a:r>
                        <a:rPr lang="mk-MK" baseline="0" dirty="0" smtClean="0"/>
                        <a:t> кај возрасни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latin typeface="+mj-lt"/>
                        </a:rPr>
                        <a:t>42 </a:t>
                      </a:r>
                      <a:endParaRPr lang="mk-MK" dirty="0">
                        <a:latin typeface="+mj-lt"/>
                      </a:endParaRPr>
                    </a:p>
                  </a:txBody>
                  <a:tcPr/>
                </a:tc>
              </a:tr>
              <a:tr h="610864">
                <a:tc>
                  <a:txBody>
                    <a:bodyPr/>
                    <a:lstStyle/>
                    <a:p>
                      <a:r>
                        <a:rPr lang="mk-MK" dirty="0" smtClean="0"/>
                        <a:t>Хроничен</a:t>
                      </a:r>
                      <a:r>
                        <a:rPr lang="mk-MK" baseline="0" dirty="0" smtClean="0"/>
                        <a:t> остеомиелитис кај возрасни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До нормализација на седиментација на еритроцитеи</a:t>
                      </a:r>
                      <a:endParaRPr lang="mk-MK" dirty="0"/>
                    </a:p>
                  </a:txBody>
                  <a:tcPr/>
                </a:tc>
              </a:tr>
              <a:tr h="390245">
                <a:tc>
                  <a:txBody>
                    <a:bodyPr/>
                    <a:lstStyle/>
                    <a:p>
                      <a:r>
                        <a:rPr lang="mk-MK" dirty="0" smtClean="0"/>
                        <a:t>Акутен остеомиелитис кај деца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latin typeface="+mj-lt"/>
                        </a:rPr>
                        <a:t>21</a:t>
                      </a:r>
                      <a:endParaRPr lang="mk-MK" dirty="0">
                        <a:latin typeface="+mj-lt"/>
                      </a:endParaRPr>
                    </a:p>
                  </a:txBody>
                  <a:tcPr/>
                </a:tc>
              </a:tr>
              <a:tr h="610864">
                <a:tc>
                  <a:txBody>
                    <a:bodyPr/>
                    <a:lstStyle/>
                    <a:p>
                      <a:r>
                        <a:rPr lang="mk-MK" dirty="0" smtClean="0"/>
                        <a:t>Ендокардитис предизвикан од </a:t>
                      </a:r>
                      <a:r>
                        <a:rPr lang="en-US" i="1" dirty="0" err="1" smtClean="0"/>
                        <a:t>Str.viridans</a:t>
                      </a:r>
                      <a:r>
                        <a:rPr lang="en-US" i="1" dirty="0" smtClean="0"/>
                        <a:t> </a:t>
                      </a:r>
                      <a:r>
                        <a:rPr lang="mk-MK" i="0" dirty="0" smtClean="0"/>
                        <a:t>или </a:t>
                      </a:r>
                      <a:r>
                        <a:rPr lang="en-US" i="1" dirty="0" smtClean="0"/>
                        <a:t>Staph. </a:t>
                      </a:r>
                      <a:r>
                        <a:rPr lang="en-US" i="1" dirty="0" err="1" smtClean="0"/>
                        <a:t>aureus</a:t>
                      </a:r>
                      <a:endParaRPr lang="mk-M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28</a:t>
                      </a:r>
                      <a:endParaRPr lang="mk-MK" dirty="0">
                        <a:latin typeface="+mj-lt"/>
                      </a:endParaRPr>
                    </a:p>
                  </a:txBody>
                  <a:tcPr/>
                </a:tc>
              </a:tr>
              <a:tr h="610864">
                <a:tc>
                  <a:txBody>
                    <a:bodyPr/>
                    <a:lstStyle/>
                    <a:p>
                      <a:r>
                        <a:rPr lang="mk-MK" dirty="0" smtClean="0"/>
                        <a:t>Ендокардит</a:t>
                      </a:r>
                      <a:r>
                        <a:rPr lang="mk-MK" baseline="0" dirty="0" smtClean="0"/>
                        <a:t> предизвикан од  </a:t>
                      </a:r>
                      <a:r>
                        <a:rPr lang="en-US" i="1" baseline="0" dirty="0" err="1" smtClean="0"/>
                        <a:t>Enterococcus</a:t>
                      </a:r>
                      <a:endParaRPr lang="mk-M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42</a:t>
                      </a:r>
                      <a:endParaRPr lang="mk-MK" dirty="0">
                        <a:latin typeface="+mj-lt"/>
                      </a:endParaRPr>
                    </a:p>
                  </a:txBody>
                  <a:tcPr/>
                </a:tc>
              </a:tr>
              <a:tr h="390245">
                <a:tc>
                  <a:txBody>
                    <a:bodyPr/>
                    <a:lstStyle/>
                    <a:p>
                      <a:r>
                        <a:rPr lang="mk-MK" dirty="0" smtClean="0"/>
                        <a:t>Псевдомембранозен колитис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latin typeface="+mj-lt"/>
                        </a:rPr>
                        <a:t>10</a:t>
                      </a:r>
                      <a:endParaRPr lang="mk-MK" dirty="0">
                        <a:latin typeface="+mj-lt"/>
                      </a:endParaRPr>
                    </a:p>
                  </a:txBody>
                  <a:tcPr/>
                </a:tc>
              </a:tr>
              <a:tr h="390245">
                <a:tc>
                  <a:txBody>
                    <a:bodyPr/>
                    <a:lstStyle/>
                    <a:p>
                      <a:r>
                        <a:rPr lang="mk-MK" dirty="0" smtClean="0"/>
                        <a:t>Циститис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latin typeface="+mj-lt"/>
                        </a:rPr>
                        <a:t>3</a:t>
                      </a:r>
                      <a:endParaRPr lang="mk-MK" dirty="0">
                        <a:latin typeface="+mj-lt"/>
                      </a:endParaRPr>
                    </a:p>
                  </a:txBody>
                  <a:tcPr/>
                </a:tc>
              </a:tr>
              <a:tr h="390245">
                <a:tc>
                  <a:txBody>
                    <a:bodyPr/>
                    <a:lstStyle/>
                    <a:p>
                      <a:r>
                        <a:rPr lang="mk-MK" dirty="0" smtClean="0"/>
                        <a:t>Пиелеонефритис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>
                          <a:latin typeface="+mj-lt"/>
                        </a:rPr>
                        <a:t>14</a:t>
                      </a:r>
                      <a:endParaRPr lang="mk-MK" dirty="0">
                        <a:latin typeface="+mj-lt"/>
                      </a:endParaRPr>
                    </a:p>
                  </a:txBody>
                  <a:tcPr/>
                </a:tc>
              </a:tr>
              <a:tr h="610864">
                <a:tc>
                  <a:txBody>
                    <a:bodyPr/>
                    <a:lstStyle/>
                    <a:p>
                      <a:r>
                        <a:rPr lang="mk-MK" dirty="0" smtClean="0"/>
                        <a:t>Пневмококна пневмонија</a:t>
                      </a:r>
                      <a:endParaRPr lang="mk-M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>
                          <a:latin typeface="+mj-lt"/>
                        </a:rPr>
                        <a:t>Уште 5 дена</a:t>
                      </a:r>
                      <a:r>
                        <a:rPr lang="mk-MK" baseline="0" dirty="0" smtClean="0">
                          <a:latin typeface="+mj-lt"/>
                        </a:rPr>
                        <a:t> по нормализација на температурата</a:t>
                      </a:r>
                      <a:endParaRPr lang="mk-MK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irishhealth.com/content/image/853/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4272239" cy="335758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358246" cy="4525963"/>
          </a:xfrm>
        </p:spPr>
        <p:txBody>
          <a:bodyPr/>
          <a:lstStyle/>
          <a:p>
            <a:pPr algn="ctr">
              <a:buNone/>
            </a:pPr>
            <a:endParaRPr lang="mk-MK" b="1" dirty="0" smtClean="0"/>
          </a:p>
          <a:p>
            <a:pPr algn="r">
              <a:buNone/>
            </a:pPr>
            <a:r>
              <a:rPr lang="mk-MK" sz="2400" b="1" dirty="0" smtClean="0"/>
              <a:t>РАЦИОНАЛНА</a:t>
            </a:r>
            <a:r>
              <a:rPr lang="mk-MK" sz="2400" dirty="0" smtClean="0"/>
              <a:t> </a:t>
            </a:r>
          </a:p>
          <a:p>
            <a:pPr algn="r">
              <a:buNone/>
            </a:pPr>
            <a:r>
              <a:rPr lang="mk-MK" sz="2400" dirty="0" smtClean="0"/>
              <a:t>УПОТРЕБА НА АНТИБИОТИЦИ !!!</a:t>
            </a:r>
          </a:p>
          <a:p>
            <a:pPr algn="r">
              <a:buNone/>
            </a:pPr>
            <a:endParaRPr lang="mk-MK" sz="2400" dirty="0" smtClean="0"/>
          </a:p>
          <a:p>
            <a:pPr algn="r">
              <a:buNone/>
            </a:pPr>
            <a:r>
              <a:rPr lang="mk-MK" sz="2400" dirty="0" smtClean="0"/>
              <a:t>НЕ </a:t>
            </a:r>
            <a:r>
              <a:rPr lang="mk-MK" sz="2400" b="1" dirty="0" smtClean="0"/>
              <a:t>РЕСТРИКЦИЈА</a:t>
            </a:r>
            <a:r>
              <a:rPr lang="mk-MK" sz="2400" dirty="0" smtClean="0"/>
              <a:t>!!!</a:t>
            </a:r>
            <a:endParaRPr lang="mk-MK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://meditation.dmc.tv/images/articles/pictureB/worldwaterday.jpg"/>
          <p:cNvPicPr>
            <a:picLocks noChangeAspect="1" noChangeArrowheads="1"/>
          </p:cNvPicPr>
          <p:nvPr/>
        </p:nvPicPr>
        <p:blipFill>
          <a:blip r:embed="rId2">
            <a:lum bright="23000" contrast="5000"/>
          </a:blip>
          <a:srcRect/>
          <a:stretch>
            <a:fillRect/>
          </a:stretch>
        </p:blipFill>
        <p:spPr bwMode="auto">
          <a:xfrm>
            <a:off x="0" y="1785926"/>
            <a:ext cx="9144000" cy="5072074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mk-MK" sz="2800" b="1" dirty="0" smtClean="0">
                <a:solidFill>
                  <a:srgbClr val="5D33F9"/>
                </a:solidFill>
              </a:rPr>
              <a:t>БЛАГОДАРАМ ЗА РАЗБИРАЊЕТО!</a:t>
            </a:r>
            <a:endParaRPr lang="mk-MK" sz="2800" dirty="0">
              <a:solidFill>
                <a:srgbClr val="5D33F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mk-MK" sz="3200" b="1" dirty="0" smtClean="0">
                <a:solidFill>
                  <a:srgbClr val="00B050"/>
                </a:solidFill>
              </a:rPr>
              <a:t/>
            </a:r>
            <a:br>
              <a:rPr lang="mk-MK" sz="3200" b="1" dirty="0" smtClean="0">
                <a:solidFill>
                  <a:srgbClr val="00B050"/>
                </a:solidFill>
              </a:rPr>
            </a:br>
            <a:r>
              <a:rPr lang="mk-MK" sz="3200" b="1" dirty="0" smtClean="0">
                <a:solidFill>
                  <a:srgbClr val="00B050"/>
                </a:solidFill>
              </a:rPr>
              <a:t/>
            </a:r>
            <a:br>
              <a:rPr lang="mk-MK" sz="3200" b="1" dirty="0" smtClean="0">
                <a:solidFill>
                  <a:srgbClr val="00B050"/>
                </a:solidFill>
              </a:rPr>
            </a:br>
            <a:r>
              <a:rPr lang="en-US" sz="3200" b="1" dirty="0" smtClean="0">
                <a:solidFill>
                  <a:srgbClr val="00B050"/>
                </a:solidFill>
              </a:rPr>
              <a:t/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mk-MK" sz="3200" b="1" dirty="0" smtClean="0">
                <a:solidFill>
                  <a:srgbClr val="00B050"/>
                </a:solidFill>
              </a:rPr>
              <a:t> Повеќето болнички инфекции се превентибилни</a:t>
            </a:r>
            <a:endParaRPr lang="mk-MK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Сите егзогени болнички инфекции</a:t>
            </a:r>
          </a:p>
          <a:p>
            <a:r>
              <a:rPr lang="mk-MK" dirty="0" smtClean="0"/>
              <a:t>Сите егзогени </a:t>
            </a:r>
            <a:r>
              <a:rPr lang="mk-MK" u="sng" dirty="0" smtClean="0"/>
              <a:t>колонизации и контаминации</a:t>
            </a:r>
          </a:p>
          <a:p>
            <a:pPr algn="ctr">
              <a:buNone/>
            </a:pPr>
            <a:endParaRPr lang="mk-MK" sz="1600" dirty="0" smtClean="0"/>
          </a:p>
          <a:p>
            <a:pPr algn="ctr">
              <a:buNone/>
            </a:pPr>
            <a:endParaRPr lang="mk-MK" sz="1600" dirty="0" smtClean="0"/>
          </a:p>
          <a:p>
            <a:pPr>
              <a:buNone/>
            </a:pPr>
            <a:r>
              <a:rPr lang="mk-MK" sz="1600" dirty="0" smtClean="0"/>
              <a:t>		</a:t>
            </a:r>
            <a:r>
              <a:rPr lang="mk-MK" sz="1600" b="1" dirty="0" smtClean="0">
                <a:solidFill>
                  <a:srgbClr val="FF0000"/>
                </a:solidFill>
              </a:rPr>
              <a:t>            	            ДА СЕ ПРЕВЕНИРААТ, А НЕ ДА СЕ ЛЕКУВААТ</a:t>
            </a:r>
            <a:r>
              <a:rPr lang="mk-MK" sz="1800" b="1" dirty="0" smtClean="0">
                <a:solidFill>
                  <a:srgbClr val="FF0000"/>
                </a:solidFill>
              </a:rPr>
              <a:t>!!!</a:t>
            </a:r>
          </a:p>
          <a:p>
            <a:pPr algn="ctr">
              <a:buNone/>
            </a:pPr>
            <a:endParaRPr lang="mk-MK" dirty="0" smtClean="0"/>
          </a:p>
          <a:p>
            <a:pPr algn="ctr">
              <a:buNone/>
            </a:pPr>
            <a:r>
              <a:rPr lang="mk-MK" dirty="0" smtClean="0"/>
              <a:t>Остануваат само ендогените инфекции кај имунокомпромитирани пациенти предизвикани од сопствената флора што болниот ја носел на приемот во болница.</a:t>
            </a:r>
            <a:endParaRPr lang="en-US" dirty="0" smtClean="0"/>
          </a:p>
          <a:p>
            <a:endParaRPr lang="mk-MK" dirty="0"/>
          </a:p>
        </p:txBody>
      </p:sp>
      <p:sp>
        <p:nvSpPr>
          <p:cNvPr id="4" name="Down Arrow 3"/>
          <p:cNvSpPr/>
          <p:nvPr/>
        </p:nvSpPr>
        <p:spPr>
          <a:xfrm>
            <a:off x="5072066" y="2928934"/>
            <a:ext cx="142876" cy="42862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mk-MK" sz="2800" b="1" dirty="0" smtClean="0"/>
              <a:t>Современ пристап кон болничките инфекции</a:t>
            </a:r>
            <a:endParaRPr lang="mk-MK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mk-MK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1.	Доследна примена на стандардните мерки на заштита</a:t>
            </a:r>
          </a:p>
          <a:p>
            <a:pPr marL="457200" indent="-457200">
              <a:buNone/>
            </a:pPr>
            <a:endParaRPr lang="mk-MK" sz="1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>
              <a:buNone/>
            </a:pPr>
            <a:r>
              <a:rPr lang="mk-MK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2.	Континуиран надзор</a:t>
            </a:r>
          </a:p>
          <a:p>
            <a:pPr lvl="1">
              <a:buFont typeface="Wingdings" pitchFamily="2" charset="2"/>
              <a:buChar char="Ø"/>
            </a:pPr>
            <a:r>
              <a:rPr lang="mk-MK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Препознавање на инфициран пациент</a:t>
            </a:r>
          </a:p>
          <a:p>
            <a:pPr lvl="1">
              <a:buFont typeface="Wingdings" pitchFamily="2" charset="2"/>
              <a:buChar char="Ø"/>
            </a:pPr>
            <a:r>
              <a:rPr lang="mk-MK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Одредување на место на инфекција</a:t>
            </a:r>
          </a:p>
          <a:p>
            <a:pPr lvl="1">
              <a:buFont typeface="Wingdings" pitchFamily="2" charset="2"/>
              <a:buChar char="Ø"/>
            </a:pPr>
            <a:r>
              <a:rPr lang="mk-MK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Причини кои довеле до инфекција</a:t>
            </a:r>
          </a:p>
          <a:p>
            <a:pPr lvl="1">
              <a:buFont typeface="Wingdings" pitchFamily="2" charset="2"/>
              <a:buChar char="Ø"/>
            </a:pPr>
            <a:r>
              <a:rPr lang="mk-MK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Препознавање на проблемот</a:t>
            </a:r>
          </a:p>
          <a:p>
            <a:pPr lvl="1">
              <a:buFont typeface="Wingdings" pitchFamily="2" charset="2"/>
              <a:buChar char="Ø"/>
            </a:pPr>
            <a:r>
              <a:rPr lang="mk-MK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Следење на потрошувачката на антибиотици</a:t>
            </a:r>
          </a:p>
          <a:p>
            <a:pPr lvl="1">
              <a:buFont typeface="Wingdings" pitchFamily="2" charset="2"/>
              <a:buChar char="Ø"/>
            </a:pPr>
            <a:r>
              <a:rPr lang="mk-MK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Следење на антимикробна резистенција</a:t>
            </a:r>
          </a:p>
          <a:p>
            <a:pPr>
              <a:buNone/>
            </a:pPr>
            <a:endParaRPr lang="mk-MK" sz="1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>
              <a:buNone/>
            </a:pPr>
            <a:r>
              <a:rPr lang="mk-MK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3.	Континуирана едукација на персоналот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mk-MK" sz="2400" b="1" dirty="0" smtClean="0">
                <a:solidFill>
                  <a:schemeClr val="tx1"/>
                </a:solidFill>
              </a:rPr>
              <a:t>Видови терапија</a:t>
            </a:r>
            <a:endParaRPr lang="mk-MK" sz="2400" b="1" dirty="0">
              <a:solidFill>
                <a:schemeClr val="tx1"/>
              </a:solidFill>
            </a:endParaRPr>
          </a:p>
        </p:txBody>
      </p:sp>
      <p:pic>
        <p:nvPicPr>
          <p:cNvPr id="23554" name="Picture 2" descr="http://www.toomanymeds.com/img/albert-bacte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0" y="2214554"/>
            <a:ext cx="4762500" cy="385765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143116"/>
            <a:ext cx="5643602" cy="37862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k-MK" sz="1800" b="1" dirty="0" smtClean="0"/>
              <a:t>Целна терапија</a:t>
            </a:r>
          </a:p>
          <a:p>
            <a:pPr>
              <a:buFont typeface="Wingdings" pitchFamily="2" charset="2"/>
              <a:buChar char="§"/>
            </a:pPr>
            <a:r>
              <a:rPr lang="mk-MK" sz="1400" dirty="0" smtClean="0"/>
              <a:t>Поставена клиничка дијагноза за бактериска инфекција</a:t>
            </a:r>
          </a:p>
          <a:p>
            <a:pPr>
              <a:buFont typeface="Wingdings" pitchFamily="2" charset="2"/>
              <a:buChar char="§"/>
            </a:pPr>
            <a:r>
              <a:rPr lang="mk-MK" sz="1400" dirty="0" smtClean="0"/>
              <a:t>Брза и прецизна микробиолошка лабораториска дијагностика</a:t>
            </a:r>
          </a:p>
          <a:p>
            <a:pPr>
              <a:buFont typeface="Wingdings" pitchFamily="2" charset="2"/>
              <a:buChar char="§"/>
            </a:pPr>
            <a:r>
              <a:rPr lang="mk-MK" sz="1400" dirty="0" smtClean="0"/>
              <a:t>Соработка на клиничкиот тим со клиничкиот микробиолог</a:t>
            </a:r>
          </a:p>
          <a:p>
            <a:pPr>
              <a:buFont typeface="Wingdings" pitchFamily="2" charset="2"/>
              <a:buChar char="§"/>
            </a:pPr>
            <a:r>
              <a:rPr lang="mk-MK" sz="1400" dirty="0" smtClean="0"/>
              <a:t>Обезбедување на совет за антимикробна терапија</a:t>
            </a:r>
          </a:p>
          <a:p>
            <a:pPr>
              <a:buNone/>
            </a:pPr>
            <a:endParaRPr lang="mk-MK" sz="1400" dirty="0" smtClean="0"/>
          </a:p>
          <a:p>
            <a:pPr>
              <a:buFont typeface="Wingdings" pitchFamily="2" charset="2"/>
              <a:buChar char="q"/>
            </a:pPr>
            <a:r>
              <a:rPr lang="mk-MK" sz="1800" b="1" dirty="0" smtClean="0"/>
              <a:t>Емпириска терапија</a:t>
            </a:r>
          </a:p>
          <a:p>
            <a:pPr>
              <a:buFont typeface="Wingdings" pitchFamily="2" charset="2"/>
              <a:buChar char="§"/>
            </a:pPr>
            <a:r>
              <a:rPr lang="mk-MK" sz="1400" dirty="0" smtClean="0"/>
              <a:t>Одбирање на лек врз основа на претпоставен причинител</a:t>
            </a:r>
          </a:p>
          <a:p>
            <a:endParaRPr lang="mk-MK" sz="1400" dirty="0"/>
          </a:p>
          <a:p>
            <a:pPr>
              <a:buNone/>
            </a:pPr>
            <a:endParaRPr lang="mk-MK" sz="1400" dirty="0" smtClean="0"/>
          </a:p>
          <a:p>
            <a:pPr>
              <a:buFont typeface="Wingdings" pitchFamily="2" charset="2"/>
              <a:buChar char="q"/>
            </a:pPr>
            <a:r>
              <a:rPr lang="mk-MK" sz="1800" b="1" dirty="0" smtClean="0"/>
              <a:t>Профилактична терапија</a:t>
            </a:r>
          </a:p>
          <a:p>
            <a:pPr>
              <a:buFont typeface="Wingdings" pitchFamily="2" charset="2"/>
              <a:buChar char="§"/>
            </a:pPr>
            <a:r>
              <a:rPr lang="mk-MK" sz="1400" dirty="0" smtClean="0"/>
              <a:t>Да се намали ризикот од бактериски инфекции</a:t>
            </a:r>
            <a:endParaRPr lang="mk-MK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mk-MK" sz="2400" b="1" dirty="0" smtClean="0">
                <a:solidFill>
                  <a:schemeClr val="tx1"/>
                </a:solidFill>
              </a:rPr>
              <a:t>Причини за неефикасност на применет антимикробен лек</a:t>
            </a:r>
            <a:endParaRPr lang="mk-MK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15370" cy="496730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Непрепознавање на вистинскиот проблем (одредување на место на инфекција и причина)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mk-MK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Неинфективни причини за температура</a:t>
            </a:r>
          </a:p>
          <a:p>
            <a:pPr>
              <a:lnSpc>
                <a:spcPct val="80000"/>
              </a:lnSpc>
              <a:buNone/>
            </a:pPr>
            <a:endParaRPr lang="mk-MK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Апсцес, некротично ткиво, непрокрвена регија (радикален пристап)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mk-MK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Бактериски биофилм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mk-MK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Фармакокинетика (серумска концентрација, продирање до место на  инфекција</a:t>
            </a:r>
            <a:r>
              <a:rPr lang="en-US" sz="1900" dirty="0" smtClean="0">
                <a:latin typeface="+mj-lt"/>
              </a:rPr>
              <a:t>)</a:t>
            </a:r>
            <a:endParaRPr lang="mk-MK" sz="19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endParaRPr lang="mk-MK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Толеранција, Антагонизам, Индуцибилна резистенција</a:t>
            </a:r>
          </a:p>
          <a:p>
            <a:pPr>
              <a:lnSpc>
                <a:spcPct val="80000"/>
              </a:lnSpc>
              <a:buNone/>
            </a:pPr>
            <a:endParaRPr lang="mk-MK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Интрацелуларна поставеност на микроорганизмот</a:t>
            </a:r>
          </a:p>
          <a:p>
            <a:pPr>
              <a:lnSpc>
                <a:spcPct val="80000"/>
              </a:lnSpc>
              <a:buNone/>
            </a:pPr>
            <a:endParaRPr lang="en-US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Интерферирачки супстанци во храна и други лекови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900" dirty="0" smtClean="0">
                <a:latin typeface="+mj-lt"/>
              </a:rPr>
              <a:t>“</a:t>
            </a:r>
            <a:r>
              <a:rPr lang="mk-MK" sz="1900" dirty="0" smtClean="0">
                <a:latin typeface="+mj-lt"/>
              </a:rPr>
              <a:t>Диви</a:t>
            </a:r>
            <a:r>
              <a:rPr lang="en-US" sz="1900" dirty="0" smtClean="0">
                <a:latin typeface="+mj-lt"/>
              </a:rPr>
              <a:t>”</a:t>
            </a:r>
            <a:r>
              <a:rPr lang="mk-MK" sz="1900" dirty="0" smtClean="0">
                <a:latin typeface="+mj-lt"/>
              </a:rPr>
              <a:t> типови на микроорганизми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mk-MK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Неактивни </a:t>
            </a:r>
            <a:r>
              <a:rPr lang="en-US" sz="1900" dirty="0" smtClean="0">
                <a:latin typeface="+mj-lt"/>
              </a:rPr>
              <a:t>“</a:t>
            </a:r>
            <a:r>
              <a:rPr lang="mk-MK" sz="1900" dirty="0" smtClean="0">
                <a:latin typeface="+mj-lt"/>
              </a:rPr>
              <a:t>успиени</a:t>
            </a:r>
            <a:r>
              <a:rPr lang="en-US" sz="1900" dirty="0" smtClean="0">
                <a:latin typeface="+mj-lt"/>
              </a:rPr>
              <a:t>”</a:t>
            </a:r>
            <a:r>
              <a:rPr lang="mk-MK" sz="1900" dirty="0" smtClean="0">
                <a:latin typeface="+mj-lt"/>
              </a:rPr>
              <a:t> микроорганизми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mk-MK" sz="19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mk-MK" sz="1900" dirty="0" smtClean="0">
                <a:latin typeface="+mj-lt"/>
              </a:rPr>
              <a:t>Несоработување на пациентот во антимикробниот третман</a:t>
            </a:r>
          </a:p>
          <a:p>
            <a:pPr>
              <a:lnSpc>
                <a:spcPct val="80000"/>
              </a:lnSpc>
            </a:pPr>
            <a:endParaRPr lang="mk-MK" sz="1600" dirty="0" smtClean="0"/>
          </a:p>
          <a:p>
            <a:pPr>
              <a:lnSpc>
                <a:spcPct val="80000"/>
              </a:lnSpc>
            </a:pPr>
            <a:endParaRPr lang="mk-MK" sz="1600" dirty="0" smtClean="0"/>
          </a:p>
          <a:p>
            <a:pPr>
              <a:lnSpc>
                <a:spcPct val="80000"/>
              </a:lnSpc>
            </a:pPr>
            <a:endParaRPr lang="mk-MK" sz="1600" dirty="0"/>
          </a:p>
        </p:txBody>
      </p:sp>
      <p:pic>
        <p:nvPicPr>
          <p:cNvPr id="6" name="Picture 2" descr="http://www.aqualabs.org/_borders/bp_1bacte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714753"/>
            <a:ext cx="2643174" cy="25003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mk-MK" sz="2800" b="1" dirty="0" smtClean="0"/>
              <a:t>Кога комбинација на антибиотици?</a:t>
            </a:r>
            <a:endParaRPr lang="mk-MK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mk-MK" dirty="0" smtClean="0">
                <a:latin typeface="+mj-lt"/>
              </a:rPr>
              <a:t>Тешки инфекции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mk-MK" dirty="0" smtClean="0">
                <a:latin typeface="+mj-lt"/>
              </a:rPr>
              <a:t>Емпириска терапија на абдоминални инфекции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mk-MK" dirty="0" smtClean="0">
                <a:latin typeface="+mj-lt"/>
              </a:rPr>
              <a:t>Ендокардитис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mk-MK" dirty="0" smtClean="0">
                <a:latin typeface="+mj-lt"/>
              </a:rPr>
              <a:t>Спречување на резистенција</a:t>
            </a:r>
          </a:p>
          <a:p>
            <a:pPr marL="514350" indent="-514350">
              <a:buFont typeface="Wingdings" pitchFamily="2" charset="2"/>
              <a:buChar char="q"/>
            </a:pPr>
            <a:endParaRPr lang="mk-MK" dirty="0" smtClean="0">
              <a:latin typeface="+mj-lt"/>
            </a:endParaRPr>
          </a:p>
          <a:p>
            <a:pPr marL="514350" indent="-514350">
              <a:buFont typeface="Wingdings" pitchFamily="2" charset="2"/>
              <a:buChar char="q"/>
            </a:pPr>
            <a:endParaRPr lang="en-US" dirty="0" smtClean="0">
              <a:latin typeface="+mj-lt"/>
            </a:endParaRPr>
          </a:p>
          <a:p>
            <a:pPr marL="514350" indent="-514350" algn="ctr">
              <a:buFont typeface="Wingdings" pitchFamily="2" charset="2"/>
              <a:buChar char="v"/>
            </a:pPr>
            <a:r>
              <a:rPr lang="mk-MK" dirty="0" smtClean="0">
                <a:latin typeface="+mj-lt"/>
              </a:rPr>
              <a:t>Внимателно при комбинирање на антибиотиците!!!</a:t>
            </a:r>
          </a:p>
          <a:p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mk-MK" sz="2400" b="1" dirty="0" smtClean="0">
                <a:solidFill>
                  <a:schemeClr val="tx1"/>
                </a:solidFill>
              </a:rPr>
              <a:t>Резистенција</a:t>
            </a:r>
            <a:endParaRPr lang="mk-MK" sz="2400" b="1" dirty="0">
              <a:solidFill>
                <a:schemeClr val="tx1"/>
              </a:solidFill>
            </a:endParaRPr>
          </a:p>
        </p:txBody>
      </p:sp>
      <p:pic>
        <p:nvPicPr>
          <p:cNvPr id="21508" name="Picture 4" descr="http://dingo.care2.com/pictures/c2c/share/56/566/670/566706_3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286256"/>
            <a:ext cx="2881316" cy="19431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 lvl="0"/>
            <a:endParaRPr lang="mk-MK" sz="1700" dirty="0" smtClean="0"/>
          </a:p>
          <a:p>
            <a:pPr lvl="0">
              <a:buFont typeface="Wingdings" pitchFamily="2" charset="2"/>
              <a:buChar char="q"/>
            </a:pPr>
            <a:r>
              <a:rPr lang="mk-MK" sz="1800" u="sng" dirty="0" smtClean="0">
                <a:latin typeface="+mj-lt"/>
              </a:rPr>
              <a:t>Примарна </a:t>
            </a:r>
            <a:r>
              <a:rPr lang="mk-MK" sz="1800" dirty="0" smtClean="0">
                <a:latin typeface="+mj-lt"/>
              </a:rPr>
              <a:t>- природна (внатрешна, конститутивна)</a:t>
            </a:r>
          </a:p>
          <a:p>
            <a:pPr>
              <a:buFont typeface="Wingdings" pitchFamily="2" charset="2"/>
              <a:buChar char="q"/>
            </a:pPr>
            <a:r>
              <a:rPr lang="mk-MK" sz="1800" u="sng" dirty="0" smtClean="0">
                <a:latin typeface="+mj-lt"/>
              </a:rPr>
              <a:t>Секундарна </a:t>
            </a:r>
            <a:r>
              <a:rPr lang="mk-MK" sz="1800" dirty="0" smtClean="0">
                <a:latin typeface="+mj-lt"/>
              </a:rPr>
              <a:t>-  стекната (селекција, мутација, трансдукција, коњугација)</a:t>
            </a:r>
          </a:p>
          <a:p>
            <a:pPr lvl="0">
              <a:buNone/>
            </a:pPr>
            <a:endParaRPr lang="mk-MK" sz="1800" dirty="0" smtClean="0">
              <a:latin typeface="+mj-lt"/>
            </a:endParaRPr>
          </a:p>
          <a:p>
            <a:pPr lvl="0"/>
            <a:r>
              <a:rPr lang="en-US" sz="1800" dirty="0" smtClean="0">
                <a:latin typeface="+mj-lt"/>
              </a:rPr>
              <a:t>E</a:t>
            </a:r>
            <a:r>
              <a:rPr lang="mk-MK" sz="1800" dirty="0" smtClean="0">
                <a:latin typeface="+mj-lt"/>
              </a:rPr>
              <a:t>нзими кои го разградуваат лекот (бета лактамази – пеницилинази, цефалоспоринази</a:t>
            </a:r>
            <a:r>
              <a:rPr lang="en-US" sz="1800" dirty="0" smtClean="0">
                <a:latin typeface="+mj-lt"/>
              </a:rPr>
              <a:t>, </a:t>
            </a:r>
            <a:r>
              <a:rPr lang="mk-MK" sz="1800" dirty="0" smtClean="0">
                <a:latin typeface="+mj-lt"/>
              </a:rPr>
              <a:t>карбапенемази)</a:t>
            </a:r>
          </a:p>
          <a:p>
            <a:pPr lvl="0"/>
            <a:r>
              <a:rPr lang="mk-MK" sz="1800" dirty="0" smtClean="0">
                <a:latin typeface="+mj-lt"/>
              </a:rPr>
              <a:t>Промена на целното место</a:t>
            </a:r>
            <a:r>
              <a:rPr lang="en-US" sz="1800" dirty="0" smtClean="0">
                <a:latin typeface="+mj-lt"/>
              </a:rPr>
              <a:t> (</a:t>
            </a:r>
            <a:r>
              <a:rPr lang="mk-MK" sz="1800" dirty="0" smtClean="0">
                <a:latin typeface="+mj-lt"/>
              </a:rPr>
              <a:t>пр. промена на Пеницилин Врзувачки Протеини</a:t>
            </a:r>
            <a:r>
              <a:rPr lang="en-US" sz="1800" dirty="0" smtClean="0">
                <a:latin typeface="+mj-lt"/>
              </a:rPr>
              <a:t>) </a:t>
            </a:r>
            <a:endParaRPr lang="mk-MK" sz="1800" dirty="0" smtClean="0">
              <a:latin typeface="+mj-lt"/>
            </a:endParaRPr>
          </a:p>
          <a:p>
            <a:pPr lvl="0"/>
            <a:r>
              <a:rPr lang="mk-MK" sz="1800" dirty="0" smtClean="0">
                <a:latin typeface="+mj-lt"/>
              </a:rPr>
              <a:t>Непропустливост на мембраната</a:t>
            </a:r>
          </a:p>
          <a:p>
            <a:pPr lvl="0"/>
            <a:r>
              <a:rPr lang="mk-MK" sz="1800" dirty="0" smtClean="0">
                <a:latin typeface="+mj-lt"/>
              </a:rPr>
              <a:t>Модифицирани ензими (промена на целниот ензим)</a:t>
            </a:r>
          </a:p>
          <a:p>
            <a:pPr lvl="0"/>
            <a:r>
              <a:rPr lang="mk-MK" sz="1800" dirty="0" smtClean="0">
                <a:latin typeface="+mj-lt"/>
              </a:rPr>
              <a:t>Забрзано исфрлање на лекот </a:t>
            </a:r>
          </a:p>
          <a:p>
            <a:pPr lvl="0"/>
            <a:r>
              <a:rPr lang="mk-MK" sz="1800" dirty="0" smtClean="0">
                <a:latin typeface="+mj-lt"/>
              </a:rPr>
              <a:t>Заобиколување на инхибираната фаза на метаболизмот</a:t>
            </a:r>
          </a:p>
          <a:p>
            <a:pPr lvl="0"/>
            <a:r>
              <a:rPr lang="mk-MK" sz="1800" dirty="0" smtClean="0">
                <a:latin typeface="+mj-lt"/>
              </a:rPr>
              <a:t>Хиперпродукција на ензими </a:t>
            </a:r>
          </a:p>
          <a:p>
            <a:pPr lvl="0"/>
            <a:r>
              <a:rPr lang="mk-MK" sz="1800" dirty="0" smtClean="0">
                <a:latin typeface="+mj-lt"/>
              </a:rPr>
              <a:t>Непознати механизми</a:t>
            </a:r>
          </a:p>
          <a:p>
            <a:pPr lvl="0">
              <a:buNone/>
            </a:pPr>
            <a:endParaRPr lang="mk-MK" sz="1700" dirty="0" smtClean="0"/>
          </a:p>
          <a:p>
            <a:pPr>
              <a:buNone/>
            </a:pPr>
            <a:endParaRPr lang="mk-MK" dirty="0" smtClean="0"/>
          </a:p>
          <a:p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772</TotalTime>
  <Words>2406</Words>
  <Application>Microsoft Office PowerPoint</Application>
  <PresentationFormat>On-screen Show (4:3)</PresentationFormat>
  <Paragraphs>1138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АНТИМИКРОБНА ТЕРАПИЈА</vt:lpstr>
      <vt:lpstr>ИНФЕКЦИЈА И ИНФЕКТИВНА БОЛЕСТ</vt:lpstr>
      <vt:lpstr>ИнтраХоспитални Инфекции</vt:lpstr>
      <vt:lpstr>    Повеќето болнички инфекции се превентибилни</vt:lpstr>
      <vt:lpstr>Современ пристап кон болничките инфекции</vt:lpstr>
      <vt:lpstr>Видови терапија</vt:lpstr>
      <vt:lpstr>Причини за неефикасност на применет антимикробен лек</vt:lpstr>
      <vt:lpstr>Кога комбинација на антибиотици?</vt:lpstr>
      <vt:lpstr>Резистенција</vt:lpstr>
      <vt:lpstr>Slide 10</vt:lpstr>
      <vt:lpstr>РЕЗИСТЕНЦИЈА   ДИРЕКТНО ЗАВИСНА ОД ПОТРОШУВАЧКА НА АНТИБИОТИЦИ</vt:lpstr>
      <vt:lpstr> Резервни антибиотици</vt:lpstr>
      <vt:lpstr>ПОДЕЛБА НА АНТИБИОТИЦИ СПОРЕД ПОТЕНЦИЈАЛОТ ЗА РАЗВОЈ НА РЕЗИСТЕНЦИЈА</vt:lpstr>
      <vt:lpstr>ИЗЛАЧУВАЊЕ НА ЛЕКОВИ</vt:lpstr>
      <vt:lpstr>Цефалоспорини</vt:lpstr>
      <vt:lpstr>Тестирање на антимикробна осетливост</vt:lpstr>
      <vt:lpstr>ENTEROBACTERIACEAE</vt:lpstr>
      <vt:lpstr>PSEUDOMONAS SPECIES</vt:lpstr>
      <vt:lpstr>ACINETOBACTER SPECIES</vt:lpstr>
      <vt:lpstr>STAPHYLOCOCCUS SPECIES</vt:lpstr>
      <vt:lpstr>ENTEROCOCCUS SPECIES</vt:lpstr>
      <vt:lpstr>STREPTOCOCCUS  Groups  A, B, C, G</vt:lpstr>
      <vt:lpstr>VIRIDANS GROUP STREPTOCOCCI</vt:lpstr>
      <vt:lpstr>STREPTOCOCCUS PNEUMONIAE</vt:lpstr>
      <vt:lpstr>GRAM POSITIVE ANAEROBES</vt:lpstr>
      <vt:lpstr>GRAM NEGATIVE ANAEROBES</vt:lpstr>
      <vt:lpstr>HAEMOPHILUS INFLUENZAE</vt:lpstr>
      <vt:lpstr>MORAXELLA CATARRHALIS</vt:lpstr>
      <vt:lpstr>NEISSERIA MENINGITIDIS</vt:lpstr>
      <vt:lpstr>NEISSERIA GONORRHOEAE</vt:lpstr>
      <vt:lpstr>H.PYLORI &amp; CL.DIFFICILE &amp; L.MONOCYTOGENES</vt:lpstr>
      <vt:lpstr>Не постои омнипотентен антибиотик</vt:lpstr>
      <vt:lpstr>Изборот на терапија треба да биде во добра корелација со осцилациите на бактериската  осетливост, а должината на терапија според дијагнозата</vt:lpstr>
      <vt:lpstr>ДОЛЖИНА  НА ТЕРАПИЈА И ДОЗИРАЊЕ         ДИРЕКТНО ЗАВИСНИ ОД ДИЈАГНОЗА</vt:lpstr>
      <vt:lpstr>Slide 35</vt:lpstr>
      <vt:lpstr>БЛАГОДАРАМ ЗА РАЗБИРАЊЕТО!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Стандарди</dc:title>
  <dc:creator>tufekcievskaguroska</dc:creator>
  <cp:lastModifiedBy>tufekcievskaguroska</cp:lastModifiedBy>
  <cp:revision>242</cp:revision>
  <dcterms:created xsi:type="dcterms:W3CDTF">2012-03-27T09:37:15Z</dcterms:created>
  <dcterms:modified xsi:type="dcterms:W3CDTF">2012-05-04T11:24:36Z</dcterms:modified>
</cp:coreProperties>
</file>