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6" r:id="rId3"/>
    <p:sldId id="264" r:id="rId4"/>
    <p:sldId id="257" r:id="rId5"/>
    <p:sldId id="258" r:id="rId6"/>
    <p:sldId id="265" r:id="rId7"/>
    <p:sldId id="259" r:id="rId8"/>
    <p:sldId id="261" r:id="rId9"/>
    <p:sldId id="262" r:id="rId10"/>
    <p:sldId id="263" r:id="rId11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2418" autoAdjust="0"/>
  </p:normalViewPr>
  <p:slideViewPr>
    <p:cSldViewPr>
      <p:cViewPr varScale="1">
        <p:scale>
          <a:sx n="89" d="100"/>
          <a:sy n="89" d="100"/>
        </p:scale>
        <p:origin x="-6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psiholog\My%20Documents\Book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laddin\TRANSFER\Filip%20Vtori\Transfer%20Psiholog\PITA%20ZA%20ALP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90802891441849"/>
          <c:y val="0.1979165368001731"/>
          <c:w val="0.810672744854261"/>
          <c:h val="0.64583362382412823"/>
        </c:manualLayout>
      </c:layout>
      <c:pie3DChart>
        <c:varyColors val="1"/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mk-MK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36187468587703131"/>
          <c:y val="0.17108622492311151"/>
          <c:w val="0.44831685932875409"/>
          <c:h val="0.47414155539252606"/>
        </c:manualLayout>
      </c:layout>
      <c:pie3DChart>
        <c:varyColors val="1"/>
        <c:ser>
          <c:idx val="0"/>
          <c:order val="0"/>
          <c:dLbls>
            <c:dLblPos val="outEnd"/>
            <c:showPercent val="1"/>
          </c:dLbls>
          <c:val>
            <c:numRef>
              <c:f>Sheet1!$A$1:$D$1</c:f>
              <c:numCache>
                <c:formatCode>General</c:formatCode>
                <c:ptCount val="4"/>
                <c:pt idx="0">
                  <c:v>25</c:v>
                </c:pt>
                <c:pt idx="1">
                  <c:v>45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27400011168816663"/>
          <c:y val="0.61638476928905206"/>
          <c:w val="0.70076618082314179"/>
          <c:h val="0.32047342384287131"/>
        </c:manualLayout>
      </c:layout>
      <c:txPr>
        <a:bodyPr/>
        <a:lstStyle/>
        <a:p>
          <a:pPr rtl="0">
            <a:defRPr sz="900"/>
          </a:pPr>
          <a:endParaRPr lang="mk-MK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style val="2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90802891441849"/>
          <c:y val="0.19791653680017302"/>
          <c:w val="0.81067274485426077"/>
          <c:h val="0.64583362382412846"/>
        </c:manualLayout>
      </c:layout>
      <c:pie3DChart>
        <c:varyColors val="1"/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mk-MK"/>
    </a:p>
  </c:txPr>
  <c:externalData r:id="rId1"/>
  <c:userShapes r:id="rId2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0.83039</cdr:x>
      <cdr:y>0.42273</cdr:y>
    </cdr:from>
    <cdr:to>
      <cdr:x>1</cdr:x>
      <cdr:y>0.47727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0" y="1771651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0.83039</cdr:x>
      <cdr:y>0.45455</cdr:y>
    </cdr:from>
    <cdr:to>
      <cdr:x>1</cdr:x>
      <cdr:y>0.67273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00575" y="1905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0.45053</cdr:x>
      <cdr:y>0.95682</cdr:y>
    </cdr:from>
    <cdr:to>
      <cdr:x>0.62014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28875" y="4010024"/>
          <a:ext cx="9144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0.14488</cdr:x>
      <cdr:y>0.77045</cdr:y>
    </cdr:from>
    <cdr:to>
      <cdr:x>0.34452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81050" y="3228976"/>
          <a:ext cx="1076325" cy="96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0.07872</cdr:x>
      <cdr:y>0.76522</cdr:y>
    </cdr:from>
    <cdr:to>
      <cdr:x>0.28167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5130" y="2514600"/>
          <a:ext cx="1250727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mk-MK" sz="1000" dirty="0"/>
        </a:p>
      </cdr:txBody>
    </cdr:sp>
  </cdr:relSizeAnchor>
  <cdr:relSizeAnchor xmlns:cdr="http://schemas.openxmlformats.org/drawingml/2006/chartDrawing">
    <cdr:from>
      <cdr:x>0.24969</cdr:x>
      <cdr:y>0.77971</cdr:y>
    </cdr:from>
    <cdr:to>
      <cdr:x>0.41697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38775" y="2562225"/>
          <a:ext cx="1030901" cy="723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US" sz="1000" dirty="0"/>
        </a:p>
      </cdr:txBody>
    </cdr:sp>
  </cdr:relSizeAnchor>
  <cdr:relSizeAnchor xmlns:cdr="http://schemas.openxmlformats.org/drawingml/2006/chartDrawing">
    <cdr:from>
      <cdr:x>0.39729</cdr:x>
      <cdr:y>0.76812</cdr:y>
    </cdr:from>
    <cdr:to>
      <cdr:x>0.5818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48394" y="2524125"/>
          <a:ext cx="113702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US" sz="1000" dirty="0"/>
        </a:p>
      </cdr:txBody>
    </cdr:sp>
  </cdr:relSizeAnchor>
  <cdr:relSizeAnchor xmlns:cdr="http://schemas.openxmlformats.org/drawingml/2006/chartDrawing">
    <cdr:from>
      <cdr:x>0.54613</cdr:x>
      <cdr:y>0.76522</cdr:y>
    </cdr:from>
    <cdr:to>
      <cdr:x>0.73186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65594" y="2514600"/>
          <a:ext cx="1144605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0.83039</cdr:x>
      <cdr:y>0.42273</cdr:y>
    </cdr:from>
    <cdr:to>
      <cdr:x>1</cdr:x>
      <cdr:y>0.47727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0" y="1771651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0.83039</cdr:x>
      <cdr:y>0.45455</cdr:y>
    </cdr:from>
    <cdr:to>
      <cdr:x>1</cdr:x>
      <cdr:y>0.67273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00575" y="1905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0.45053</cdr:x>
      <cdr:y>0.95682</cdr:y>
    </cdr:from>
    <cdr:to>
      <cdr:x>0.62014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28875" y="4010024"/>
          <a:ext cx="9144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0.14488</cdr:x>
      <cdr:y>0.77045</cdr:y>
    </cdr:from>
    <cdr:to>
      <cdr:x>0.34452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81050" y="3228976"/>
          <a:ext cx="1076325" cy="96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mk-MK" sz="1100"/>
        </a:p>
      </cdr:txBody>
    </cdr:sp>
  </cdr:relSizeAnchor>
  <cdr:relSizeAnchor xmlns:cdr="http://schemas.openxmlformats.org/drawingml/2006/chartDrawing">
    <cdr:from>
      <cdr:x>0.31915</cdr:x>
      <cdr:y>0.76522</cdr:y>
    </cdr:from>
    <cdr:to>
      <cdr:x>0.48936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86000" y="2355220"/>
          <a:ext cx="1219200" cy="722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000" dirty="0" smtClean="0">
              <a:solidFill>
                <a:schemeClr val="tx1"/>
              </a:solidFill>
            </a:rPr>
            <a:t>Stress </a:t>
          </a:r>
          <a:r>
            <a:rPr lang="en-US" sz="1000" dirty="0">
              <a:solidFill>
                <a:schemeClr val="tx1"/>
              </a:solidFill>
            </a:rPr>
            <a:t>events </a:t>
          </a:r>
        </a:p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with psychosocial </a:t>
          </a:r>
        </a:p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nature</a:t>
          </a:r>
          <a:endParaRPr lang="mk-MK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0.46809</cdr:x>
      <cdr:y>0.71797</cdr:y>
    </cdr:from>
    <cdr:to>
      <cdr:x>0.6383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52800" y="2209800"/>
          <a:ext cx="1219200" cy="868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en-US" sz="1000" dirty="0"/>
        </a:p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Family </a:t>
          </a:r>
          <a:r>
            <a:rPr lang="en-US" sz="1000" dirty="0" smtClean="0">
              <a:solidFill>
                <a:schemeClr val="tx1"/>
              </a:solidFill>
            </a:rPr>
            <a:t>Dynamics</a:t>
          </a:r>
          <a:endParaRPr lang="mk-MK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0.60638</cdr:x>
      <cdr:y>0.76812</cdr:y>
    </cdr:from>
    <cdr:to>
      <cdr:x>0.79787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43401" y="2364146"/>
          <a:ext cx="1371599" cy="713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000" dirty="0" smtClean="0">
              <a:solidFill>
                <a:schemeClr val="tx1"/>
              </a:solidFill>
            </a:rPr>
            <a:t>Loss with </a:t>
          </a:r>
        </a:p>
        <a:p xmlns:a="http://schemas.openxmlformats.org/drawingml/2006/main">
          <a:pPr algn="ctr"/>
          <a:r>
            <a:rPr lang="en-US" sz="1000" dirty="0" smtClean="0">
              <a:solidFill>
                <a:schemeClr val="tx1"/>
              </a:solidFill>
            </a:rPr>
            <a:t>termination</a:t>
          </a:r>
        </a:p>
        <a:p xmlns:a="http://schemas.openxmlformats.org/drawingml/2006/main">
          <a:pPr algn="ctr"/>
          <a:r>
            <a:rPr lang="en-US" sz="1000" dirty="0" smtClean="0">
              <a:solidFill>
                <a:schemeClr val="tx1"/>
              </a:solidFill>
            </a:rPr>
            <a:t> of relation</a:t>
          </a:r>
          <a:endParaRPr lang="mk-MK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0.76596</cdr:x>
      <cdr:y>0.76749</cdr:y>
    </cdr:from>
    <cdr:to>
      <cdr:x>0.92553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86400" y="2362200"/>
          <a:ext cx="1143000" cy="715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000" dirty="0" smtClean="0">
              <a:solidFill>
                <a:schemeClr val="tx1"/>
              </a:solidFill>
            </a:rPr>
            <a:t>Other</a:t>
          </a:r>
          <a:endParaRPr lang="mk-MK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0.08511</cdr:x>
      <cdr:y>0.66846</cdr:y>
    </cdr:from>
    <cdr:to>
      <cdr:x>0.29787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09600" y="2057400"/>
          <a:ext cx="1524000" cy="1020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200" b="1" i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en-US" sz="1200" b="1" i="1" dirty="0" smtClean="0">
              <a:solidFill>
                <a:schemeClr val="tx1"/>
              </a:solidFill>
            </a:rPr>
            <a:t>LEGEND :</a:t>
          </a:r>
          <a:endParaRPr lang="mk-MK" sz="1200" b="1" i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0.04255</cdr:x>
      <cdr:y>0</cdr:y>
    </cdr:from>
    <cdr:to>
      <cdr:x>0.94406</cdr:x>
      <cdr:y>0.9199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4800" y="-228600"/>
          <a:ext cx="6457336" cy="294404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4256-A605-451D-8E1E-35B14BD57459}" type="datetimeFigureOut">
              <a:rPr lang="mk-MK" smtClean="0"/>
              <a:pPr/>
              <a:t>06/09/2010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2AE9C-846B-448A-9A3C-98E5CF677D0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0A72D-0796-4D83-91C2-B8E1D14F65B7}" type="datetimeFigureOut">
              <a:rPr lang="mk-MK" smtClean="0"/>
              <a:pPr/>
              <a:t>06/09/2010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02DD0-EA39-4101-9A0B-B4ACF3B86E01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and the absolute risk depends on the multiplicative influence of different </a:t>
            </a:r>
            <a:r>
              <a:rPr lang="en-US" b="1" dirty="0" smtClean="0"/>
              <a:t>SOMATIC, ENVIROMENTAL </a:t>
            </a:r>
            <a:r>
              <a:rPr lang="en-US" dirty="0" smtClean="0"/>
              <a:t>and</a:t>
            </a:r>
            <a:r>
              <a:rPr lang="en-US" b="1" dirty="0" smtClean="0"/>
              <a:t> BEHAVIORAL </a:t>
            </a:r>
            <a:r>
              <a:rPr lang="en-US" dirty="0" smtClean="0"/>
              <a:t>factors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(hypertension, </a:t>
            </a:r>
            <a:r>
              <a:rPr lang="en-US" dirty="0" err="1" smtClean="0"/>
              <a:t>dislipidemia</a:t>
            </a:r>
            <a:r>
              <a:rPr lang="en-US" dirty="0" smtClean="0"/>
              <a:t>, diabetes mellitus, smoking etc.) as well as </a:t>
            </a:r>
            <a:r>
              <a:rPr lang="en-US" b="1" dirty="0" smtClean="0"/>
              <a:t>PSYCHOLOGICAL</a:t>
            </a:r>
            <a:r>
              <a:rPr lang="en-US" dirty="0" smtClean="0"/>
              <a:t> factor</a:t>
            </a:r>
            <a:r>
              <a:rPr lang="en-US" dirty="0" smtClean="0"/>
              <a:t>, sole</a:t>
            </a:r>
            <a:r>
              <a:rPr lang="en-US" baseline="0" dirty="0" smtClean="0"/>
              <a:t> or combined with other rick factors. 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3</a:t>
            </a:fld>
            <a:endParaRPr lang="mk-M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Los</a:t>
            </a:r>
            <a:r>
              <a:rPr lang="en-US" baseline="0" dirty="0" smtClean="0"/>
              <a:t>s with termination (death, going aboard etc.)very often at our patients is the death of the parents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Family dynamics (health problem, difficult family constellation, divorce etc.) as a rich dynamic system the family continuously in situation like ACBP op. has to undergo changes that urge for change at the family member on personal level.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Work termination, unemployed patients, war etc. than the halt problem </a:t>
            </a:r>
            <a:r>
              <a:rPr lang="en-US" baseline="0" dirty="0" err="1" smtClean="0"/>
              <a:t>acbp</a:t>
            </a:r>
            <a:r>
              <a:rPr lang="en-US" baseline="0" dirty="0" smtClean="0"/>
              <a:t> op. becomes a psychosocial problem as well. The nature of the disease, leads to reduction of the work abilities of the patients, 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5</a:t>
            </a:fld>
            <a:endParaRPr lang="mk-M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6</a:t>
            </a:fld>
            <a:endParaRPr lang="mk-M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Highest level</a:t>
            </a:r>
            <a:r>
              <a:rPr lang="en-US" baseline="0" dirty="0" smtClean="0"/>
              <a:t> of stressful life events, minimum patients (10, 08% in 2006 and 8,8% in 2009)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Medium</a:t>
            </a:r>
            <a:r>
              <a:rPr lang="en-US" baseline="0" dirty="0" smtClean="0"/>
              <a:t> </a:t>
            </a:r>
            <a:r>
              <a:rPr lang="en-US" dirty="0" smtClean="0"/>
              <a:t>level</a:t>
            </a:r>
            <a:r>
              <a:rPr lang="en-US" baseline="0" dirty="0" smtClean="0"/>
              <a:t> of stressful life events, maximum patients (61, 76% in 2006 and 47,9% in 2009) – past, prolonged and accumulated stress.     (these results correspond with the evolutionary CAD nature, as well as the latent </a:t>
            </a:r>
            <a:r>
              <a:rPr lang="en-US" baseline="0" dirty="0" err="1" smtClean="0"/>
              <a:t>sympthomatology</a:t>
            </a:r>
            <a:r>
              <a:rPr lang="en-US" baseline="0" dirty="0" smtClean="0"/>
              <a:t>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3. Low level, medium patients (28,5 in 2006 and 26, 8% in 2009)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 The last group in 2009 group out one specific category patients that didn’t report any kind of stressful life event that influenced the CAD development!! 16, 4% of them, excluded the relevant variables like non ability of the </a:t>
            </a:r>
            <a:r>
              <a:rPr lang="en-US" baseline="0" dirty="0" err="1" smtClean="0"/>
              <a:t>notificator</a:t>
            </a:r>
            <a:r>
              <a:rPr lang="en-US" baseline="0" dirty="0" smtClean="0"/>
              <a:t>, or explanation of the one that noted their answers. When asked thro interview about their experience too stressful events these group of patient  reported stressful events but rejected and </a:t>
            </a:r>
            <a:r>
              <a:rPr lang="en-US" baseline="0" dirty="0" err="1" smtClean="0"/>
              <a:t>ecxluded</a:t>
            </a:r>
            <a:r>
              <a:rPr lang="en-US" baseline="0" dirty="0" smtClean="0"/>
              <a:t> that “ stress had any influence on their emotional state” and that “ stress has nothing to do with their illness”. 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7</a:t>
            </a:fld>
            <a:endParaRPr lang="mk-M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When asked thro interview about their experience too stressful events these group of patient  reported stressful events but rejected and </a:t>
            </a:r>
            <a:r>
              <a:rPr lang="en-US" baseline="0" dirty="0" err="1" smtClean="0"/>
              <a:t>ecxluded</a:t>
            </a:r>
            <a:r>
              <a:rPr lang="en-US" baseline="0" smtClean="0"/>
              <a:t> that “ stress had any influence on their emotional state” and that “ stress has nothing to do with their illness”. 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8</a:t>
            </a:fld>
            <a:endParaRPr lang="mk-M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02DD0-EA39-4101-9A0B-B4ACF3B86E01}" type="slidenum">
              <a:rPr lang="mk-MK" smtClean="0"/>
              <a:pPr/>
              <a:t>10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084C-FF33-4055-A581-A3F141DE4B5D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C84-F39C-4CB6-8EEB-45A97F8203AC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B3D-A43D-485A-A641-CFBD77FF68F6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ED45-A05A-4857-968E-94BA2E51D547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28ED-6CF6-4123-ABA8-786FE5AB73D4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7FC6-6186-4B4C-8741-F71227677CBF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193F-D21E-462F-8637-C8879C50BCDF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9827-3A68-41F2-B20B-4C7E8C684B74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5BA1-FD75-49A4-8D66-CB287163548D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D2E6-9858-4ABE-91C8-906E009166D1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59B8-1EF5-44B7-898A-8B0ED11BCC98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11D522-B15E-41AB-A7CC-D34C4D45B4D2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Psychodynamics of stress and perceived life stress level at cardio surgical (CAD) patients </a:t>
            </a:r>
            <a:r>
              <a:rPr lang="en-US" sz="2800" dirty="0" smtClean="0">
                <a:solidFill>
                  <a:srgbClr val="FF0000"/>
                </a:solidFill>
              </a:rPr>
              <a:t>in/at</a:t>
            </a:r>
            <a:r>
              <a:rPr lang="en-US" sz="2800" dirty="0" smtClean="0"/>
              <a:t> </a:t>
            </a:r>
            <a:r>
              <a:rPr lang="en-US" sz="2800" dirty="0" smtClean="0"/>
              <a:t>the Special Hospital for Surgical Diseases “FILIP II” </a:t>
            </a:r>
            <a:endParaRPr lang="mk-MK" sz="2800" dirty="0"/>
          </a:p>
        </p:txBody>
      </p:sp>
      <p:pic>
        <p:nvPicPr>
          <p:cNvPr id="7" name="Content Placeholder 6" descr="LogoFilipVto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514600"/>
            <a:ext cx="2743200" cy="238225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ED45-A05A-4857-968E-94BA2E51D547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54102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200" dirty="0" smtClean="0"/>
              <a:t>Author: Naumoska Ljubica, BA in Psychology and Gestalt Psychotherapist under supervision</a:t>
            </a:r>
          </a:p>
          <a:p>
            <a:pPr lvl="2">
              <a:buNone/>
            </a:pPr>
            <a:r>
              <a:rPr lang="en-US" sz="1200" dirty="0" smtClean="0"/>
              <a:t>Co –authors: </a:t>
            </a:r>
            <a:r>
              <a:rPr lang="en-US" sz="1200" dirty="0" err="1" smtClean="0"/>
              <a:t>Ristovska</a:t>
            </a:r>
            <a:r>
              <a:rPr lang="en-US" sz="1200" dirty="0" smtClean="0"/>
              <a:t> Frosina, BA in Psychology ; Dojcinovski Ilija, BA in Psychology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DD61-BF40-429F-821E-422B371C82C5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43000"/>
          </a:xfrm>
        </p:spPr>
        <p:txBody>
          <a:bodyPr>
            <a:normAutofit/>
          </a:bodyPr>
          <a:lstStyle/>
          <a:p>
            <a:endParaRPr lang="mk-MK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aim of this study is to explore the psychodynamic of stress at CDH patients and the perceived </a:t>
            </a:r>
            <a:r>
              <a:rPr lang="en-US" dirty="0" smtClean="0"/>
              <a:t>level of life </a:t>
            </a:r>
            <a:r>
              <a:rPr lang="en-US" dirty="0" smtClean="0"/>
              <a:t>stress </a:t>
            </a:r>
            <a:r>
              <a:rPr lang="en-US" dirty="0" smtClean="0"/>
              <a:t>events as </a:t>
            </a:r>
            <a:r>
              <a:rPr lang="en-US" dirty="0" smtClean="0"/>
              <a:t>a risk factor in the development of </a:t>
            </a:r>
            <a:r>
              <a:rPr lang="en-US" dirty="0" smtClean="0"/>
              <a:t>the stress-related illness (coronary heart disease)   </a:t>
            </a:r>
            <a:endParaRPr lang="mk-M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7FB5-6D06-4AEA-B68B-DFA083196C79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Special Hospital for Surgical Diseases "FILIP II"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Etiology of coronary disease is </a:t>
            </a:r>
            <a:r>
              <a:rPr lang="en-US" sz="2400" dirty="0" err="1" smtClean="0"/>
              <a:t>multifactorial</a:t>
            </a:r>
            <a:r>
              <a:rPr lang="en-US" sz="2400" dirty="0" smtClean="0"/>
              <a:t> meaning many factors </a:t>
            </a:r>
            <a:r>
              <a:rPr lang="en-US" sz="2400" dirty="0" smtClean="0"/>
              <a:t>are responsible </a:t>
            </a:r>
            <a:r>
              <a:rPr lang="en-US" sz="2400" dirty="0" smtClean="0"/>
              <a:t>for </a:t>
            </a:r>
            <a:r>
              <a:rPr lang="en-US" sz="2400" dirty="0" smtClean="0"/>
              <a:t>the </a:t>
            </a:r>
            <a:r>
              <a:rPr lang="en-US" sz="2400" dirty="0" smtClean="0"/>
              <a:t>CAD development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Recognition of patients personality, behavioral patterns, exposition to stressful events and patient stress response to these situations </a:t>
            </a:r>
            <a:endParaRPr lang="mk-MK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547-247E-4314-A22E-63FEB81C861C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Subjects and methods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sample consists of 622 hospitalized patients indicated for cardio surgical intervention in the Special hospital for surgical disease “Filip II”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Holmes-</a:t>
            </a:r>
            <a:r>
              <a:rPr lang="en-US" sz="2400" dirty="0" err="1" smtClean="0"/>
              <a:t>Rahe</a:t>
            </a:r>
            <a:r>
              <a:rPr lang="en-US" sz="2400" dirty="0" smtClean="0"/>
              <a:t> Stress Inventory </a:t>
            </a:r>
            <a:r>
              <a:rPr lang="en-US" sz="2400" dirty="0" smtClean="0"/>
              <a:t>was completed in two </a:t>
            </a:r>
            <a:r>
              <a:rPr lang="en-US" sz="2400" dirty="0" smtClean="0"/>
              <a:t>years. </a:t>
            </a:r>
            <a:r>
              <a:rPr lang="mk-MK" sz="2400" dirty="0" smtClean="0"/>
              <a:t>238 </a:t>
            </a:r>
            <a:r>
              <a:rPr lang="en-US" sz="2400" dirty="0" smtClean="0"/>
              <a:t>hospitalized CAD patients in three months in </a:t>
            </a:r>
            <a:r>
              <a:rPr lang="mk-MK" sz="2400" dirty="0" smtClean="0"/>
              <a:t>2006 </a:t>
            </a:r>
            <a:r>
              <a:rPr lang="en-US" sz="2400" dirty="0" smtClean="0"/>
              <a:t>and </a:t>
            </a:r>
            <a:r>
              <a:rPr lang="mk-MK" sz="2400" dirty="0" smtClean="0"/>
              <a:t>384 </a:t>
            </a:r>
            <a:r>
              <a:rPr lang="en-US" sz="2400" dirty="0" smtClean="0"/>
              <a:t>CAD patients in  three months in </a:t>
            </a:r>
            <a:r>
              <a:rPr lang="mk-MK" sz="2400" dirty="0" smtClean="0"/>
              <a:t>2009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mk-MK" sz="2400" dirty="0" smtClean="0"/>
              <a:t> </a:t>
            </a:r>
            <a:r>
              <a:rPr lang="en-US" sz="2400" dirty="0" smtClean="0"/>
              <a:t>	</a:t>
            </a:r>
            <a:r>
              <a:rPr lang="en-US" sz="2000" dirty="0" smtClean="0"/>
              <a:t>- m</a:t>
            </a:r>
            <a:r>
              <a:rPr lang="en-US" sz="2000" dirty="0" smtClean="0"/>
              <a:t>ore </a:t>
            </a:r>
            <a:r>
              <a:rPr lang="en-US" sz="2000" dirty="0" smtClean="0"/>
              <a:t>than 300 scores </a:t>
            </a:r>
            <a:r>
              <a:rPr lang="en-US" sz="2000" dirty="0" smtClean="0"/>
              <a:t>indicate high </a:t>
            </a:r>
            <a:r>
              <a:rPr lang="en-US" sz="2000" dirty="0" smtClean="0"/>
              <a:t>level of </a:t>
            </a:r>
            <a:r>
              <a:rPr lang="en-US" sz="2000" dirty="0" smtClean="0"/>
              <a:t>stress  events	- score from </a:t>
            </a:r>
            <a:r>
              <a:rPr lang="en-US" sz="2000" dirty="0" smtClean="0"/>
              <a:t>150 to 300 </a:t>
            </a:r>
            <a:r>
              <a:rPr lang="en-US" sz="2000" dirty="0" smtClean="0"/>
              <a:t>indicate medium stress level	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- s</a:t>
            </a:r>
            <a:r>
              <a:rPr lang="en-US" sz="2000" dirty="0" smtClean="0"/>
              <a:t>core </a:t>
            </a:r>
            <a:r>
              <a:rPr lang="en-US" sz="2000" dirty="0" smtClean="0"/>
              <a:t>under 150 presents </a:t>
            </a:r>
            <a:r>
              <a:rPr lang="en-US" sz="2000" dirty="0" smtClean="0"/>
              <a:t>indicate low stress level</a:t>
            </a:r>
            <a:endParaRPr lang="mk-MK" sz="2000" dirty="0" smtClean="0"/>
          </a:p>
          <a:p>
            <a:endParaRPr lang="mk-M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B1E8-7824-4262-A71A-ED38E630A49C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Results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Perceived level of life-stress events as a risk factor in the development of the stress-related illness (coronary heart disease) has been noted, quantified and interpreted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en-US" sz="1400" b="1" i="1" dirty="0" smtClean="0"/>
              <a:t>FIGURE 1 </a:t>
            </a:r>
            <a:r>
              <a:rPr lang="en-US" sz="2000" b="1" i="1" dirty="0" smtClean="0"/>
              <a:t>.   </a:t>
            </a:r>
            <a:r>
              <a:rPr lang="en-US" sz="2000" dirty="0" smtClean="0"/>
              <a:t>Cut results </a:t>
            </a:r>
            <a:r>
              <a:rPr lang="en-US" sz="2000" dirty="0" smtClean="0"/>
              <a:t>for life </a:t>
            </a:r>
            <a:r>
              <a:rPr lang="en-US" sz="2000" dirty="0" smtClean="0"/>
              <a:t>stress events </a:t>
            </a:r>
            <a:r>
              <a:rPr lang="en-US" sz="2000" dirty="0" smtClean="0"/>
              <a:t>that </a:t>
            </a:r>
            <a:r>
              <a:rPr lang="en-US" sz="2000" dirty="0" smtClean="0"/>
              <a:t>CAD </a:t>
            </a:r>
            <a:r>
              <a:rPr lang="en-US" sz="2000" dirty="0" smtClean="0"/>
              <a:t>patients note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          	  	-  Loss </a:t>
            </a:r>
            <a:r>
              <a:rPr lang="en-US" sz="2000" dirty="0" smtClean="0"/>
              <a:t>with termination of relation (27%)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 </a:t>
            </a:r>
            <a:r>
              <a:rPr lang="en-US" sz="2000" dirty="0" smtClean="0"/>
              <a:t>            	  	</a:t>
            </a:r>
            <a:r>
              <a:rPr lang="en-US" sz="2000" dirty="0" smtClean="0"/>
              <a:t>-  </a:t>
            </a:r>
            <a:r>
              <a:rPr lang="en-US" sz="2000" b="1" u="sng" dirty="0" smtClean="0">
                <a:solidFill>
                  <a:srgbClr val="FF0000"/>
                </a:solidFill>
              </a:rPr>
              <a:t>Family </a:t>
            </a:r>
            <a:r>
              <a:rPr lang="en-US" sz="2000" b="1" u="sng" dirty="0" smtClean="0">
                <a:solidFill>
                  <a:srgbClr val="FF0000"/>
                </a:solidFill>
              </a:rPr>
              <a:t>dynamics </a:t>
            </a:r>
            <a:r>
              <a:rPr lang="en-US" sz="2000" dirty="0" smtClean="0">
                <a:solidFill>
                  <a:srgbClr val="FF0000"/>
                </a:solidFill>
              </a:rPr>
              <a:t>(45%)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	</a:t>
            </a:r>
            <a:r>
              <a:rPr lang="en-US" sz="2000" dirty="0" smtClean="0"/>
              <a:t> </a:t>
            </a:r>
            <a:r>
              <a:rPr lang="en-US" sz="2000" dirty="0" smtClean="0"/>
              <a:t>           	  	- </a:t>
            </a:r>
            <a:r>
              <a:rPr lang="en-US" sz="2000" dirty="0" smtClean="0"/>
              <a:t> </a:t>
            </a:r>
            <a:r>
              <a:rPr lang="en-US" sz="2000" dirty="0" smtClean="0"/>
              <a:t>Stress events with psychosocial nature (25</a:t>
            </a:r>
            <a:r>
              <a:rPr lang="en-US" sz="2000" dirty="0" smtClean="0"/>
              <a:t>%)</a:t>
            </a:r>
          </a:p>
          <a:p>
            <a:pPr lvl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		           	  	-  </a:t>
            </a:r>
            <a:r>
              <a:rPr lang="en-US" sz="2000" dirty="0" smtClean="0"/>
              <a:t>Other (3%)</a:t>
            </a:r>
          </a:p>
          <a:p>
            <a:endParaRPr lang="en-US" sz="2000" dirty="0" smtClean="0"/>
          </a:p>
          <a:p>
            <a:endParaRPr lang="mk-MK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905000" y="2590800"/>
          <a:ext cx="4495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9178-A182-4C38-AF32-463DF4B2C769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914400" y="1600200"/>
          <a:ext cx="7162800" cy="307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Results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000" dirty="0" smtClean="0"/>
              <a:t>The results group </a:t>
            </a:r>
            <a:r>
              <a:rPr lang="en-US" sz="2000" dirty="0" smtClean="0"/>
              <a:t>out 622 patients in 4 groups according their perceived level of stress as a risk factor in the development of their illness</a:t>
            </a:r>
            <a:endParaRPr lang="mk-MK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sz="2600" dirty="0" smtClean="0"/>
              <a:t>I   group - highest life stress level (9,3% in both years), </a:t>
            </a:r>
          </a:p>
          <a:p>
            <a:pPr lvl="1">
              <a:buNone/>
            </a:pPr>
            <a:r>
              <a:rPr lang="en-US" sz="2600" dirty="0" smtClean="0"/>
              <a:t>II  group - medium life stress level (53,2% in both years) </a:t>
            </a:r>
          </a:p>
          <a:p>
            <a:pPr lvl="1">
              <a:buNone/>
            </a:pPr>
            <a:r>
              <a:rPr lang="en-US" sz="2600" dirty="0" smtClean="0"/>
              <a:t>III group - low stress level (27,5% in both years) and </a:t>
            </a:r>
          </a:p>
          <a:p>
            <a:pPr lvl="1">
              <a:buNone/>
            </a:pPr>
            <a:r>
              <a:rPr lang="en-US" sz="2600" dirty="0" smtClean="0"/>
              <a:t>IV group - patients that didn’t value any stress (16,4% score in one </a:t>
            </a:r>
            <a:r>
              <a:rPr lang="en-US" sz="2600" dirty="0" smtClean="0"/>
              <a:t>year)</a:t>
            </a:r>
            <a:endParaRPr lang="en-US" sz="26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endParaRPr lang="mk-MK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990600" y="3352800"/>
          <a:ext cx="7162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D11F-D75F-4018-9594-0FCC57256980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Bar diagram showing percentages of 622 hospitalized </a:t>
            </a:r>
            <a:r>
              <a:rPr lang="en-US" sz="2000" dirty="0" smtClean="0"/>
              <a:t>CAD </a:t>
            </a:r>
            <a:r>
              <a:rPr lang="en-US" sz="2000" dirty="0" smtClean="0"/>
              <a:t>patients according </a:t>
            </a:r>
            <a:r>
              <a:rPr lang="en-US" sz="2000" dirty="0" smtClean="0"/>
              <a:t>their reported life </a:t>
            </a:r>
            <a:r>
              <a:rPr lang="en-US" sz="2000" dirty="0" smtClean="0"/>
              <a:t>stress events as a risk factor for the CAD development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mk-MK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720090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285E-2128-40E8-A5EB-5F7337DA2124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Diskussion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that experienced stressful life events but didn’t report it as significant also </a:t>
            </a:r>
            <a:r>
              <a:rPr lang="en-US" b="1" u="sng" dirty="0" smtClean="0"/>
              <a:t>rejected and/or excluded their influence  over their </a:t>
            </a:r>
            <a:r>
              <a:rPr lang="en-US" dirty="0" smtClean="0"/>
              <a:t>over their health outcome.   </a:t>
            </a:r>
          </a:p>
          <a:p>
            <a:endParaRPr lang="en-US" dirty="0" smtClean="0"/>
          </a:p>
          <a:p>
            <a:r>
              <a:rPr lang="en-US" smtClean="0"/>
              <a:t>Why </a:t>
            </a:r>
            <a:endParaRPr lang="mk-M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E4A4-E19C-4EC4-AC85-41F3366D571D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the perceived stress-level as a risk factor in the development of cardiovascular disease different psychological and psychotherapeutic interventions can be applied in the treatment of cardiovascular patients.  </a:t>
            </a:r>
            <a:endParaRPr lang="mk-MK" dirty="0" smtClean="0"/>
          </a:p>
          <a:p>
            <a:pPr lvl="1">
              <a:buNone/>
            </a:pPr>
            <a:endParaRPr lang="mk-M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05E2-0E46-4209-A967-660A3E669271}" type="datetime1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Hospital for Surgical Diseases "FILIP II"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697</TotalTime>
  <Words>861</Words>
  <Application>Microsoft Office PowerPoint</Application>
  <PresentationFormat>On-screen Show (4:3)</PresentationFormat>
  <Paragraphs>115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Psychodynamics of stress and perceived life stress level at cardio surgical (CAD) patients in/at the Special Hospital for Surgical Diseases “FILIP II” </vt:lpstr>
      <vt:lpstr>Slide 2</vt:lpstr>
      <vt:lpstr>Introduction</vt:lpstr>
      <vt:lpstr>Subjects and methods </vt:lpstr>
      <vt:lpstr>Results</vt:lpstr>
      <vt:lpstr>Results  The results group out 622 patients in 4 groups according their perceived level of stress as a risk factor in the development of their illness</vt:lpstr>
      <vt:lpstr>Discussion  Bar diagram showing percentages of 622 hospitalized CAD patients according their reported life stress events as a risk factor for the CAD development   </vt:lpstr>
      <vt:lpstr>Diskussion</vt:lpstr>
      <vt:lpstr>Conclusion 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Psychodynamics of stress and perceived life stress level at cardio surgical (CAD) patients </dc:title>
  <dc:creator/>
  <cp:lastModifiedBy>psiholog</cp:lastModifiedBy>
  <cp:revision>70</cp:revision>
  <dcterms:created xsi:type="dcterms:W3CDTF">2006-08-16T00:00:00Z</dcterms:created>
  <dcterms:modified xsi:type="dcterms:W3CDTF">2010-09-06T17:59:05Z</dcterms:modified>
</cp:coreProperties>
</file>