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767" r:id="rId2"/>
  </p:sldMasterIdLst>
  <p:notesMasterIdLst>
    <p:notesMasterId r:id="rId18"/>
  </p:notesMasterIdLst>
  <p:handoutMasterIdLst>
    <p:handoutMasterId r:id="rId19"/>
  </p:handoutMasterIdLst>
  <p:sldIdLst>
    <p:sldId id="338" r:id="rId3"/>
    <p:sldId id="295" r:id="rId4"/>
    <p:sldId id="257" r:id="rId5"/>
    <p:sldId id="339" r:id="rId6"/>
    <p:sldId id="330" r:id="rId7"/>
    <p:sldId id="260" r:id="rId8"/>
    <p:sldId id="302" r:id="rId9"/>
    <p:sldId id="303" r:id="rId10"/>
    <p:sldId id="278" r:id="rId11"/>
    <p:sldId id="280" r:id="rId12"/>
    <p:sldId id="263" r:id="rId13"/>
    <p:sldId id="325" r:id="rId14"/>
    <p:sldId id="258" r:id="rId15"/>
    <p:sldId id="277" r:id="rId16"/>
    <p:sldId id="337" r:id="rId1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00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4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7DA1E0-C361-436B-80EF-D985E29C1232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6F7E00-268B-4685-A7A0-9CA09F02307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FB56D5-CFF4-4DBE-9BEE-070793616003}" type="slidenum">
              <a:rPr lang="en-GB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F6D6A0-DA18-4E6E-BD4B-869E0D66EDDB}" type="slidenum">
              <a:rPr lang="en-GB"/>
              <a:pPr/>
              <a:t>10</a:t>
            </a:fld>
            <a:endParaRPr lang="en-GB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BE8F5C-B13C-4D97-A5CB-7A50BAAD8A5B}" type="slidenum">
              <a:rPr lang="en-GB"/>
              <a:pPr/>
              <a:t>11</a:t>
            </a:fld>
            <a:endParaRPr lang="en-GB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100FF1-11B8-4F27-9440-48F1F576A42F}" type="slidenum">
              <a:rPr lang="en-GB"/>
              <a:pPr/>
              <a:t>12</a:t>
            </a:fld>
            <a:endParaRPr lang="en-GB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0282DF-FA07-4F05-82C6-A830BB52EA83}" type="slidenum">
              <a:rPr lang="en-GB"/>
              <a:pPr/>
              <a:t>13</a:t>
            </a:fld>
            <a:endParaRPr lang="en-GB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D25595-8BF6-4B12-8305-E2C8E38A8C6E}" type="slidenum">
              <a:rPr lang="en-GB"/>
              <a:pPr/>
              <a:t>14</a:t>
            </a:fld>
            <a:endParaRPr lang="en-GB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F7E00-268B-4685-A7A0-9CA09F02307C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54D766-61B4-4053-8676-3E23EF3BCAFA}" type="slidenum">
              <a:rPr lang="en-GB"/>
              <a:pPr/>
              <a:t>2</a:t>
            </a:fld>
            <a:endParaRPr lang="en-GB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209FB8-7B5A-478B-8430-0F5352AECE32}" type="slidenum">
              <a:rPr lang="en-GB"/>
              <a:pPr/>
              <a:t>3</a:t>
            </a:fld>
            <a:endParaRPr lang="en-GB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F7E00-268B-4685-A7A0-9CA09F02307C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E61C17-873D-4498-A930-637AB3F3827E}" type="slidenum">
              <a:rPr lang="en-GB"/>
              <a:pPr/>
              <a:t>5</a:t>
            </a:fld>
            <a:endParaRPr lang="en-GB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B027EE-7BB7-429B-A7F5-CCB78B664B0B}" type="slidenum">
              <a:rPr lang="en-GB"/>
              <a:pPr/>
              <a:t>6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E4F092-5CCB-4168-A66A-3BD7F928BAB8}" type="slidenum">
              <a:rPr lang="en-GB"/>
              <a:pPr/>
              <a:t>7</a:t>
            </a:fld>
            <a:endParaRPr lang="en-GB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3516A4-A932-42E6-ABE2-6DA3C3D245A0}" type="slidenum">
              <a:rPr lang="en-GB"/>
              <a:pPr/>
              <a:t>8</a:t>
            </a:fld>
            <a:endParaRPr lang="en-GB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9A50ED-DCBF-4B00-94C2-4FF680F0E4D0}" type="slidenum">
              <a:rPr lang="en-GB"/>
              <a:pPr/>
              <a:t>9</a:t>
            </a:fld>
            <a:endParaRPr lang="en-GB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C4F9-309C-495A-9F4D-5076F1AFB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AF31C-9234-4C5C-AA7E-AE67763BE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B26D-A70D-48D1-984C-2555A07B7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7AD12D-605B-4DE7-A0E1-AFE6C708DD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mk-M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B4D4C72-6B56-49ED-B2E5-AB8C01F9EE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50AFF77-D5E5-482F-B4C8-8EA968FF00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D874918-0B71-4CB4-BD70-924348B8A3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A76B3F9-3C60-4D85-9612-0670847DFA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Cardiosurgery - Skopje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8994A-CED8-4307-B940-FF5A9F689316}" type="slidenum">
              <a:rPr lang="en-GB">
                <a:solidFill>
                  <a:srgbClr val="EAEAEA"/>
                </a:solidFill>
              </a:rPr>
              <a:pPr/>
              <a:t>‹#›</a:t>
            </a:fld>
            <a:endParaRPr lang="en-GB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Cardiosurgery - Skopje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DE8A3-4CCE-402E-8F16-9903014D75E8}" type="slidenum">
              <a:rPr lang="en-GB">
                <a:solidFill>
                  <a:srgbClr val="EAEAEA"/>
                </a:solidFill>
              </a:rPr>
              <a:pPr/>
              <a:t>‹#›</a:t>
            </a:fld>
            <a:endParaRPr lang="en-GB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Cardiosurgery - Skopje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A4509-B370-4A24-81FF-11C1B12FF80F}" type="slidenum">
              <a:rPr lang="en-GB">
                <a:solidFill>
                  <a:srgbClr val="EAEAEA"/>
                </a:solidFill>
              </a:rPr>
              <a:pPr/>
              <a:t>‹#›</a:t>
            </a:fld>
            <a:endParaRPr lang="en-GB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235E3-96EB-427F-8F5D-B5E67BF787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Cardiosurgery - Skopje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F2C1A-6112-4630-BC13-A09EE3334650}" type="slidenum">
              <a:rPr lang="en-GB">
                <a:solidFill>
                  <a:srgbClr val="EAEAEA"/>
                </a:solidFill>
              </a:rPr>
              <a:pPr/>
              <a:t>‹#›</a:t>
            </a:fld>
            <a:endParaRPr lang="en-GB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EAEAE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Cardiosurgery - Skopje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E3F49-3B6D-434E-BEEC-36BD6F46585C}" type="slidenum">
              <a:rPr lang="en-GB">
                <a:solidFill>
                  <a:srgbClr val="EAEAEA"/>
                </a:solidFill>
              </a:rPr>
              <a:pPr/>
              <a:t>‹#›</a:t>
            </a:fld>
            <a:endParaRPr lang="en-GB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EAEAE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Cardiosurgery - Skopje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54E99-4690-4004-9210-D5C0B3783E4B}" type="slidenum">
              <a:rPr lang="en-GB">
                <a:solidFill>
                  <a:srgbClr val="EAEAEA"/>
                </a:solidFill>
              </a:rPr>
              <a:pPr/>
              <a:t>‹#›</a:t>
            </a:fld>
            <a:endParaRPr lang="en-GB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EAEAE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>
                <a:solidFill>
                  <a:srgbClr val="000000"/>
                </a:solidFill>
              </a:rPr>
              <a:t>Cardiosurgery</a:t>
            </a:r>
            <a:r>
              <a:rPr lang="en-US" dirty="0">
                <a:solidFill>
                  <a:srgbClr val="000000"/>
                </a:solidFill>
              </a:rPr>
              <a:t> - Skopje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85BD0-9180-4D42-B417-38129C764FA9}" type="slidenum">
              <a:rPr lang="en-GB">
                <a:solidFill>
                  <a:srgbClr val="EAEAEA"/>
                </a:solidFill>
              </a:rPr>
              <a:pPr/>
              <a:t>‹#›</a:t>
            </a:fld>
            <a:endParaRPr lang="en-GB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Cardiosurgery - Skopje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71515-5085-4CE6-B067-604DA400ED26}" type="slidenum">
              <a:rPr lang="en-GB">
                <a:solidFill>
                  <a:srgbClr val="EAEAEA"/>
                </a:solidFill>
              </a:rPr>
              <a:pPr/>
              <a:t>‹#›</a:t>
            </a:fld>
            <a:endParaRPr lang="en-GB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Cardiosurgery - Skopje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B4030-8618-47F2-812E-0EC8DCF49A89}" type="slidenum">
              <a:rPr lang="en-GB">
                <a:solidFill>
                  <a:srgbClr val="EAEAEA"/>
                </a:solidFill>
              </a:rPr>
              <a:pPr/>
              <a:t>‹#›</a:t>
            </a:fld>
            <a:endParaRPr lang="en-GB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Cardiosurgery - Skopje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CDC23-194C-4E50-91B5-9AD7E9D938F7}" type="slidenum">
              <a:rPr lang="en-GB">
                <a:solidFill>
                  <a:srgbClr val="EAEAEA"/>
                </a:solidFill>
              </a:rPr>
              <a:pPr/>
              <a:t>‹#›</a:t>
            </a:fld>
            <a:endParaRPr lang="en-GB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5125" y="228600"/>
            <a:ext cx="210502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28600"/>
            <a:ext cx="6167437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Cardiosurgery - Skopje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F2B73-F2FF-457F-84E4-CB8FDD30B1DE}" type="slidenum">
              <a:rPr lang="en-GB">
                <a:solidFill>
                  <a:srgbClr val="EAEAEA"/>
                </a:solidFill>
              </a:rPr>
              <a:pPr/>
              <a:t>‹#›</a:t>
            </a:fld>
            <a:endParaRPr lang="en-GB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16F2-4B4D-4EBF-A37D-379113D10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5E36-8BDB-489C-961E-C7A9AFF17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31FE-8FFE-4FE5-AAFA-513E3F3A3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DA54-D653-4DD7-9C19-BBBA5067AB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3C13F-F73E-4895-9E0E-5BAAE4B76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9F06-76BA-4217-91B0-E916876DB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6641-E240-4FD4-8C9B-D210DEEB4E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1CE29-72AF-4A0B-BB8D-ABF64096E6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8" descr="Zname_mk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562600" y="6432550"/>
            <a:ext cx="571500" cy="307975"/>
          </a:xfrm>
          <a:prstGeom prst="rect">
            <a:avLst/>
          </a:prstGeom>
          <a:noFill/>
        </p:spPr>
      </p:pic>
      <p:pic>
        <p:nvPicPr>
          <p:cNvPr id="8" name="Picture 9" descr="logo bel copy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9F9F5"/>
              </a:clrFrom>
              <a:clrTo>
                <a:srgbClr val="F9F9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6386513"/>
            <a:ext cx="533400" cy="427037"/>
          </a:xfrm>
          <a:prstGeom prst="rect">
            <a:avLst/>
          </a:prstGeom>
          <a:noFill/>
        </p:spPr>
      </p:pic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3124200" y="6553200"/>
            <a:ext cx="28956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Cardiosurgery - Skopje</a:t>
            </a:r>
            <a:endParaRPr kumimoji="0" lang="en-GB" sz="14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28600"/>
            <a:ext cx="842486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GB" smtClean="0">
              <a:solidFill>
                <a:srgbClr val="EAEAEA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err="1" smtClean="0">
                <a:solidFill>
                  <a:srgbClr val="000000"/>
                </a:solidFill>
              </a:rPr>
              <a:t>Cardiosurgery</a:t>
            </a:r>
            <a:r>
              <a:rPr lang="en-US" dirty="0" smtClean="0">
                <a:solidFill>
                  <a:srgbClr val="000000"/>
                </a:solidFill>
              </a:rPr>
              <a:t> - Skopje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8291612-B124-41F7-B509-E81765CB21C0}" type="slidenum">
              <a:rPr lang="en-GB" smtClean="0">
                <a:solidFill>
                  <a:srgbClr val="EAEAEA"/>
                </a:solidFill>
              </a:rPr>
              <a:pPr/>
              <a:t>‹#›</a:t>
            </a:fld>
            <a:endParaRPr lang="en-GB" smtClean="0">
              <a:solidFill>
                <a:srgbClr val="EAEAEA"/>
              </a:solidFill>
            </a:endParaRPr>
          </a:p>
        </p:txBody>
      </p:sp>
      <p:pic>
        <p:nvPicPr>
          <p:cNvPr id="1031" name="Picture 7" descr="Zname_mk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62600" y="6477000"/>
            <a:ext cx="571500" cy="307975"/>
          </a:xfrm>
          <a:prstGeom prst="rect">
            <a:avLst/>
          </a:prstGeom>
          <a:noFill/>
        </p:spPr>
      </p:pic>
      <p:pic>
        <p:nvPicPr>
          <p:cNvPr id="1032" name="Picture 8" descr="logo bel copy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9F9F5"/>
              </a:clrFrom>
              <a:clrTo>
                <a:srgbClr val="F9F9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6430963"/>
            <a:ext cx="533400" cy="427037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 advClick="0"/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800">
          <a:solidFill>
            <a:schemeClr val="bg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400">
          <a:solidFill>
            <a:schemeClr val="bg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bg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bg2"/>
          </a:solidFill>
          <a:latin typeface="+mn-lt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3.xml"/><Relationship Id="rId1" Type="http://schemas.openxmlformats.org/officeDocument/2006/relationships/video" Target="ShineLogoRotatePodolgo.mpg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ideo" Target="vr.mpg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Petrovska_Sonja_pred_op_disekcija_se000.mpg" TargetMode="External"/><Relationship Id="rId1" Type="http://schemas.openxmlformats.org/officeDocument/2006/relationships/video" Target="Petrovska_Sonja_post_op_disekcija_se000.mpg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Cardiosurgery - Skopje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6453188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mk-MK" smtClean="0">
              <a:solidFill>
                <a:srgbClr val="EAEAEA"/>
              </a:solidFill>
            </a:endParaRPr>
          </a:p>
        </p:txBody>
      </p:sp>
      <p:pic>
        <p:nvPicPr>
          <p:cNvPr id="4099" name="ShineLogoRotatePodolgo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571612"/>
            <a:ext cx="3887787" cy="3109912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52400" y="115888"/>
            <a:ext cx="89916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mk-MK" sz="2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ЕКГ Контролирана 64-МСКТ ангиографија </a:t>
            </a:r>
          </a:p>
          <a:p>
            <a:pPr algn="ctr"/>
            <a:r>
              <a:rPr lang="mk-MK" sz="2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-Дијагностицирање на акутна аортна дисекција</a:t>
            </a:r>
            <a:endParaRPr lang="en-GB" sz="2800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57200" y="426720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>
              <a:spcBef>
                <a:spcPct val="20000"/>
              </a:spcBef>
              <a:buClr>
                <a:srgbClr val="FFFFCC"/>
              </a:buClr>
              <a:buSzPct val="90000"/>
              <a:buFont typeface="Wingdings" pitchFamily="2" charset="2"/>
              <a:buNone/>
            </a:pPr>
            <a:endParaRPr lang="mk-MK" sz="24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09600" y="5029200"/>
            <a:ext cx="8153400" cy="1069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45000"/>
              </a:lnSpc>
              <a:spcBef>
                <a:spcPct val="50000"/>
              </a:spcBef>
            </a:pPr>
            <a:endParaRPr lang="en-US" sz="2400" dirty="0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</a:pPr>
            <a:r>
              <a:rPr lang="ru-RU" sz="2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Специјална болница </a:t>
            </a:r>
            <a:r>
              <a:rPr lang="mk-MK" sz="2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</a:t>
            </a:r>
            <a:r>
              <a:rPr lang="ru-RU" sz="2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хируршки болести </a:t>
            </a:r>
          </a:p>
          <a:p>
            <a:pPr algn="ctr">
              <a:lnSpc>
                <a:spcPct val="45000"/>
              </a:lnSpc>
              <a:spcBef>
                <a:spcPct val="50000"/>
              </a:spcBef>
            </a:pPr>
            <a:r>
              <a:rPr lang="ru-RU" sz="2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“Филип Втори” - Скопје, Македонија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495425" y="4724400"/>
            <a:ext cx="6172200" cy="86177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k-MK" sz="2000" dirty="0" smtClean="0">
                <a:solidFill>
                  <a:srgbClr val="FFFFCC"/>
                </a:solidFill>
                <a:latin typeface="Times New Roman" pitchFamily="18" charset="0"/>
              </a:rPr>
              <a:t> Радиолошки Технолог Маноилов Михајло</a:t>
            </a:r>
          </a:p>
          <a:p>
            <a:pPr algn="ctr">
              <a:spcBef>
                <a:spcPct val="50000"/>
              </a:spcBef>
            </a:pPr>
            <a:endParaRPr lang="en-US" sz="2000" dirty="0" smtClean="0">
              <a:solidFill>
                <a:srgbClr val="FFFFCC"/>
              </a:solidFill>
              <a:latin typeface="Times New Roman" pitchFamily="18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428992" y="6019800"/>
            <a:ext cx="22796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mk-MK" sz="2000" dirty="0" smtClean="0">
                <a:solidFill>
                  <a:srgbClr val="FFFFCC"/>
                </a:solidFill>
                <a:latin typeface="Times New Roman" pitchFamily="18" charset="0"/>
              </a:rPr>
              <a:t>Септември 2012</a:t>
            </a:r>
            <a:endParaRPr lang="en-US" sz="2000" dirty="0" smtClean="0">
              <a:solidFill>
                <a:srgbClr val="FFFF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0" fill="hold"/>
                                        <p:tgtEl>
                                          <p:spTgt spid="40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0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099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4414" y="-642966"/>
            <a:ext cx="6088063" cy="2214578"/>
          </a:xfrm>
        </p:spPr>
        <p:txBody>
          <a:bodyPr anchor="b">
            <a:noAutofit/>
          </a:bodyPr>
          <a:lstStyle/>
          <a:p>
            <a:r>
              <a:rPr lang="en-US" sz="2800" b="1" i="1" dirty="0">
                <a:latin typeface="Times New Roman" pitchFamily="18" charset="0"/>
              </a:rPr>
              <a:t>Коронарни </a:t>
            </a:r>
            <a:r>
              <a:rPr lang="en-US" sz="2800" b="1" i="1" dirty="0" smtClean="0">
                <a:latin typeface="Times New Roman" pitchFamily="18" charset="0"/>
              </a:rPr>
              <a:t>артерии-3Д</a:t>
            </a:r>
            <a:r>
              <a:rPr lang="mk-MK" sz="2800" b="1" i="1" dirty="0" smtClean="0">
                <a:latin typeface="Times New Roman" pitchFamily="18" charset="0"/>
              </a:rPr>
              <a:t> проекција при дијагностицирање на Ао дискекција</a:t>
            </a:r>
            <a:endParaRPr lang="en-US" sz="2800" b="1" i="1" dirty="0">
              <a:latin typeface="Times New Roman" pitchFamily="18" charset="0"/>
            </a:endParaRPr>
          </a:p>
        </p:txBody>
      </p:sp>
      <p:pic>
        <p:nvPicPr>
          <p:cNvPr id="32772" name="Picture 4" descr="cardiac arteries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057400"/>
            <a:ext cx="3878263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773" name="Picture 5" descr="cardiac arteries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057400"/>
            <a:ext cx="3881438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ki8.JPG"/>
          <p:cNvPicPr>
            <a:picLocks noChangeAspect="1"/>
          </p:cNvPicPr>
          <p:nvPr/>
        </p:nvPicPr>
        <p:blipFill>
          <a:blip r:embed="rId3" cstate="print"/>
          <a:srcRect l="16071" t="7843" r="14286" b="3922"/>
          <a:stretch>
            <a:fillRect/>
          </a:stretch>
        </p:blipFill>
        <p:spPr>
          <a:xfrm>
            <a:off x="1214414" y="3071810"/>
            <a:ext cx="2786082" cy="3214710"/>
          </a:xfrm>
          <a:prstGeom prst="rect">
            <a:avLst/>
          </a:prstGeom>
        </p:spPr>
      </p:pic>
      <p:pic>
        <p:nvPicPr>
          <p:cNvPr id="7" name="Picture 6" descr="miki7.JPG"/>
          <p:cNvPicPr>
            <a:picLocks noChangeAspect="1"/>
          </p:cNvPicPr>
          <p:nvPr/>
        </p:nvPicPr>
        <p:blipFill>
          <a:blip r:embed="rId4" cstate="print"/>
          <a:srcRect l="14815" r="14814"/>
          <a:stretch>
            <a:fillRect/>
          </a:stretch>
        </p:blipFill>
        <p:spPr>
          <a:xfrm>
            <a:off x="5286380" y="3071810"/>
            <a:ext cx="2714644" cy="3214710"/>
          </a:xfrm>
          <a:prstGeom prst="rect">
            <a:avLst/>
          </a:prstGeom>
        </p:spPr>
      </p:pic>
      <p:pic>
        <p:nvPicPr>
          <p:cNvPr id="8" name="Picture 7" descr="miki6.JPG"/>
          <p:cNvPicPr>
            <a:picLocks noChangeAspect="1"/>
          </p:cNvPicPr>
          <p:nvPr/>
        </p:nvPicPr>
        <p:blipFill>
          <a:blip r:embed="rId5" cstate="print"/>
          <a:srcRect l="4839" r="4839" b="18751"/>
          <a:stretch>
            <a:fillRect/>
          </a:stretch>
        </p:blipFill>
        <p:spPr>
          <a:xfrm>
            <a:off x="3571868" y="214290"/>
            <a:ext cx="4000528" cy="27860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596" y="785794"/>
            <a:ext cx="2786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400" b="1" i="1" dirty="0" smtClean="0"/>
              <a:t>3-Д структурен приказ на коронарните крвни садови</a:t>
            </a:r>
            <a:endParaRPr lang="mk-MK" sz="24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n001"/>
          <p:cNvPicPr>
            <a:picLocks noChangeAspect="1" noChangeArrowheads="1"/>
          </p:cNvPicPr>
          <p:nvPr/>
        </p:nvPicPr>
        <p:blipFill>
          <a:blip r:embed="rId3" cstate="print"/>
          <a:srcRect b="-26"/>
          <a:stretch>
            <a:fillRect/>
          </a:stretch>
        </p:blipFill>
        <p:spPr>
          <a:xfrm>
            <a:off x="6357949" y="142851"/>
            <a:ext cx="2590800" cy="2879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" descr="ln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000628" y="3429000"/>
            <a:ext cx="25908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4" descr="ln0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14282" y="142851"/>
            <a:ext cx="26670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5" descr="ln0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357290" y="3429000"/>
            <a:ext cx="2663825" cy="2949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071802" y="428604"/>
            <a:ext cx="32147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400" b="1" dirty="0" smtClean="0"/>
              <a:t>Одличен приказ на сите структури на срцевиот мускул, останатите крвни садови како и приказ на стентови доколку се пласирани.</a:t>
            </a:r>
            <a:endParaRPr lang="mk-MK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214290"/>
            <a:ext cx="7229468" cy="1214422"/>
          </a:xfrm>
          <a:solidFill>
            <a:srgbClr val="EAEAEA"/>
          </a:solidFill>
        </p:spPr>
        <p:txBody>
          <a:bodyPr>
            <a:normAutofit fontScale="90000"/>
          </a:bodyPr>
          <a:lstStyle/>
          <a:p>
            <a:r>
              <a:rPr lang="mk-MK" sz="2800" b="1" i="1" dirty="0" smtClean="0">
                <a:latin typeface="Times New Roman" pitchFamily="18" charset="0"/>
              </a:rPr>
              <a:t>ЕКГ Контролирана 64-МСКТ ангиографија </a:t>
            </a:r>
            <a:br>
              <a:rPr lang="mk-MK" sz="2800" b="1" i="1" dirty="0" smtClean="0">
                <a:latin typeface="Times New Roman" pitchFamily="18" charset="0"/>
              </a:rPr>
            </a:br>
            <a:r>
              <a:rPr lang="mk-MK" sz="2800" b="1" i="1" dirty="0" smtClean="0">
                <a:latin typeface="Times New Roman" pitchFamily="18" charset="0"/>
              </a:rPr>
              <a:t>-Дијагностицирање на </a:t>
            </a:r>
            <a:r>
              <a:rPr lang="mk-MK" sz="3100" b="1" i="1" dirty="0" smtClean="0">
                <a:latin typeface="Times New Roman" pitchFamily="18" charset="0"/>
              </a:rPr>
              <a:t>акутна</a:t>
            </a:r>
            <a:r>
              <a:rPr lang="mk-MK" sz="2800" b="1" i="1" dirty="0" smtClean="0">
                <a:latin typeface="Times New Roman" pitchFamily="18" charset="0"/>
              </a:rPr>
              <a:t> аортна дисекција</a:t>
            </a:r>
            <a:r>
              <a:rPr lang="en-GB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GB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38862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>
                <a:latin typeface="Times New Roman" pitchFamily="18" charset="0"/>
              </a:rPr>
              <a:t>Ограничувања:</a:t>
            </a:r>
          </a:p>
          <a:p>
            <a:pPr lvl="1">
              <a:lnSpc>
                <a:spcPct val="80000"/>
              </a:lnSpc>
            </a:pPr>
            <a:r>
              <a:rPr lang="ru-RU" sz="2000" b="1" dirty="0">
                <a:latin typeface="Times New Roman" pitchFamily="18" charset="0"/>
              </a:rPr>
              <a:t>Поголема срцева фреквенција од </a:t>
            </a:r>
            <a:r>
              <a:rPr lang="ru-RU" sz="2000" b="1" dirty="0" smtClean="0">
                <a:latin typeface="Times New Roman" pitchFamily="18" charset="0"/>
              </a:rPr>
              <a:t>70-85 </a:t>
            </a:r>
            <a:r>
              <a:rPr lang="ru-RU" sz="2000" b="1" dirty="0">
                <a:latin typeface="Times New Roman" pitchFamily="18" charset="0"/>
              </a:rPr>
              <a:t>во мин</a:t>
            </a:r>
          </a:p>
          <a:p>
            <a:pPr lvl="1">
              <a:lnSpc>
                <a:spcPct val="80000"/>
              </a:lnSpc>
            </a:pPr>
            <a:r>
              <a:rPr lang="ru-RU" sz="2000" b="1" dirty="0">
                <a:latin typeface="Times New Roman" pitchFamily="18" charset="0"/>
              </a:rPr>
              <a:t>Несоработка со </a:t>
            </a:r>
            <a:r>
              <a:rPr lang="ru-RU" sz="2000" b="1" dirty="0" smtClean="0">
                <a:latin typeface="Times New Roman" pitchFamily="18" charset="0"/>
              </a:rPr>
              <a:t>пациентот</a:t>
            </a:r>
            <a:r>
              <a:rPr lang="ru-RU" sz="2000" b="1" dirty="0">
                <a:latin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</a:rPr>
              <a:t>поради неговата тешка состојба</a:t>
            </a:r>
            <a:endParaRPr lang="ru-RU" sz="2000" b="1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b="1" dirty="0">
                <a:latin typeface="Times New Roman" pitchFamily="18" charset="0"/>
              </a:rPr>
              <a:t>Внимателно:</a:t>
            </a:r>
          </a:p>
          <a:p>
            <a:pPr lvl="1">
              <a:lnSpc>
                <a:spcPct val="80000"/>
              </a:lnSpc>
            </a:pPr>
            <a:r>
              <a:rPr lang="ru-RU" sz="2000" b="1" dirty="0">
                <a:latin typeface="Times New Roman" pitchFamily="18" charset="0"/>
              </a:rPr>
              <a:t>тешки облици на дијабетес мелитус</a:t>
            </a:r>
          </a:p>
          <a:p>
            <a:pPr lvl="1">
              <a:lnSpc>
                <a:spcPct val="80000"/>
              </a:lnSpc>
            </a:pPr>
            <a:r>
              <a:rPr lang="ru-RU" sz="2000" b="1" dirty="0">
                <a:latin typeface="Times New Roman" pitchFamily="18" charset="0"/>
              </a:rPr>
              <a:t>бубрежна инсуфициенција </a:t>
            </a:r>
          </a:p>
          <a:p>
            <a:pPr lvl="1">
              <a:lnSpc>
                <a:spcPct val="80000"/>
              </a:lnSpc>
            </a:pPr>
            <a:r>
              <a:rPr lang="ru-RU" sz="2000" b="1" dirty="0">
                <a:latin typeface="Times New Roman" pitchFamily="18" charset="0"/>
              </a:rPr>
              <a:t>хипертиреоза</a:t>
            </a: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/>
          <a:srcRect r="-11"/>
          <a:stretch>
            <a:fillRect/>
          </a:stretch>
        </p:blipFill>
        <p:spPr>
          <a:xfrm>
            <a:off x="4143371" y="1500174"/>
            <a:ext cx="2395536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643702" y="1500174"/>
            <a:ext cx="2287588" cy="4384676"/>
            <a:chOff x="4125" y="0"/>
            <a:chExt cx="1477" cy="2091"/>
          </a:xfrm>
        </p:grpSpPr>
        <p:pic>
          <p:nvPicPr>
            <p:cNvPr id="8192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25" y="0"/>
              <a:ext cx="1477" cy="209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1926" name="Rectangle 6"/>
            <p:cNvSpPr>
              <a:spLocks noChangeArrowheads="1"/>
            </p:cNvSpPr>
            <p:nvPr/>
          </p:nvSpPr>
          <p:spPr bwMode="auto">
            <a:xfrm>
              <a:off x="5420" y="0"/>
              <a:ext cx="182" cy="11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mk-MK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8728" y="0"/>
            <a:ext cx="6715172" cy="857232"/>
          </a:xfrm>
        </p:spPr>
        <p:txBody>
          <a:bodyPr anchor="b">
            <a:norm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sz="3600" b="1" i="1" dirty="0" smtClean="0">
                <a:latin typeface="Times New Roman" pitchFamily="18" charset="0"/>
                <a:cs typeface="Times New Roman" pitchFamily="18" charset="0"/>
              </a:rPr>
              <a:t>Третман на аортни дисекции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214422"/>
            <a:ext cx="30003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000" b="1" dirty="0" smtClean="0">
                <a:latin typeface="Times New Roman" pitchFamily="18" charset="0"/>
                <a:cs typeface="Times New Roman" pitchFamily="18" charset="0"/>
              </a:rPr>
              <a:t>Третманот пред се зависи од процената на кардиохирургот како резултат на претходната дијагностика, но најчесто е хируршки, што подразбира замена на делот со интимален флеп со протеза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mk-MK" sz="2000" b="1" dirty="0" smtClean="0">
                <a:latin typeface="Times New Roman" pitchFamily="18" charset="0"/>
                <a:cs typeface="Times New Roman" pitchFamily="18" charset="0"/>
              </a:rPr>
              <a:t>графт).</a:t>
            </a:r>
          </a:p>
          <a:p>
            <a:r>
              <a:rPr lang="mk-MK" sz="2000" b="1" dirty="0" smtClean="0">
                <a:latin typeface="Times New Roman" pitchFamily="18" charset="0"/>
                <a:cs typeface="Times New Roman" pitchFamily="18" charset="0"/>
              </a:rPr>
              <a:t>Хроничните аортни дисекции на градната аорта  најчесто се третираат на конзервативен начин со медикаментозна терапија.</a:t>
            </a:r>
            <a:endParaRPr lang="mk-MK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pred op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1285860"/>
            <a:ext cx="2571768" cy="4214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najnov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1285860"/>
            <a:ext cx="2786050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4714876" y="492919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>
                <a:solidFill>
                  <a:schemeClr val="bg1"/>
                </a:solidFill>
              </a:rPr>
              <a:t>Пред оп.</a:t>
            </a:r>
            <a:endParaRPr lang="mk-MK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6512" y="492919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>
                <a:solidFill>
                  <a:schemeClr val="bg1"/>
                </a:solidFill>
              </a:rPr>
              <a:t>Пост оп. </a:t>
            </a:r>
            <a:endParaRPr lang="mk-M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71736" y="1643050"/>
            <a:ext cx="4038600" cy="4525963"/>
          </a:xfrm>
        </p:spPr>
        <p:txBody>
          <a:bodyPr/>
          <a:lstStyle/>
          <a:p>
            <a:endParaRPr lang="mk-MK" dirty="0"/>
          </a:p>
        </p:txBody>
      </p:sp>
      <p:pic>
        <p:nvPicPr>
          <p:cNvPr id="6" name="Picture 5" descr="ChronicHeartFail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9822" y="214290"/>
            <a:ext cx="6424356" cy="6000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643042" y="5715016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400" b="1" i="1" dirty="0" smtClean="0">
                <a:solidFill>
                  <a:srgbClr val="FF0000"/>
                </a:solidFill>
              </a:rPr>
              <a:t>П</a:t>
            </a:r>
            <a:r>
              <a:rPr lang="mk-MK" sz="2400" b="1" i="1" dirty="0" smtClean="0">
                <a:solidFill>
                  <a:srgbClr val="00B050"/>
                </a:solidFill>
              </a:rPr>
              <a:t>Р</a:t>
            </a:r>
            <a:r>
              <a:rPr lang="mk-MK" sz="2400" b="1" i="1" dirty="0" smtClean="0">
                <a:solidFill>
                  <a:schemeClr val="accent2"/>
                </a:solidFill>
              </a:rPr>
              <a:t>А</a:t>
            </a:r>
            <a:r>
              <a:rPr lang="mk-MK" sz="2400" b="1" i="1" dirty="0" smtClean="0">
                <a:solidFill>
                  <a:srgbClr val="FFFF00"/>
                </a:solidFill>
              </a:rPr>
              <a:t>Ш</a:t>
            </a:r>
            <a:r>
              <a:rPr lang="mk-MK" sz="2400" b="1" i="1" dirty="0" smtClean="0">
                <a:solidFill>
                  <a:srgbClr val="00B0F0"/>
                </a:solidFill>
              </a:rPr>
              <a:t>А</a:t>
            </a:r>
            <a:r>
              <a:rPr lang="mk-MK" sz="2400" b="1" i="1" dirty="0" smtClean="0">
                <a:solidFill>
                  <a:srgbClr val="FF0000"/>
                </a:solidFill>
              </a:rPr>
              <a:t>Њ</a:t>
            </a:r>
            <a:r>
              <a:rPr lang="mk-MK" sz="2400" b="1" i="1" dirty="0" smtClean="0">
                <a:solidFill>
                  <a:schemeClr val="accent6"/>
                </a:solidFill>
              </a:rPr>
              <a:t>А</a:t>
            </a:r>
            <a:r>
              <a:rPr lang="mk-MK" sz="2400" b="1" i="1" dirty="0" smtClean="0"/>
              <a:t>  </a:t>
            </a:r>
            <a:r>
              <a:rPr lang="mk-MK" sz="2400" b="1" i="1" dirty="0" smtClean="0">
                <a:solidFill>
                  <a:srgbClr val="00FF00"/>
                </a:solidFill>
              </a:rPr>
              <a:t>? ?</a:t>
            </a:r>
            <a:r>
              <a:rPr lang="mk-MK" sz="2400" b="1" i="1" dirty="0" smtClean="0"/>
              <a:t> </a:t>
            </a:r>
            <a:endParaRPr lang="mk-MK" sz="24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813"/>
            <a:ext cx="8382000" cy="647700"/>
          </a:xfrm>
        </p:spPr>
        <p:txBody>
          <a:bodyPr anchor="b">
            <a:normAutofit/>
          </a:bodyPr>
          <a:lstStyle/>
          <a:p>
            <a:r>
              <a:rPr lang="en-US" sz="3600" dirty="0" smtClean="0">
                <a:latin typeface="Times New Roman" pitchFamily="18" charset="0"/>
              </a:rPr>
              <a:t>    </a:t>
            </a:r>
            <a:r>
              <a:rPr lang="mk-MK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Што претставува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k-MK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Ао. дисекција?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43050"/>
            <a:ext cx="4429124" cy="426721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mk-MK" sz="2400" b="1" dirty="0" smtClean="0">
                <a:latin typeface="Times New Roman" pitchFamily="18" charset="0"/>
              </a:rPr>
              <a:t>Аортна дисекција претставува сериозна витално загрозувачка состојба при која доага до раслојување или кинење на аортниот лумен.</a:t>
            </a:r>
          </a:p>
          <a:p>
            <a:pPr>
              <a:lnSpc>
                <a:spcPct val="90000"/>
              </a:lnSpc>
            </a:pPr>
            <a:r>
              <a:rPr lang="mk-MK" sz="2400" b="1" dirty="0" smtClean="0">
                <a:latin typeface="Times New Roman" pitchFamily="18" charset="0"/>
              </a:rPr>
              <a:t>Точниот причинител за оваа состојба не е познат но како ризик фактори се возраста, атеросклерозата, ХТА, Марфан синдром и др.</a:t>
            </a:r>
            <a:endParaRPr lang="en-US" sz="2400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mk-MK" sz="2400" b="1" dirty="0" smtClean="0">
                <a:latin typeface="Times New Roman" pitchFamily="18" charset="0"/>
              </a:rPr>
              <a:t>Почеста кај мажи 40-70 год.</a:t>
            </a:r>
            <a:endParaRPr lang="en-US" sz="2400" b="1" dirty="0">
              <a:latin typeface="Times New Roman" pitchFamily="18" charset="0"/>
            </a:endParaRPr>
          </a:p>
        </p:txBody>
      </p:sp>
      <p:pic>
        <p:nvPicPr>
          <p:cNvPr id="5" name="Picture 4" descr="zor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1000108"/>
            <a:ext cx="3185036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aleksovska z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04" y="3714752"/>
            <a:ext cx="2857496" cy="2857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mk-MK" sz="3600" b="1" i="1" dirty="0" smtClean="0">
                <a:latin typeface="Times New Roman" pitchFamily="18" charset="0"/>
              </a:rPr>
              <a:t>Типови на дисекции</a:t>
            </a:r>
            <a:endParaRPr lang="en-US" b="1" i="1" dirty="0">
              <a:latin typeface="Times New Roman" pitchFamily="18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00174"/>
            <a:ext cx="3900486" cy="424498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80000"/>
              </a:lnSpc>
              <a:buFontTx/>
              <a:buNone/>
            </a:pPr>
            <a:r>
              <a:rPr lang="en-US" sz="2000" dirty="0">
                <a:latin typeface="Times New Roman" pitchFamily="18" charset="0"/>
              </a:rPr>
              <a:t>   </a:t>
            </a:r>
          </a:p>
          <a:p>
            <a:pPr marL="457200" indent="-457200">
              <a:lnSpc>
                <a:spcPct val="80000"/>
              </a:lnSpc>
            </a:pPr>
            <a:r>
              <a:rPr lang="en-US" sz="2400" b="1" dirty="0" smtClean="0">
                <a:latin typeface="Times New Roman" pitchFamily="18" charset="0"/>
              </a:rPr>
              <a:t>STANFORD A/B</a:t>
            </a:r>
            <a:endParaRPr lang="mk-MK" sz="2400" b="1" dirty="0" smtClean="0">
              <a:latin typeface="Times New Roman" pitchFamily="18" charset="0"/>
            </a:endParaRPr>
          </a:p>
          <a:p>
            <a:pPr marL="457200" indent="-457200">
              <a:lnSpc>
                <a:spcPct val="80000"/>
              </a:lnSpc>
            </a:pPr>
            <a:r>
              <a:rPr lang="en-US" sz="2400" b="1" dirty="0" smtClean="0">
                <a:latin typeface="Times New Roman" pitchFamily="18" charset="0"/>
              </a:rPr>
              <a:t>DE</a:t>
            </a:r>
            <a:r>
              <a:rPr lang="mk-MK" sz="2400" b="1" dirty="0" smtClean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BAKEY</a:t>
            </a:r>
            <a:endParaRPr lang="mk-MK" sz="2400" b="1" dirty="0" smtClean="0">
              <a:latin typeface="Times New Roman" pitchFamily="18" charset="0"/>
            </a:endParaRPr>
          </a:p>
          <a:p>
            <a:pPr marL="457200" indent="-457200">
              <a:lnSpc>
                <a:spcPct val="80000"/>
              </a:lnSpc>
            </a:pPr>
            <a:endParaRPr lang="mk-MK" sz="2400" b="1" dirty="0" smtClean="0">
              <a:latin typeface="Times New Roman" pitchFamily="18" charset="0"/>
            </a:endParaRPr>
          </a:p>
          <a:p>
            <a:pPr marL="457200" indent="-457200">
              <a:lnSpc>
                <a:spcPct val="80000"/>
              </a:lnSpc>
            </a:pPr>
            <a:r>
              <a:rPr lang="mk-MK" sz="2400" b="1" dirty="0" smtClean="0">
                <a:latin typeface="Times New Roman" pitchFamily="18" charset="0"/>
              </a:rPr>
              <a:t>Дисекција на Ао асц.   е 2-3 пати почеста од абд.дисекција</a:t>
            </a:r>
          </a:p>
          <a:p>
            <a:pPr marL="457200" indent="-457200">
              <a:lnSpc>
                <a:spcPct val="80000"/>
              </a:lnSpc>
            </a:pPr>
            <a:r>
              <a:rPr lang="mk-MK" sz="2400" b="1" dirty="0" smtClean="0">
                <a:latin typeface="Times New Roman" pitchFamily="18" charset="0"/>
              </a:rPr>
              <a:t>33% од пациентите егзитираат во првите 24 часа</a:t>
            </a:r>
          </a:p>
          <a:p>
            <a:pPr marL="457200" indent="-457200">
              <a:lnSpc>
                <a:spcPct val="80000"/>
              </a:lnSpc>
            </a:pPr>
            <a:r>
              <a:rPr lang="mk-MK" sz="2400" b="1" dirty="0" smtClean="0">
                <a:latin typeface="Times New Roman" pitchFamily="18" charset="0"/>
              </a:rPr>
              <a:t>50% во првите 48 часа</a:t>
            </a:r>
          </a:p>
          <a:p>
            <a:pPr marL="457200" indent="-457200">
              <a:lnSpc>
                <a:spcPct val="80000"/>
              </a:lnSpc>
            </a:pPr>
            <a:r>
              <a:rPr lang="mk-MK" sz="2400" b="1" dirty="0" smtClean="0">
                <a:latin typeface="Times New Roman" pitchFamily="18" charset="0"/>
              </a:rPr>
              <a:t>75% за 14 дена</a:t>
            </a:r>
          </a:p>
          <a:p>
            <a:pPr marL="457200" indent="-457200">
              <a:lnSpc>
                <a:spcPct val="80000"/>
              </a:lnSpc>
            </a:pPr>
            <a:r>
              <a:rPr lang="mk-MK" sz="2400" b="1" dirty="0" smtClean="0">
                <a:latin typeface="Times New Roman" pitchFamily="18" charset="0"/>
              </a:rPr>
              <a:t>Подолго од 14 дена преминува во хронична дисекција која има многу подобра прогноза</a:t>
            </a:r>
          </a:p>
        </p:txBody>
      </p:sp>
      <p:pic>
        <p:nvPicPr>
          <p:cNvPr id="6" name="Picture 5" descr="a_dissecti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500174"/>
            <a:ext cx="4262440" cy="421484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b="1" i="1" dirty="0" smtClean="0">
                <a:latin typeface="Times New Roman" pitchFamily="18" charset="0"/>
              </a:rPr>
              <a:t>Типови на дисекции</a:t>
            </a:r>
            <a:endParaRPr lang="mk-MK" dirty="0"/>
          </a:p>
        </p:txBody>
      </p:sp>
      <p:pic>
        <p:nvPicPr>
          <p:cNvPr id="13" name="Media Placeholder 4" descr="miki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1571612"/>
            <a:ext cx="2643205" cy="4000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286116" y="5500702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</a:t>
            </a:r>
            <a:r>
              <a:rPr lang="en-US" b="1" dirty="0" smtClean="0"/>
              <a:t>Stanford A/De </a:t>
            </a:r>
            <a:r>
              <a:rPr lang="en-US" b="1" dirty="0" err="1" smtClean="0"/>
              <a:t>BakeyII</a:t>
            </a:r>
            <a:endParaRPr lang="mk-MK" b="1" dirty="0"/>
          </a:p>
        </p:txBody>
      </p:sp>
      <p:pic>
        <p:nvPicPr>
          <p:cNvPr id="7" name="Picture 7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571612"/>
            <a:ext cx="2663825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500034" y="578645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Stanford A/De </a:t>
            </a:r>
            <a:r>
              <a:rPr lang="en-US" b="1" dirty="0" err="1" smtClean="0"/>
              <a:t>BakeyI</a:t>
            </a:r>
            <a:endParaRPr lang="mk-MK" b="1" dirty="0"/>
          </a:p>
        </p:txBody>
      </p:sp>
      <p:pic>
        <p:nvPicPr>
          <p:cNvPr id="9" name="vr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000760" y="1571612"/>
            <a:ext cx="2928958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6072198" y="578645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Stanford B/De </a:t>
            </a:r>
            <a:r>
              <a:rPr lang="en-US" b="1" dirty="0" err="1" smtClean="0"/>
              <a:t>Bakey</a:t>
            </a:r>
            <a:r>
              <a:rPr lang="en-US" b="1" dirty="0" smtClean="0"/>
              <a:t> III</a:t>
            </a:r>
            <a:endParaRPr lang="mk-MK" b="1" dirty="0"/>
          </a:p>
        </p:txBody>
      </p:sp>
      <p:sp>
        <p:nvSpPr>
          <p:cNvPr id="14" name="Media Placeholder 13"/>
          <p:cNvSpPr>
            <a:spLocks noGrp="1"/>
          </p:cNvSpPr>
          <p:nvPr>
            <p:ph type="media" sz="half" idx="2"/>
          </p:nvPr>
        </p:nvSpPr>
        <p:spPr/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0"/>
            <a:ext cx="6597650" cy="1143000"/>
          </a:xfrm>
          <a:noFill/>
          <a:ln/>
        </p:spPr>
        <p:txBody>
          <a:bodyPr/>
          <a:lstStyle/>
          <a:p>
            <a:r>
              <a:rPr lang="en-US" sz="3600" b="1" i="1" dirty="0">
                <a:latin typeface="Times New Roman" pitchFamily="18" charset="0"/>
              </a:rPr>
              <a:t>64 </a:t>
            </a:r>
            <a:r>
              <a:rPr lang="en-US" sz="3600" b="1" i="1" dirty="0" smtClean="0">
                <a:latin typeface="Times New Roman" pitchFamily="18" charset="0"/>
              </a:rPr>
              <a:t>–</a:t>
            </a:r>
            <a:r>
              <a:rPr lang="mk-MK" sz="3600" b="1" i="1" dirty="0" smtClean="0">
                <a:latin typeface="Times New Roman" pitchFamily="18" charset="0"/>
              </a:rPr>
              <a:t>МСКТ на Аорта</a:t>
            </a:r>
            <a:endParaRPr lang="en-US" sz="3600" b="1" i="1" dirty="0"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4114800"/>
            <a:ext cx="3733800" cy="2209800"/>
          </a:xfrm>
          <a:noFill/>
          <a:ln/>
        </p:spPr>
        <p:txBody>
          <a:bodyPr/>
          <a:lstStyle/>
          <a:p>
            <a:pPr marL="0" indent="0"/>
            <a:endParaRPr lang="en-US" sz="2400" dirty="0">
              <a:latin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n-US" sz="1800" dirty="0" err="1">
                <a:latin typeface="Times New Roman" pitchFamily="18" charset="0"/>
              </a:rPr>
              <a:t>Современа</a:t>
            </a:r>
            <a:r>
              <a:rPr lang="en-US" sz="1800" dirty="0">
                <a:latin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</a:rPr>
              <a:t>неинвазивна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</a:rPr>
              <a:t>метода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</a:rPr>
              <a:t>за</a:t>
            </a:r>
            <a:r>
              <a:rPr lang="en-US" sz="1800" dirty="0">
                <a:latin typeface="Times New Roman" pitchFamily="18" charset="0"/>
              </a:rPr>
              <a:t>  </a:t>
            </a:r>
            <a:r>
              <a:rPr lang="en-US" sz="1800" dirty="0" err="1">
                <a:latin typeface="Times New Roman" pitchFamily="18" charset="0"/>
              </a:rPr>
              <a:t>волуметриски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</a:rPr>
              <a:t>приказ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</a:rPr>
              <a:t>на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</a:rPr>
              <a:t>коронарните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</a:rPr>
              <a:t>крвните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</a:rPr>
              <a:t>садови</a:t>
            </a:r>
            <a:endParaRPr lang="en-US" sz="1800" dirty="0">
              <a:latin typeface="Times New Roman" pitchFamily="18" charset="0"/>
            </a:endParaRPr>
          </a:p>
          <a:p>
            <a:pPr marL="0" indent="0"/>
            <a:endParaRPr lang="en-US" sz="1800" b="1" dirty="0">
              <a:latin typeface="Times New Roman" pitchFamily="18" charset="0"/>
            </a:endParaRPr>
          </a:p>
        </p:txBody>
      </p:sp>
      <p:pic>
        <p:nvPicPr>
          <p:cNvPr id="10245" name="Picture 5" descr="DSC_282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20" y="2571744"/>
            <a:ext cx="3962398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285720" y="1071546"/>
            <a:ext cx="4429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000" b="1" dirty="0" smtClean="0">
                <a:latin typeface="Times New Roman" pitchFamily="18" charset="0"/>
                <a:cs typeface="Times New Roman" pitchFamily="18" charset="0"/>
              </a:rPr>
              <a:t>Современа неинвазивна дијагностичка метода за волуметриски приказ на аортата и  коронарните крвни садови</a:t>
            </a:r>
            <a:endParaRPr lang="mk-MK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Content Placeholder 14" descr="thoracoabdominal_aorta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714876" y="1357298"/>
            <a:ext cx="4143404" cy="45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mk-M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715040" cy="857232"/>
          </a:xfrm>
        </p:spPr>
        <p:txBody>
          <a:bodyPr/>
          <a:lstStyle/>
          <a:p>
            <a:r>
              <a:rPr lang="mk-MK" sz="3600" b="1" i="1" dirty="0" smtClean="0">
                <a:latin typeface="Times New Roman" pitchFamily="18" charset="0"/>
              </a:rPr>
              <a:t>Припрема на пациентот</a:t>
            </a:r>
            <a:endParaRPr lang="en-US" sz="3600" b="1" i="1" dirty="0">
              <a:latin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1071546"/>
            <a:ext cx="3810000" cy="5010168"/>
          </a:xfrm>
        </p:spPr>
        <p:txBody>
          <a:bodyPr>
            <a:normAutofit/>
          </a:bodyPr>
          <a:lstStyle/>
          <a:p>
            <a:endParaRPr lang="mk-MK" sz="2400" b="1" dirty="0" smtClean="0">
              <a:latin typeface="Times New Roman" pitchFamily="18" charset="0"/>
            </a:endParaRPr>
          </a:p>
          <a:p>
            <a:r>
              <a:rPr lang="mk-MK" sz="2400" b="1" dirty="0" smtClean="0">
                <a:latin typeface="Times New Roman" pitchFamily="18" charset="0"/>
              </a:rPr>
              <a:t>Идеално менаџирање со состојбата на пациентот</a:t>
            </a:r>
          </a:p>
          <a:p>
            <a:r>
              <a:rPr lang="mk-MK" sz="2400" b="1" dirty="0" smtClean="0">
                <a:latin typeface="Times New Roman" pitchFamily="18" charset="0"/>
              </a:rPr>
              <a:t>ЕКГ</a:t>
            </a:r>
          </a:p>
          <a:p>
            <a:r>
              <a:rPr lang="mk-MK" sz="2400" b="1" dirty="0" smtClean="0">
                <a:latin typeface="Times New Roman" pitchFamily="18" charset="0"/>
              </a:rPr>
              <a:t>Анамнеза</a:t>
            </a:r>
          </a:p>
          <a:p>
            <a:r>
              <a:rPr lang="mk-MK" sz="2400" b="1" dirty="0" smtClean="0">
                <a:latin typeface="Times New Roman" pitchFamily="18" charset="0"/>
              </a:rPr>
              <a:t>Лабараторија</a:t>
            </a:r>
          </a:p>
          <a:p>
            <a:r>
              <a:rPr lang="mk-MK" sz="2400" b="1" dirty="0" smtClean="0">
                <a:latin typeface="Times New Roman" pitchFamily="18" charset="0"/>
              </a:rPr>
              <a:t>Пласирање на И.В. канила</a:t>
            </a:r>
          </a:p>
          <a:p>
            <a:pPr>
              <a:buNone/>
            </a:pPr>
            <a:endParaRPr lang="en-US" sz="2400" b="1" dirty="0" smtClean="0">
              <a:latin typeface="Times New Roman" pitchFamily="18" charset="0"/>
            </a:endParaRPr>
          </a:p>
          <a:p>
            <a:pPr>
              <a:buNone/>
            </a:pPr>
            <a:r>
              <a:rPr lang="mk-MK" sz="2400" b="1" dirty="0" smtClean="0">
                <a:latin typeface="Times New Roman" pitchFamily="18" charset="0"/>
              </a:rPr>
              <a:t>    </a:t>
            </a:r>
            <a:endParaRPr lang="en-US" sz="24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2400" dirty="0">
              <a:latin typeface="Times New Roman" pitchFamily="18" charset="0"/>
            </a:endParaRPr>
          </a:p>
        </p:txBody>
      </p:sp>
      <p:pic>
        <p:nvPicPr>
          <p:cNvPr id="14" name="Picture 4" descr="P1010020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>
          <a:xfrm>
            <a:off x="4714876" y="3857628"/>
            <a:ext cx="3981450" cy="2419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DSC_35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928670"/>
            <a:ext cx="4357718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DSC_35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6" y="3714752"/>
            <a:ext cx="4429156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mk-M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0"/>
            <a:ext cx="6586526" cy="642918"/>
          </a:xfrm>
        </p:spPr>
        <p:txBody>
          <a:bodyPr/>
          <a:lstStyle/>
          <a:p>
            <a:r>
              <a:rPr lang="mk-MK" sz="3600" b="1" i="1" dirty="0" smtClean="0">
                <a:latin typeface="Times New Roman" pitchFamily="18" charset="0"/>
              </a:rPr>
              <a:t>ПРОТОКОЛ ЗА СНИМАЊЕ</a:t>
            </a:r>
            <a:endParaRPr lang="en-US" b="1" i="1" dirty="0"/>
          </a:p>
        </p:txBody>
      </p:sp>
      <p:pic>
        <p:nvPicPr>
          <p:cNvPr id="9" name="Picture 8" descr="DSC_36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214422"/>
            <a:ext cx="4643470" cy="4917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DSC_35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714356"/>
            <a:ext cx="3929058" cy="2989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DSC_35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3108" y="2357430"/>
            <a:ext cx="785818" cy="568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 descr="DSC_36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628" y="3857628"/>
            <a:ext cx="4000528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42910" y="857989"/>
            <a:ext cx="7715304" cy="4928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lvl="1" indent="-444500">
              <a:lnSpc>
                <a:spcPct val="120000"/>
              </a:lnSpc>
              <a:buFont typeface="Arial" pitchFamily="34" charset="0"/>
              <a:buChar char="•"/>
            </a:pPr>
            <a:r>
              <a:rPr lang="mk-MK" sz="2400" b="1" dirty="0" smtClean="0">
                <a:latin typeface="Times New Roman" pitchFamily="18" charset="0"/>
              </a:rPr>
              <a:t>ЕКГ контролирана 64-МСКТ ангиографија  на аорта како неинвазивна техника на снимање претставува најсоодветен метод за евалуација на акутна аортна дисекција, а во исто време со користењето на кардиак протоколот овозможува приказ и на коронарните крвни садови и валвулите и сето тоа со одличен квалитет  со беспрекорна визуализација и </a:t>
            </a:r>
            <a:r>
              <a:rPr lang="mk-MK" sz="2400" b="1" dirty="0" err="1" smtClean="0">
                <a:latin typeface="Times New Roman" pitchFamily="18" charset="0"/>
              </a:rPr>
              <a:t>постпроцесинг</a:t>
            </a:r>
            <a:r>
              <a:rPr lang="mk-MK" sz="2400" b="1" dirty="0" smtClean="0">
                <a:latin typeface="Times New Roman" pitchFamily="18" charset="0"/>
              </a:rPr>
              <a:t>.</a:t>
            </a:r>
            <a:endParaRPr lang="en-US" sz="2400" b="1" dirty="0" smtClean="0">
              <a:latin typeface="Times New Roman" pitchFamily="18" charset="0"/>
            </a:endParaRPr>
          </a:p>
          <a:p>
            <a:pPr lvl="1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mk-MK" sz="2400" b="1" dirty="0" smtClean="0">
                <a:latin typeface="Times New Roman" pitchFamily="18" charset="0"/>
              </a:rPr>
              <a:t>Артефактите </a:t>
            </a:r>
            <a:r>
              <a:rPr lang="mk-MK" sz="2400" b="1" dirty="0" smtClean="0">
                <a:latin typeface="Times New Roman" pitchFamily="18" charset="0"/>
              </a:rPr>
              <a:t>кои се појавуваат при движењето на асцендентниот дел на аортата и валвулите  со овој метод се сигнификантно редуцирани .</a:t>
            </a:r>
            <a:endParaRPr lang="mk-MK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2852"/>
            <a:ext cx="8929688" cy="654032"/>
          </a:xfrm>
        </p:spPr>
        <p:txBody>
          <a:bodyPr anchor="b">
            <a:normAutofit fontScale="90000"/>
          </a:bodyPr>
          <a:lstStyle/>
          <a:p>
            <a:r>
              <a:rPr lang="en-US" sz="3600" dirty="0">
                <a:latin typeface="Times New Roman" pitchFamily="18" charset="0"/>
              </a:rPr>
              <a:t> </a:t>
            </a:r>
            <a:r>
              <a:rPr lang="mk-MK" sz="3600" dirty="0" smtClean="0">
                <a:latin typeface="Times New Roman" pitchFamily="18" charset="0"/>
              </a:rPr>
              <a:t> </a:t>
            </a:r>
            <a:r>
              <a:rPr lang="mk-MK" sz="3600" b="1" i="1" dirty="0" smtClean="0">
                <a:latin typeface="Times New Roman" pitchFamily="18" charset="0"/>
              </a:rPr>
              <a:t>Приказ на аорта со коронарни крвни садови</a:t>
            </a:r>
            <a:endParaRPr lang="en-US" sz="3600" b="1" i="1" dirty="0">
              <a:latin typeface="Times New Roman" pitchFamily="18" charset="0"/>
            </a:endParaRPr>
          </a:p>
        </p:txBody>
      </p:sp>
      <p:pic>
        <p:nvPicPr>
          <p:cNvPr id="3" name="Petrovska_Sonja_post_op_disekcija_se000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643438" y="1214422"/>
            <a:ext cx="4214842" cy="442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etrovska_Sonja_pred_op_disekcija_se000.mpg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642910" y="1214422"/>
            <a:ext cx="3810000" cy="442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642910" y="392906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>
                <a:solidFill>
                  <a:schemeClr val="bg1"/>
                </a:solidFill>
              </a:rPr>
              <a:t>Пред оп.</a:t>
            </a:r>
            <a:endParaRPr lang="mk-MK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4876" y="400050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>
                <a:solidFill>
                  <a:schemeClr val="bg1"/>
                </a:solidFill>
              </a:rPr>
              <a:t>Пост оп.</a:t>
            </a:r>
            <a:endParaRPr lang="mk-M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usiness Plan">
  <a:themeElements>
    <a:clrScheme name="Business Plan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Business Pl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siness Plan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1362</TotalTime>
  <Words>432</Words>
  <Application>Microsoft Office PowerPoint</Application>
  <PresentationFormat>On-screen Show (4:3)</PresentationFormat>
  <Paragraphs>77</Paragraphs>
  <Slides>15</Slides>
  <Notes>15</Notes>
  <HiddenSlides>0</HiddenSlides>
  <MMClips>4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Business Plan</vt:lpstr>
      <vt:lpstr>Slide 1</vt:lpstr>
      <vt:lpstr>    Што претставува  Ао. дисекција?</vt:lpstr>
      <vt:lpstr>Типови на дисекции</vt:lpstr>
      <vt:lpstr>Типови на дисекции</vt:lpstr>
      <vt:lpstr>64 –МСКТ на Аорта</vt:lpstr>
      <vt:lpstr>Припрема на пациентот</vt:lpstr>
      <vt:lpstr>ПРОТОКОЛ ЗА СНИМАЊЕ</vt:lpstr>
      <vt:lpstr>Slide 8</vt:lpstr>
      <vt:lpstr>  Приказ на аорта со коронарни крвни садови</vt:lpstr>
      <vt:lpstr>Коронарни артерии-3Д проекција при дијагностицирање на Ао дискекција</vt:lpstr>
      <vt:lpstr>Slide 11</vt:lpstr>
      <vt:lpstr>Slide 12</vt:lpstr>
      <vt:lpstr>ЕКГ Контролирана 64-МСКТ ангиографија  -Дијагностицирање на акутна аортна дисекција </vt:lpstr>
      <vt:lpstr> Третман на аортни дисекции</vt:lpstr>
      <vt:lpstr>Slide 15</vt:lpstr>
    </vt:vector>
  </TitlesOfParts>
  <Company>RTG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 во кардиологија </dc:title>
  <dc:creator>Lidija Veljanovska</dc:creator>
  <cp:lastModifiedBy>Daniel Veljanovski</cp:lastModifiedBy>
  <cp:revision>481</cp:revision>
  <dcterms:created xsi:type="dcterms:W3CDTF">2008-11-25T08:42:58Z</dcterms:created>
  <dcterms:modified xsi:type="dcterms:W3CDTF">2012-09-28T07:18:34Z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0008004a35000000000001023600</vt:lpwstr>
  </property>
</Properties>
</file>