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7" r:id="rId2"/>
  </p:sldMasterIdLst>
  <p:notesMasterIdLst>
    <p:notesMasterId r:id="rId21"/>
  </p:notesMasterIdLst>
  <p:handoutMasterIdLst>
    <p:handoutMasterId r:id="rId22"/>
  </p:handoutMasterIdLst>
  <p:sldIdLst>
    <p:sldId id="338" r:id="rId3"/>
    <p:sldId id="330" r:id="rId4"/>
    <p:sldId id="295" r:id="rId5"/>
    <p:sldId id="257" r:id="rId6"/>
    <p:sldId id="260" r:id="rId7"/>
    <p:sldId id="302" r:id="rId8"/>
    <p:sldId id="278" r:id="rId9"/>
    <p:sldId id="277" r:id="rId10"/>
    <p:sldId id="280" r:id="rId11"/>
    <p:sldId id="325" r:id="rId12"/>
    <p:sldId id="319" r:id="rId13"/>
    <p:sldId id="335" r:id="rId14"/>
    <p:sldId id="258" r:id="rId15"/>
    <p:sldId id="298" r:id="rId16"/>
    <p:sldId id="263" r:id="rId17"/>
    <p:sldId id="303" r:id="rId18"/>
    <p:sldId id="290" r:id="rId19"/>
    <p:sldId id="337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7DA1E0-C361-436B-80EF-D985E29C123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6F7E00-268B-4685-A7A0-9CA09F02307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B56D5-CFF4-4DBE-9BEE-070793616003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00FF1-11B8-4F27-9440-48F1F576A42F}" type="slidenum">
              <a:rPr lang="en-GB"/>
              <a:pPr/>
              <a:t>10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965A0-CF7D-431D-80BF-4CE5BCC4BB9E}" type="slidenum">
              <a:rPr lang="en-GB"/>
              <a:pPr/>
              <a:t>11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D77FF-02EA-4A9C-A214-9699F00D5BEE}" type="slidenum">
              <a:rPr lang="en-GB"/>
              <a:pPr/>
              <a:t>12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282DF-FA07-4F05-82C6-A830BB52EA83}" type="slidenum">
              <a:rPr lang="en-GB"/>
              <a:pPr/>
              <a:t>13</a:t>
            </a:fld>
            <a:endParaRPr lang="en-GB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96732-0E59-491C-B426-402847D520DD}" type="slidenum">
              <a:rPr lang="en-GB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E8F5C-B13C-4D97-A5CB-7A50BAAD8A5B}" type="slidenum">
              <a:rPr lang="en-GB"/>
              <a:pPr/>
              <a:t>15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516A4-A932-42E6-ABE2-6DA3C3D245A0}" type="slidenum">
              <a:rPr lang="en-GB"/>
              <a:pPr/>
              <a:t>16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092FA-7A89-456E-A3F9-BFF5D6377848}" type="slidenum">
              <a:rPr lang="en-GB"/>
              <a:pPr/>
              <a:t>17</a:t>
            </a:fld>
            <a:endParaRPr lang="en-GB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7E00-268B-4685-A7A0-9CA09F02307C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61C17-873D-4498-A930-637AB3F3827E}" type="slidenum">
              <a:rPr lang="en-GB"/>
              <a:pPr/>
              <a:t>2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4D766-61B4-4053-8676-3E23EF3BCAFA}" type="slidenum">
              <a:rPr lang="en-GB"/>
              <a:pPr/>
              <a:t>3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09FB8-7B5A-478B-8430-0F5352AECE32}" type="slidenum">
              <a:rPr lang="en-GB"/>
              <a:pPr/>
              <a:t>4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027EE-7BB7-429B-A7F5-CCB78B664B0B}" type="slidenum">
              <a:rPr lang="en-GB"/>
              <a:pPr/>
              <a:t>5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4F092-5CCB-4168-A66A-3BD7F928BAB8}" type="slidenum">
              <a:rPr lang="en-GB"/>
              <a:pPr/>
              <a:t>6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A50ED-DCBF-4B00-94C2-4FF680F0E4D0}" type="slidenum">
              <a:rPr lang="en-GB"/>
              <a:pPr/>
              <a:t>7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25595-8BF6-4B12-8305-E2C8E38A8C6E}" type="slidenum">
              <a:rPr lang="en-GB"/>
              <a:pPr/>
              <a:t>8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6D6A0-DA18-4E6E-BD4B-869E0D66EDDB}" type="slidenum">
              <a:rPr lang="en-GB"/>
              <a:pPr/>
              <a:t>9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C4F9-309C-495A-9F4D-5076F1AFB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F31C-9234-4C5C-AA7E-AE67763BE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26D-A70D-48D1-984C-2555A07B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7AD12D-605B-4DE7-A0E1-AFE6C708D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4D4C72-6B56-49ED-B2E5-AB8C01F9E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0AFF77-D5E5-482F-B4C8-8EA968FF0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74918-0B71-4CB4-BD70-924348B8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76B3F9-3C60-4D85-9612-0670847DF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994A-CED8-4307-B940-FF5A9F689316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E8A3-4CCE-402E-8F16-9903014D75E8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A4509-B370-4A24-81FF-11C1B12FF80F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35E3-96EB-427F-8F5D-B5E67BF78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F2C1A-6112-4630-BC13-A09EE3334650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E3F49-3B6D-434E-BEEC-36BD6F46585C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54E99-4690-4004-9210-D5C0B3783E4B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>
                <a:solidFill>
                  <a:srgbClr val="000000"/>
                </a:solidFill>
              </a:rPr>
              <a:t>Cardiosurgery</a:t>
            </a:r>
            <a:r>
              <a:rPr lang="en-US" dirty="0">
                <a:solidFill>
                  <a:srgbClr val="000000"/>
                </a:solidFill>
              </a:rPr>
              <a:t> - Skopje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85BD0-9180-4D42-B417-38129C764FA9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1515-5085-4CE6-B067-604DA400ED26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4030-8618-47F2-812E-0EC8DCF49A89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CDC23-194C-4E50-91B5-9AD7E9D938F7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28600"/>
            <a:ext cx="21050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28600"/>
            <a:ext cx="616743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2B73-F2FF-457F-84E4-CB8FDD30B1DE}" type="slidenum">
              <a:rPr lang="en-GB">
                <a:solidFill>
                  <a:srgbClr val="EAEAEA"/>
                </a:solidFill>
              </a:rPr>
              <a:pPr/>
              <a:t>‹#›</a:t>
            </a:fld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16F2-4B4D-4EBF-A37D-379113D10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5E36-8BDB-489C-961E-C7A9AFF17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31FE-8FFE-4FE5-AAFA-513E3F3A3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DA54-D653-4DD7-9C19-BBBA5067A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C13F-F73E-4895-9E0E-5BAAE4B76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9F06-76BA-4217-91B0-E916876DB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6641-E240-4FD4-8C9B-D210DEEB4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CE29-72AF-4A0B-BB8D-ABF64096E6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Zname_mk"/>
          <p:cNvPicPr>
            <a:picLocks noChangeAspect="1" noChangeArrowheads="1" noCrop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2600" y="6432550"/>
            <a:ext cx="571500" cy="307975"/>
          </a:xfrm>
          <a:prstGeom prst="rect">
            <a:avLst/>
          </a:prstGeom>
          <a:noFill/>
        </p:spPr>
      </p:pic>
      <p:pic>
        <p:nvPicPr>
          <p:cNvPr id="8" name="Picture 9" descr="logo bel copy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9F9F5"/>
              </a:clrFrom>
              <a:clrTo>
                <a:srgbClr val="F9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6386513"/>
            <a:ext cx="533400" cy="427037"/>
          </a:xfrm>
          <a:prstGeom prst="rect">
            <a:avLst/>
          </a:prstGeom>
          <a:noFill/>
        </p:spPr>
      </p:pic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3124200" y="6553200"/>
            <a:ext cx="2895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Cardiosurgery - Skopje</a:t>
            </a:r>
            <a:endParaRPr kumimoji="0" lang="en-GB" sz="1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8600"/>
            <a:ext cx="8424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 smtClean="0">
              <a:solidFill>
                <a:srgbClr val="EAEAEA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Cardiosurgery</a:t>
            </a:r>
            <a:r>
              <a:rPr lang="en-US" dirty="0" smtClean="0">
                <a:solidFill>
                  <a:srgbClr val="000000"/>
                </a:solidFill>
              </a:rPr>
              <a:t> - Skopje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8291612-B124-41F7-B509-E81765CB21C0}" type="slidenum">
              <a:rPr lang="en-GB" smtClean="0">
                <a:solidFill>
                  <a:srgbClr val="EAEAEA"/>
                </a:solidFill>
              </a:rPr>
              <a:pPr/>
              <a:t>‹#›</a:t>
            </a:fld>
            <a:endParaRPr lang="en-GB" smtClean="0">
              <a:solidFill>
                <a:srgbClr val="EAEAEA"/>
              </a:solidFill>
            </a:endParaRPr>
          </a:p>
        </p:txBody>
      </p:sp>
      <p:pic>
        <p:nvPicPr>
          <p:cNvPr id="1031" name="Picture 7" descr="Zname_mk"/>
          <p:cNvPicPr>
            <a:picLocks noChangeAspect="1" noChangeArrowheads="1" noCrop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6477000"/>
            <a:ext cx="571500" cy="307975"/>
          </a:xfrm>
          <a:prstGeom prst="rect">
            <a:avLst/>
          </a:prstGeom>
          <a:noFill/>
        </p:spPr>
      </p:pic>
      <p:pic>
        <p:nvPicPr>
          <p:cNvPr id="1032" name="Picture 8" descr="logo bel copy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9F9F5"/>
              </a:clrFrom>
              <a:clrTo>
                <a:srgbClr val="F9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6430963"/>
            <a:ext cx="533400" cy="427037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advClick="0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video" Target="ShineLogoRotatePodolgo.mp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ideo" Target="srce..avi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ideo" Target="pulsurachko%20srce.avi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se053.m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ideo" Target="pulsurachko%20srce.avi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Cardiosurgery - Skopje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4531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mk-MK" smtClean="0">
              <a:solidFill>
                <a:srgbClr val="EAEAEA"/>
              </a:solidFill>
            </a:endParaRPr>
          </a:p>
        </p:txBody>
      </p:sp>
      <p:pic>
        <p:nvPicPr>
          <p:cNvPr id="4099" name="ShineLogoRotatePodolgo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557338"/>
            <a:ext cx="3887787" cy="31099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115888"/>
            <a:ext cx="8991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mk-MK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64-СЛОЈНА КОМПЈУТЕРИЗИРАНА ТОМОГРАФ</a:t>
            </a:r>
            <a:r>
              <a:rPr lang="hr-HR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IJA  </a:t>
            </a:r>
            <a:r>
              <a:rPr lang="mk-MK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КОРОНАРНИ КРВНИ САДОВИ </a:t>
            </a:r>
            <a:r>
              <a:rPr lang="hr-HR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KT </a:t>
            </a:r>
            <a:r>
              <a:rPr lang="mk-MK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КОРОНАРОГРАФИЈА</a:t>
            </a:r>
            <a:endParaRPr lang="hr-HR" sz="2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en-GB" sz="2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4267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FFFFCC"/>
              </a:buClr>
              <a:buSzPct val="90000"/>
              <a:buFont typeface="Wingdings" pitchFamily="2" charset="2"/>
              <a:buNone/>
            </a:pPr>
            <a:endParaRPr lang="mk-MK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5029200"/>
            <a:ext cx="8153400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</a:pPr>
            <a:endParaRPr lang="en-US" sz="24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ru-RU" sz="280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Специјална болница </a:t>
            </a:r>
            <a:r>
              <a:rPr lang="mk-MK" sz="280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</a:t>
            </a:r>
            <a:r>
              <a:rPr lang="ru-RU" sz="280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хируршки болести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ru-RU" sz="280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“Филип Втори” - Скопје, Македонија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95425" y="4724400"/>
            <a:ext cx="61722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mk-MK" sz="2000" smtClean="0">
                <a:solidFill>
                  <a:srgbClr val="FFFFCC"/>
                </a:solidFill>
                <a:latin typeface="Times New Roman" pitchFamily="18" charset="0"/>
              </a:rPr>
              <a:t> </a:t>
            </a:r>
            <a:r>
              <a:rPr lang="mk-MK" sz="2000" dirty="0" smtClean="0">
                <a:solidFill>
                  <a:srgbClr val="FFFFCC"/>
                </a:solidFill>
                <a:latin typeface="Times New Roman" pitchFamily="18" charset="0"/>
              </a:rPr>
              <a:t>Радиолошки Технолог Маноилов Михајло</a:t>
            </a:r>
          </a:p>
          <a:p>
            <a:pPr algn="ctr">
              <a:spcBef>
                <a:spcPct val="50000"/>
              </a:spcBef>
            </a:pPr>
            <a:endParaRPr lang="en-US" sz="200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0" y="60198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mk-MK" dirty="0" smtClean="0">
                <a:solidFill>
                  <a:srgbClr val="FFFFCC"/>
                </a:solidFill>
                <a:latin typeface="Times New Roman" pitchFamily="18" charset="0"/>
              </a:rPr>
              <a:t>АПРИЛ, 2010</a:t>
            </a:r>
            <a:endParaRPr lang="en-US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n001"/>
          <p:cNvPicPr>
            <a:picLocks noChangeAspect="1" noChangeArrowheads="1"/>
          </p:cNvPicPr>
          <p:nvPr/>
        </p:nvPicPr>
        <p:blipFill>
          <a:blip r:embed="rId3" cstate="print"/>
          <a:srcRect b="-26"/>
          <a:stretch>
            <a:fillRect/>
          </a:stretch>
        </p:blipFill>
        <p:spPr>
          <a:xfrm>
            <a:off x="6357949" y="142851"/>
            <a:ext cx="2590800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ln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628" y="3429000"/>
            <a:ext cx="25908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ln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142851"/>
            <a:ext cx="2667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5" descr="ln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357290" y="3429000"/>
            <a:ext cx="2663825" cy="294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71802" y="428604"/>
            <a:ext cx="3214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Одличен приказ на сите структури на срцевиот мускул, останатите крвни садови како и приказ на стентови доколку се пласирани.</a:t>
            </a:r>
            <a:endParaRPr lang="mk-MK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457200"/>
            <a:ext cx="5562600" cy="762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itchFamily="18" charset="0"/>
              </a:rPr>
              <a:t>CPR curved planar reformation</a:t>
            </a:r>
          </a:p>
        </p:txBody>
      </p:sp>
      <p:pic>
        <p:nvPicPr>
          <p:cNvPr id="8" name="Picture 3" descr="LEVA CIRKUFLEKS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905000"/>
            <a:ext cx="288925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leva predna src arterija 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" y="304800"/>
            <a:ext cx="29718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zdravo srcevi art desn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48400" y="2819400"/>
            <a:ext cx="2743200" cy="317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-500098" y="571480"/>
            <a:ext cx="5876924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Times New Roman" pitchFamily="18" charset="0"/>
              </a:rPr>
              <a:t>Стент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RCA</a:t>
            </a:r>
            <a:r>
              <a:rPr lang="mk-MK" sz="3600" b="1" dirty="0" smtClean="0">
                <a:latin typeface="Times New Roman" pitchFamily="18" charset="0"/>
              </a:rPr>
              <a:t>-пред и после интервенција</a:t>
            </a:r>
            <a:endParaRPr lang="en-US" sz="3600" b="1" dirty="0">
              <a:latin typeface="Times New Roman" pitchFamily="18" charset="0"/>
            </a:endParaRPr>
          </a:p>
        </p:txBody>
      </p:sp>
      <p:pic>
        <p:nvPicPr>
          <p:cNvPr id="61443" name="Picture 3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3819525" cy="374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44" name="Picture 4" descr="Picture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620713"/>
            <a:ext cx="2563813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45" name="Picture 5" descr="Picture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500438"/>
            <a:ext cx="2581275" cy="252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2987675" y="2924175"/>
            <a:ext cx="504825" cy="577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mk-MK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6515100" y="1555750"/>
            <a:ext cx="504825" cy="577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mk-MK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>
            <a:off x="6732588" y="3933825"/>
            <a:ext cx="215900" cy="7937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mk-M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0"/>
            <a:ext cx="5943584" cy="86834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</a:rPr>
              <a:t>64 </a:t>
            </a:r>
            <a:r>
              <a:rPr lang="mk-MK" sz="2800" b="1" dirty="0" smtClean="0">
                <a:latin typeface="Times New Roman" pitchFamily="18" charset="0"/>
              </a:rPr>
              <a:t>- КТ</a:t>
            </a:r>
            <a:r>
              <a:rPr lang="en-US" sz="2800" b="1" dirty="0" smtClean="0">
                <a:latin typeface="Times New Roman" pitchFamily="18" charset="0"/>
              </a:rPr>
              <a:t> К</a:t>
            </a:r>
            <a:r>
              <a:rPr lang="mk-MK" sz="2800" b="1" dirty="0" smtClean="0">
                <a:latin typeface="Times New Roman" pitchFamily="18" charset="0"/>
              </a:rPr>
              <a:t>оронарографија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886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Ограничувања: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Поголема срцева фреквенција од 65-70 во мин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Несоработка со пациентот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Изразени калцификации на коронарните артерии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Гојазни пациенти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Внимателно: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тешки облици на дијабетес мелитус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бубрежна инсуфициенција </a:t>
            </a:r>
          </a:p>
          <a:p>
            <a:pPr lvl="1"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</a:rPr>
              <a:t>хипертиреоза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 r="-11"/>
          <a:stretch>
            <a:fillRect/>
          </a:stretch>
        </p:blipFill>
        <p:spPr>
          <a:xfrm>
            <a:off x="4143371" y="1500174"/>
            <a:ext cx="2395536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43702" y="1500174"/>
            <a:ext cx="2287588" cy="4384676"/>
            <a:chOff x="4125" y="0"/>
            <a:chExt cx="1477" cy="2091"/>
          </a:xfrm>
        </p:grpSpPr>
        <p:pic>
          <p:nvPicPr>
            <p:cNvPr id="819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5" y="0"/>
              <a:ext cx="1477" cy="20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5420" y="0"/>
              <a:ext cx="182" cy="1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mk-MK"/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0"/>
            <a:ext cx="5214974" cy="714356"/>
          </a:xfrm>
          <a:noFill/>
          <a:ln/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2700" b="1" dirty="0">
                <a:latin typeface="Times New Roman" pitchFamily="18" charset="0"/>
              </a:rPr>
              <a:t>64 КТ </a:t>
            </a:r>
            <a:r>
              <a:rPr lang="en-US" sz="2200" b="1" dirty="0">
                <a:latin typeface="Times New Roman" pitchFamily="18" charset="0"/>
              </a:rPr>
              <a:t>КОРОНАРОГРАФИЈА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34" y="1357298"/>
            <a:ext cx="3538566" cy="22098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err="1">
                <a:latin typeface="Times New Roman" pitchFamily="18" charset="0"/>
              </a:rPr>
              <a:t>Несакани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реакции</a:t>
            </a:r>
            <a:r>
              <a:rPr lang="en-US" sz="2400" b="1" dirty="0">
                <a:latin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     </a:t>
            </a:r>
          </a:p>
          <a:p>
            <a:pPr>
              <a:lnSpc>
                <a:spcPct val="80000"/>
              </a:lnSpc>
            </a:pPr>
            <a:r>
              <a:rPr lang="en-US" sz="2400" b="1" dirty="0" err="1">
                <a:latin typeface="Times New Roman" pitchFamily="18" charset="0"/>
              </a:rPr>
              <a:t>Екстравазација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контраст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под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кожа</a:t>
            </a:r>
            <a:endParaRPr lang="en-US" sz="24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latin typeface="Times New Roman" pitchFamily="18" charset="0"/>
              </a:rPr>
              <a:t>Алергии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јодни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препарати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0034" y="3929066"/>
            <a:ext cx="3538566" cy="1355725"/>
          </a:xfrm>
          <a:noFill/>
          <a:ln/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500" b="1" dirty="0">
                <a:latin typeface="Times New Roman" pitchFamily="18" charset="0"/>
              </a:rPr>
              <a:t>   </a:t>
            </a:r>
            <a:r>
              <a:rPr lang="en-US" sz="9600" b="1" dirty="0" err="1">
                <a:latin typeface="Times New Roman" pitchFamily="18" charset="0"/>
              </a:rPr>
              <a:t>Контраиндикации</a:t>
            </a:r>
            <a:r>
              <a:rPr lang="en-US" sz="9600" b="1" dirty="0">
                <a:latin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</a:pPr>
            <a:endParaRPr lang="en-US" sz="9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9600" b="1" dirty="0" err="1">
                <a:latin typeface="Times New Roman" pitchFamily="18" charset="0"/>
              </a:rPr>
              <a:t>Релативни</a:t>
            </a:r>
            <a:r>
              <a:rPr lang="en-US" sz="9600" b="1" dirty="0">
                <a:latin typeface="Times New Roman" pitchFamily="18" charset="0"/>
              </a:rPr>
              <a:t>: </a:t>
            </a:r>
            <a:endParaRPr lang="mk-MK" sz="9600" b="1" dirty="0"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9600" b="1" dirty="0" err="1">
                <a:latin typeface="Times New Roman" pitchFamily="18" charset="0"/>
              </a:rPr>
              <a:t>Преосетливост</a:t>
            </a:r>
            <a:r>
              <a:rPr lang="en-US" sz="9600" b="1" dirty="0">
                <a:latin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</a:rPr>
              <a:t>на</a:t>
            </a:r>
            <a:r>
              <a:rPr lang="en-US" sz="9600" b="1" dirty="0">
                <a:latin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</a:rPr>
              <a:t>контрастното</a:t>
            </a:r>
            <a:r>
              <a:rPr lang="en-US" sz="9600" b="1" dirty="0">
                <a:latin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</a:rPr>
              <a:t>средство</a:t>
            </a:r>
            <a:r>
              <a:rPr lang="en-US" sz="9600" b="1" dirty="0">
                <a:latin typeface="Times New Roman" pitchFamily="18" charset="0"/>
              </a:rPr>
              <a:t> (</a:t>
            </a:r>
            <a:r>
              <a:rPr lang="en-US" sz="9600" b="1" dirty="0" err="1">
                <a:latin typeface="Times New Roman" pitchFamily="18" charset="0"/>
              </a:rPr>
              <a:t>потребна</a:t>
            </a:r>
            <a:r>
              <a:rPr lang="en-US" sz="9600" b="1" dirty="0">
                <a:latin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</a:rPr>
              <a:t>премедикација</a:t>
            </a:r>
            <a:r>
              <a:rPr lang="en-US" sz="9600" b="1" dirty="0">
                <a:latin typeface="Times New Roman" pitchFamily="18" charset="0"/>
              </a:rPr>
              <a:t>)</a:t>
            </a:r>
            <a:endParaRPr lang="mk-MK" sz="9600" b="1" dirty="0"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9600" b="1" dirty="0" err="1">
                <a:latin typeface="Times New Roman" pitchFamily="18" charset="0"/>
              </a:rPr>
              <a:t>Аритмии</a:t>
            </a:r>
            <a:endParaRPr lang="en-US" sz="9600" b="1" dirty="0">
              <a:latin typeface="Times New Roman" pitchFamily="18" charset="0"/>
            </a:endParaRPr>
          </a:p>
        </p:txBody>
      </p:sp>
      <p:pic>
        <p:nvPicPr>
          <p:cNvPr id="83973" name="srce.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295400"/>
            <a:ext cx="46482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3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3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3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r>
              <a:rPr lang="en-US" sz="3600">
                <a:latin typeface="Times New Roman" pitchFamily="18" charset="0"/>
              </a:rPr>
              <a:t>Calcium Scoring Index</a:t>
            </a:r>
            <a:endParaRPr lang="sr-Latn-CS" sz="360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000">
                <a:latin typeface="Times New Roman" pitchFamily="18" charset="0"/>
              </a:rPr>
              <a:t>Нативна серија за квалитативно и квантитативно идентифицирање на калциум во коронарни артерии</a:t>
            </a:r>
          </a:p>
          <a:p>
            <a:r>
              <a:rPr lang="en-US" sz="2000">
                <a:latin typeface="Times New Roman" pitchFamily="18" charset="0"/>
              </a:rPr>
              <a:t>Agaston score: претставува количина на детектираниот калциум во коронарните артерии</a:t>
            </a:r>
          </a:p>
        </p:txBody>
      </p:sp>
      <p:pic>
        <p:nvPicPr>
          <p:cNvPr id="20484" name="Picture 4" descr="185Tabe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7010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29322" y="500042"/>
            <a:ext cx="2971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se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428604"/>
            <a:ext cx="297180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 descr="s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7751" y="3429000"/>
            <a:ext cx="2971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6" descr="se00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214413" y="3429000"/>
            <a:ext cx="2971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00430" y="500042"/>
            <a:ext cx="2357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 score </a:t>
            </a:r>
            <a:r>
              <a:rPr lang="mk-MK" sz="2000" b="1" dirty="0" smtClean="0"/>
              <a:t>приказ-</a:t>
            </a:r>
          </a:p>
          <a:p>
            <a:r>
              <a:rPr lang="mk-MK" sz="2000" b="1" dirty="0" smtClean="0"/>
              <a:t>Нумерички се изразува количината на калциумови наслаги на коронарните крвни садови.</a:t>
            </a:r>
            <a:endParaRPr lang="mk-MK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Times New Roman" pitchFamily="18" charset="0"/>
              </a:rPr>
              <a:t>Заклучок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85860"/>
            <a:ext cx="4327525" cy="5327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err="1">
                <a:latin typeface="Times New Roman" pitchFamily="18" charset="0"/>
              </a:rPr>
              <a:t>Предност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во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однос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на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mk-MK" sz="1600" b="1" dirty="0" smtClean="0">
                <a:latin typeface="Times New Roman" pitchFamily="18" charset="0"/>
              </a:rPr>
              <a:t>конвенционалната </a:t>
            </a:r>
            <a:r>
              <a:rPr lang="en-US" sz="1600" b="1" dirty="0" err="1" smtClean="0">
                <a:latin typeface="Times New Roman" pitchFamily="18" charset="0"/>
              </a:rPr>
              <a:t>коронарографија</a:t>
            </a:r>
            <a:endParaRPr lang="en-US" sz="1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b="1" dirty="0" err="1">
                <a:latin typeface="Times New Roman" pitchFamily="18" charset="0"/>
              </a:rPr>
              <a:t>Неинвазивен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метод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со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голема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дијагностичка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прецизност</a:t>
            </a:r>
            <a:endParaRPr lang="en-US" sz="1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b="1" dirty="0" err="1">
                <a:latin typeface="Times New Roman" pitchFamily="18" charset="0"/>
              </a:rPr>
              <a:t>Конфорен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преглед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кој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трае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кратко</a:t>
            </a:r>
            <a:endParaRPr lang="en-US" sz="1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b="1" dirty="0" err="1">
                <a:latin typeface="Times New Roman" pitchFamily="18" charset="0"/>
              </a:rPr>
              <a:t>Многу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информации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за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снимeната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регија</a:t>
            </a:r>
            <a:r>
              <a:rPr lang="en-US" sz="1600" b="1" dirty="0">
                <a:latin typeface="Times New Roman" pitchFamily="18" charset="0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sz="1600" b="1" dirty="0" err="1">
                <a:latin typeface="Times New Roman" pitchFamily="18" charset="0"/>
              </a:rPr>
              <a:t>зид</a:t>
            </a:r>
            <a:r>
              <a:rPr lang="en-US" sz="1600" b="1" dirty="0">
                <a:latin typeface="Times New Roman" pitchFamily="18" charset="0"/>
              </a:rPr>
              <a:t> и </a:t>
            </a:r>
            <a:r>
              <a:rPr lang="en-US" sz="1600" b="1" dirty="0" err="1">
                <a:latin typeface="Times New Roman" pitchFamily="18" charset="0"/>
              </a:rPr>
              <a:t>лумен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на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крвен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сад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</a:rPr>
              <a:t>однос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со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околни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структури</a:t>
            </a:r>
            <a:r>
              <a:rPr lang="en-US" sz="1600" b="1" dirty="0">
                <a:latin typeface="Times New Roman" pitchFamily="18" charset="0"/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en-US" sz="1600" b="1" dirty="0" err="1">
                <a:latin typeface="Times New Roman" pitchFamily="18" charset="0"/>
              </a:rPr>
              <a:t>анализа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на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сите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органи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во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снимената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регија</a:t>
            </a:r>
            <a:endParaRPr lang="en-US" sz="1600" b="1" dirty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err="1">
                <a:latin typeface="Times New Roman" pitchFamily="18" charset="0"/>
              </a:rPr>
              <a:t>Недостатоци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во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однос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на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mk-MK" sz="1600" b="1" dirty="0" smtClean="0">
                <a:latin typeface="Times New Roman" pitchFamily="18" charset="0"/>
              </a:rPr>
              <a:t>конвенционалната </a:t>
            </a:r>
            <a:r>
              <a:rPr lang="en-US" sz="1600" b="1" dirty="0" err="1" smtClean="0">
                <a:latin typeface="Times New Roman" pitchFamily="18" charset="0"/>
              </a:rPr>
              <a:t>коронарографија</a:t>
            </a:r>
            <a:r>
              <a:rPr lang="en-US" sz="1600" b="1" dirty="0" smtClean="0">
                <a:latin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b="1" dirty="0" err="1">
                <a:latin typeface="Times New Roman" pitchFamily="18" charset="0"/>
              </a:rPr>
              <a:t>Послаба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визуелизација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на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mk-MK" sz="1600" b="1" dirty="0">
                <a:latin typeface="Times New Roman" pitchFamily="18" charset="0"/>
              </a:rPr>
              <a:t>протокот на  </a:t>
            </a:r>
            <a:r>
              <a:rPr lang="en-US" sz="1600" b="1" dirty="0" err="1">
                <a:latin typeface="Times New Roman" pitchFamily="18" charset="0"/>
              </a:rPr>
              <a:t>колатерална</a:t>
            </a:r>
            <a:r>
              <a:rPr lang="mk-MK" sz="1600" b="1" dirty="0">
                <a:latin typeface="Times New Roman" pitchFamily="18" charset="0"/>
              </a:rPr>
              <a:t>та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циркулација</a:t>
            </a:r>
            <a:endParaRPr lang="en-US" sz="1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b="1" dirty="0" err="1">
                <a:latin typeface="Times New Roman" pitchFamily="18" charset="0"/>
              </a:rPr>
              <a:t>Долготраен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постпроцесинг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на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податоци</a:t>
            </a:r>
            <a:endParaRPr lang="en-US" sz="1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b="1" dirty="0" err="1">
                <a:latin typeface="Times New Roman" pitchFamily="18" charset="0"/>
              </a:rPr>
              <a:t>Нова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метода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побарува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долготрајна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соодветна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едукација</a:t>
            </a:r>
            <a:endParaRPr lang="en-US" sz="16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9" name="Media Placeholder 8"/>
          <p:cNvSpPr>
            <a:spLocks noGrp="1"/>
          </p:cNvSpPr>
          <p:nvPr>
            <p:ph type="media" sz="half" idx="2"/>
          </p:nvPr>
        </p:nvSpPr>
        <p:spPr/>
      </p:sp>
      <p:pic>
        <p:nvPicPr>
          <p:cNvPr id="10" name="pulsurachko src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3438" y="1428736"/>
            <a:ext cx="442915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71736" y="1643050"/>
            <a:ext cx="4038600" cy="4525963"/>
          </a:xfrm>
        </p:spPr>
        <p:txBody>
          <a:bodyPr/>
          <a:lstStyle/>
          <a:p>
            <a:endParaRPr lang="mk-MK" dirty="0"/>
          </a:p>
        </p:txBody>
      </p:sp>
      <p:pic>
        <p:nvPicPr>
          <p:cNvPr id="6" name="Picture 5" descr="ChronicHeartFail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9822" y="214290"/>
            <a:ext cx="6424356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571501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>
                <a:solidFill>
                  <a:srgbClr val="FF0000"/>
                </a:solidFill>
              </a:rPr>
              <a:t>П</a:t>
            </a:r>
            <a:r>
              <a:rPr lang="mk-MK" sz="2400" b="1" dirty="0" smtClean="0">
                <a:solidFill>
                  <a:srgbClr val="00B050"/>
                </a:solidFill>
              </a:rPr>
              <a:t>Р</a:t>
            </a:r>
            <a:r>
              <a:rPr lang="mk-MK" sz="2400" b="1" dirty="0" smtClean="0">
                <a:solidFill>
                  <a:schemeClr val="accent2"/>
                </a:solidFill>
              </a:rPr>
              <a:t>А</a:t>
            </a:r>
            <a:r>
              <a:rPr lang="mk-MK" sz="2400" b="1" dirty="0" smtClean="0">
                <a:solidFill>
                  <a:srgbClr val="FFFF00"/>
                </a:solidFill>
              </a:rPr>
              <a:t>Ш</a:t>
            </a:r>
            <a:r>
              <a:rPr lang="mk-MK" sz="2400" b="1" dirty="0" smtClean="0">
                <a:solidFill>
                  <a:srgbClr val="00B0F0"/>
                </a:solidFill>
              </a:rPr>
              <a:t>А</a:t>
            </a:r>
            <a:r>
              <a:rPr lang="mk-MK" sz="2400" b="1" dirty="0" smtClean="0">
                <a:solidFill>
                  <a:srgbClr val="FF0000"/>
                </a:solidFill>
              </a:rPr>
              <a:t>Њ</a:t>
            </a:r>
            <a:r>
              <a:rPr lang="mk-MK" sz="2400" b="1" dirty="0" smtClean="0">
                <a:solidFill>
                  <a:schemeClr val="accent6"/>
                </a:solidFill>
              </a:rPr>
              <a:t>А</a:t>
            </a:r>
            <a:r>
              <a:rPr lang="mk-MK" sz="2400" b="1" dirty="0" smtClean="0"/>
              <a:t>  </a:t>
            </a:r>
            <a:r>
              <a:rPr lang="mk-MK" sz="2400" b="1" dirty="0" smtClean="0">
                <a:solidFill>
                  <a:srgbClr val="00FF00"/>
                </a:solidFill>
              </a:rPr>
              <a:t>? ?</a:t>
            </a:r>
            <a:r>
              <a:rPr lang="mk-MK" sz="2400" b="1" dirty="0" smtClean="0"/>
              <a:t> </a:t>
            </a:r>
            <a:endParaRPr lang="mk-MK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6597650" cy="1143000"/>
          </a:xfrm>
          <a:noFill/>
          <a:ln/>
        </p:spPr>
        <p:txBody>
          <a:bodyPr/>
          <a:lstStyle/>
          <a:p>
            <a:r>
              <a:rPr lang="en-US" sz="3600" dirty="0">
                <a:latin typeface="Times New Roman" pitchFamily="18" charset="0"/>
              </a:rPr>
              <a:t>64 </a:t>
            </a:r>
            <a:r>
              <a:rPr lang="en-US" sz="3600" dirty="0" smtClean="0">
                <a:latin typeface="Times New Roman" pitchFamily="18" charset="0"/>
              </a:rPr>
              <a:t>-КТ </a:t>
            </a:r>
            <a:r>
              <a:rPr lang="en-US" sz="3600" dirty="0">
                <a:latin typeface="Times New Roman" pitchFamily="18" charset="0"/>
              </a:rPr>
              <a:t>КОРОНАРОГРАФИЈА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114800"/>
            <a:ext cx="3733800" cy="2209800"/>
          </a:xfrm>
          <a:noFill/>
          <a:ln/>
        </p:spPr>
        <p:txBody>
          <a:bodyPr/>
          <a:lstStyle/>
          <a:p>
            <a:pPr marL="0" indent="0"/>
            <a:endParaRPr lang="en-US" sz="2400" dirty="0">
              <a:latin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1800" dirty="0" err="1">
                <a:latin typeface="Times New Roman" pitchFamily="18" charset="0"/>
              </a:rPr>
              <a:t>Современа</a:t>
            </a:r>
            <a:r>
              <a:rPr lang="en-US" sz="1800" dirty="0">
                <a:latin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</a:rPr>
              <a:t>неинвазивна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метода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за</a:t>
            </a:r>
            <a:r>
              <a:rPr lang="en-US" sz="1800" dirty="0">
                <a:latin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</a:rPr>
              <a:t>волуметриски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приказ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на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коронарните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крвните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садови</a:t>
            </a:r>
            <a:endParaRPr lang="en-US" sz="1800" dirty="0">
              <a:latin typeface="Times New Roman" pitchFamily="18" charset="0"/>
            </a:endParaRPr>
          </a:p>
          <a:p>
            <a:pPr marL="0" indent="0"/>
            <a:endParaRPr lang="en-US" sz="1800" b="1" dirty="0">
              <a:latin typeface="Times New Roman" pitchFamily="18" charset="0"/>
            </a:endParaRPr>
          </a:p>
        </p:txBody>
      </p:sp>
      <p:pic>
        <p:nvPicPr>
          <p:cNvPr id="10245" name="Picture 5" descr="DSC_28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2428868"/>
            <a:ext cx="396239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4" cstate="print"/>
          <a:srcRect t="7937" b="6349"/>
          <a:stretch>
            <a:fillRect/>
          </a:stretch>
        </p:blipFill>
        <p:spPr>
          <a:xfrm>
            <a:off x="4643438" y="1714488"/>
            <a:ext cx="3902905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00034" y="1071546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dirty="0" smtClean="0"/>
              <a:t>Современа неинвазивна дијагностичка метода за волуметриски приказ на коронарните крвни садови</a:t>
            </a:r>
            <a:endParaRPr lang="mk-MK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9" name="Content Placeholder 3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382000" cy="647700"/>
          </a:xfrm>
        </p:spPr>
        <p:txBody>
          <a:bodyPr anchor="b">
            <a:normAutofit/>
          </a:bodyPr>
          <a:lstStyle/>
          <a:p>
            <a:r>
              <a:rPr lang="en-US" sz="3600">
                <a:latin typeface="Times New Roman" pitchFamily="18" charset="0"/>
              </a:rPr>
              <a:t>СПИРАЛЕН (64) </a:t>
            </a:r>
            <a:r>
              <a:rPr lang="mk-MK" sz="3600">
                <a:latin typeface="Times New Roman" pitchFamily="18" charset="0"/>
              </a:rPr>
              <a:t>МС</a:t>
            </a:r>
            <a:r>
              <a:rPr lang="en-US" sz="3600">
                <a:latin typeface="Times New Roman" pitchFamily="18" charset="0"/>
              </a:rPr>
              <a:t>КТ СКЕНЕР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4572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err="1">
                <a:latin typeface="Times New Roman" pitchFamily="18" charset="0"/>
              </a:rPr>
              <a:t>Голема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брзина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скенирање</a:t>
            </a:r>
            <a:endParaRPr lang="en-US" sz="24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Times New Roman" pitchFamily="18" charset="0"/>
              </a:rPr>
              <a:t>Tенки</a:t>
            </a:r>
            <a:r>
              <a:rPr lang="en-US" sz="2400" b="1" dirty="0">
                <a:latin typeface="Times New Roman" pitchFamily="18" charset="0"/>
              </a:rPr>
              <a:t> пресеци-0,625 </a:t>
            </a:r>
            <a:r>
              <a:rPr lang="en-US" sz="2400" b="1" dirty="0" err="1">
                <a:latin typeface="Times New Roman" pitchFamily="18" charset="0"/>
              </a:rPr>
              <a:t>мм</a:t>
            </a:r>
            <a:endParaRPr lang="en-US" sz="24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Times New Roman" pitchFamily="18" charset="0"/>
              </a:rPr>
              <a:t>Квалитетна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визуелизација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во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сите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рамнини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сагитална</a:t>
            </a:r>
            <a:r>
              <a:rPr lang="en-US" sz="2400" b="1" dirty="0">
                <a:latin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</a:rPr>
              <a:t>трансверзална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коронарна</a:t>
            </a:r>
            <a:r>
              <a:rPr lang="en-US" sz="2400" b="1" dirty="0">
                <a:latin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imes New Roman" pitchFamily="18" charset="0"/>
              </a:rPr>
              <a:t>ЕКГ </a:t>
            </a:r>
            <a:r>
              <a:rPr lang="en-US" sz="2400" b="1" dirty="0" err="1">
                <a:latin typeface="Times New Roman" pitchFamily="18" charset="0"/>
              </a:rPr>
              <a:t>следење</a:t>
            </a:r>
            <a:endParaRPr lang="en-US" sz="24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Times New Roman" pitchFamily="18" charset="0"/>
              </a:rPr>
              <a:t>Софтверски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пакети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за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постпроцесирање</a:t>
            </a:r>
            <a:r>
              <a:rPr lang="en-US" sz="2400" b="1" dirty="0">
                <a:latin typeface="Times New Roman" pitchFamily="18" charset="0"/>
              </a:rPr>
              <a:t> и  3Д </a:t>
            </a:r>
            <a:r>
              <a:rPr lang="en-US" sz="2400" b="1" dirty="0" err="1">
                <a:latin typeface="Times New Roman" pitchFamily="18" charset="0"/>
              </a:rPr>
              <a:t>реконструкции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2292" name="se053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642" y="1428736"/>
            <a:ext cx="4410076" cy="449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4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mk-MK" sz="3600" dirty="0" smtClean="0">
                <a:latin typeface="Times New Roman" pitchFamily="18" charset="0"/>
              </a:rPr>
              <a:t>ИНДИКАЦИИ</a:t>
            </a:r>
            <a:r>
              <a:rPr lang="en-US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</a:rPr>
              <a:t>   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b="1" dirty="0" err="1">
                <a:latin typeface="Times New Roman" pitchFamily="18" charset="0"/>
              </a:rPr>
              <a:t>Скрининг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mk-MK" sz="2400" b="1" dirty="0">
                <a:latin typeface="Times New Roman" pitchFamily="18" charset="0"/>
              </a:rPr>
              <a:t>н</a:t>
            </a:r>
            <a:r>
              <a:rPr lang="en-US" sz="2400" b="1" dirty="0">
                <a:latin typeface="Times New Roman" pitchFamily="18" charset="0"/>
              </a:rPr>
              <a:t>a </a:t>
            </a:r>
            <a:r>
              <a:rPr lang="en-US" sz="2400" b="1" dirty="0" err="1">
                <a:latin typeface="Times New Roman" pitchFamily="18" charset="0"/>
              </a:rPr>
              <a:t>пациенти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со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атипична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градна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болка</a:t>
            </a:r>
            <a:endParaRPr lang="en-US" sz="2400" b="1" dirty="0"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b="1" dirty="0" err="1">
                <a:latin typeface="Times New Roman" pitchFamily="18" charset="0"/>
              </a:rPr>
              <a:t>Асимптоматски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пациенти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со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висок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кардиоваскуларен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ризик</a:t>
            </a:r>
            <a:endParaRPr lang="mk-MK" sz="2400" b="1" dirty="0"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b="1" dirty="0" err="1">
                <a:latin typeface="Times New Roman" pitchFamily="18" charset="0"/>
              </a:rPr>
              <a:t>Неспецифичен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наод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тестот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оптеретување</a:t>
            </a:r>
            <a:endParaRPr lang="en-US" sz="2400" b="1" dirty="0"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b="1" dirty="0" err="1">
                <a:latin typeface="Times New Roman" pitchFamily="18" charset="0"/>
              </a:rPr>
              <a:t>Контроли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бајпаси,стентови</a:t>
            </a:r>
            <a:endParaRPr lang="en-US" sz="2400" b="1" dirty="0"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b="1" dirty="0" err="1">
                <a:latin typeface="Times New Roman" pitchFamily="18" charset="0"/>
              </a:rPr>
              <a:t>Вродени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mk-MK" sz="2400" b="1" dirty="0">
                <a:latin typeface="Times New Roman" pitchFamily="18" charset="0"/>
              </a:rPr>
              <a:t>коронарни аномалии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0" name="Picture 5" descr="left coronary arterie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1571612"/>
            <a:ext cx="4038600" cy="4500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Media Placeholder 10"/>
          <p:cNvSpPr>
            <a:spLocks noGrp="1"/>
          </p:cNvSpPr>
          <p:nvPr>
            <p:ph type="media" sz="half" idx="2"/>
          </p:nvPr>
        </p:nvSpPr>
        <p:spPr/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mk-MK" sz="3600" dirty="0" smtClean="0">
                <a:latin typeface="Times New Roman" pitchFamily="18" charset="0"/>
              </a:rPr>
              <a:t>ПРИПРЕМА НА ПАЦИЕНТОТ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071546"/>
            <a:ext cx="3810000" cy="5010168"/>
          </a:xfrm>
        </p:spPr>
        <p:txBody>
          <a:bodyPr>
            <a:normAutofit lnSpcReduction="10000"/>
          </a:bodyPr>
          <a:lstStyle/>
          <a:p>
            <a:r>
              <a:rPr lang="mk-MK" sz="2400" b="1" dirty="0" smtClean="0">
                <a:latin typeface="Times New Roman" pitchFamily="18" charset="0"/>
              </a:rPr>
              <a:t>Анамнеза</a:t>
            </a:r>
          </a:p>
          <a:p>
            <a:r>
              <a:rPr lang="mk-MK" sz="2400" b="1" dirty="0" smtClean="0">
                <a:latin typeface="Times New Roman" pitchFamily="18" charset="0"/>
              </a:rPr>
              <a:t>Лабараторија</a:t>
            </a:r>
          </a:p>
          <a:p>
            <a:r>
              <a:rPr lang="mk-MK" sz="2400" b="1" dirty="0" smtClean="0">
                <a:latin typeface="Times New Roman" pitchFamily="18" charset="0"/>
              </a:rPr>
              <a:t>Пласирање на И.В. канила</a:t>
            </a:r>
          </a:p>
          <a:p>
            <a:r>
              <a:rPr lang="en-US" sz="2400" b="1" dirty="0" err="1" smtClean="0">
                <a:latin typeface="Times New Roman" pitchFamily="18" charset="0"/>
              </a:rPr>
              <a:t>Срцева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фреквенција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од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65-70 </a:t>
            </a:r>
            <a:r>
              <a:rPr lang="en-US" sz="2400" b="1" dirty="0" err="1">
                <a:latin typeface="Times New Roman" pitchFamily="18" charset="0"/>
              </a:rPr>
              <a:t>во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мин</a:t>
            </a:r>
            <a:endParaRPr lang="en-US" sz="2400" b="1" dirty="0">
              <a:latin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</a:rPr>
              <a:t>Премедикација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со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бета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блокатори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r>
              <a:rPr lang="en-US" sz="2400" b="1" dirty="0" err="1">
                <a:latin typeface="Times New Roman" pitchFamily="18" charset="0"/>
              </a:rPr>
              <a:t>И.в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апликација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контрастно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средство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со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автоматски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инјекто</a:t>
            </a:r>
            <a:r>
              <a:rPr lang="mk-MK" sz="2400" b="1" dirty="0">
                <a:latin typeface="Times New Roman" pitchFamily="18" charset="0"/>
              </a:rPr>
              <a:t>р</a:t>
            </a:r>
          </a:p>
          <a:p>
            <a:r>
              <a:rPr lang="en-US" sz="2400" b="1" dirty="0" err="1">
                <a:latin typeface="Times New Roman" pitchFamily="18" charset="0"/>
              </a:rPr>
              <a:t>Задршка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на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воздух</a:t>
            </a:r>
            <a:r>
              <a:rPr lang="en-US" sz="2400" b="1" dirty="0">
                <a:latin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</a:rPr>
              <a:t>секунди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6" name="pulsurachko srce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71934" y="1142984"/>
            <a:ext cx="48768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imes New Roman" pitchFamily="18" charset="0"/>
              </a:rPr>
              <a:t>ТЕХНИКА НА ПРЕГЛЕД</a:t>
            </a:r>
            <a:r>
              <a:rPr lang="en-US"/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r="-47"/>
          <a:stretch>
            <a:fillRect/>
          </a:stretch>
        </p:blipFill>
        <p:spPr>
          <a:xfrm>
            <a:off x="457200" y="1295400"/>
            <a:ext cx="4038600" cy="4576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P1010020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>
          <a:xfrm>
            <a:off x="4648200" y="1295400"/>
            <a:ext cx="3733800" cy="227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P1010015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>
          <a:xfrm>
            <a:off x="4648200" y="3733800"/>
            <a:ext cx="3733800" cy="21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929688" cy="1154112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Times New Roman" pitchFamily="18" charset="0"/>
              </a:rPr>
              <a:t> </a:t>
            </a:r>
            <a:r>
              <a:rPr lang="mk-MK" sz="3600" dirty="0" smtClean="0">
                <a:latin typeface="Times New Roman" pitchFamily="18" charset="0"/>
              </a:rPr>
              <a:t> </a:t>
            </a:r>
            <a:r>
              <a:rPr lang="mk-MK" sz="3600" b="1" dirty="0" smtClean="0">
                <a:latin typeface="Times New Roman" pitchFamily="18" charset="0"/>
              </a:rPr>
              <a:t>Приказ на </a:t>
            </a:r>
            <a:r>
              <a:rPr lang="mk-MK" sz="3600" b="1" dirty="0">
                <a:latin typeface="Times New Roman" pitchFamily="18" charset="0"/>
              </a:rPr>
              <a:t>к</a:t>
            </a:r>
            <a:r>
              <a:rPr lang="en-US" sz="3600" b="1" dirty="0" err="1" smtClean="0">
                <a:latin typeface="Times New Roman" pitchFamily="18" charset="0"/>
              </a:rPr>
              <a:t>оронарни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артерии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десно</a:t>
            </a:r>
            <a:endParaRPr lang="en-US" sz="3600" b="1" dirty="0">
              <a:latin typeface="Times New Roman" pitchFamily="18" charset="0"/>
            </a:endParaRPr>
          </a:p>
        </p:txBody>
      </p:sp>
      <p:pic>
        <p:nvPicPr>
          <p:cNvPr id="28676" name="Picture 7" descr="right coronary arterie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4159250" cy="41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7" name="Picture 8" descr="right coronary arteries 2"/>
          <p:cNvPicPr>
            <a:picLocks noChangeAspect="1" noChangeArrowheads="1"/>
          </p:cNvPicPr>
          <p:nvPr/>
        </p:nvPicPr>
        <p:blipFill>
          <a:blip r:embed="rId4" cstate="print"/>
          <a:srcRect r="-95" b="-95"/>
          <a:stretch>
            <a:fillRect/>
          </a:stretch>
        </p:blipFill>
        <p:spPr bwMode="auto">
          <a:xfrm>
            <a:off x="4681538" y="2090738"/>
            <a:ext cx="4092575" cy="409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357188"/>
            <a:ext cx="7793038" cy="976312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600" b="1" dirty="0" smtClean="0">
                <a:latin typeface="Times New Roman" pitchFamily="18" charset="0"/>
                <a:cs typeface="Times New Roman" pitchFamily="18" charset="0"/>
              </a:rPr>
              <a:t>Приказ на к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оронарни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артерии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mk-MK" sz="3600" b="1" dirty="0" err="1" smtClean="0">
                <a:latin typeface="Times New Roman" pitchFamily="18" charset="0"/>
                <a:cs typeface="Times New Roman" pitchFamily="18" charset="0"/>
              </a:rPr>
              <a:t>ево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left coronary arteri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4159250" cy="41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5" name="Picture 5" descr="left coronary arteries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81200"/>
            <a:ext cx="4159250" cy="41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357166"/>
            <a:ext cx="6088063" cy="1066802"/>
          </a:xfrm>
        </p:spPr>
        <p:txBody>
          <a:bodyPr anchor="b">
            <a:noAutofit/>
          </a:bodyPr>
          <a:lstStyle/>
          <a:p>
            <a:r>
              <a:rPr lang="en-US" sz="3600" b="1" dirty="0" err="1">
                <a:latin typeface="Times New Roman" pitchFamily="18" charset="0"/>
              </a:rPr>
              <a:t>Коронарни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артерии-3Д</a:t>
            </a:r>
            <a:r>
              <a:rPr lang="mk-MK" sz="3600" b="1" dirty="0" smtClean="0">
                <a:latin typeface="Times New Roman" pitchFamily="18" charset="0"/>
              </a:rPr>
              <a:t> проекција</a:t>
            </a:r>
            <a:endParaRPr lang="en-US" sz="3600" b="1" dirty="0">
              <a:latin typeface="Times New Roman" pitchFamily="18" charset="0"/>
            </a:endParaRPr>
          </a:p>
        </p:txBody>
      </p:sp>
      <p:pic>
        <p:nvPicPr>
          <p:cNvPr id="32772" name="Picture 4" descr="cardiac arteri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3878263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3" name="Picture 5" descr="cardiac arteries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057400"/>
            <a:ext cx="3881438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406</Words>
  <Application>Microsoft Office PowerPoint</Application>
  <PresentationFormat>On-screen Show (4:3)</PresentationFormat>
  <Paragraphs>98</Paragraphs>
  <Slides>18</Slides>
  <Notes>18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Business Plan</vt:lpstr>
      <vt:lpstr>Slide 1</vt:lpstr>
      <vt:lpstr>64 -КТ КОРОНАРОГРАФИЈА</vt:lpstr>
      <vt:lpstr>СПИРАЛЕН (64) МСКТ СКЕНЕР</vt:lpstr>
      <vt:lpstr>ИНДИКАЦИИ </vt:lpstr>
      <vt:lpstr>ПРИПРЕМА НА ПАЦИЕНТОТ</vt:lpstr>
      <vt:lpstr>ТЕХНИКА НА ПРЕГЛЕД </vt:lpstr>
      <vt:lpstr>  Приказ на коронарни артерии десно</vt:lpstr>
      <vt:lpstr> Приказ на коронарни артерии лево </vt:lpstr>
      <vt:lpstr>Коронарни артерии-3Д проекција</vt:lpstr>
      <vt:lpstr>Slide 10</vt:lpstr>
      <vt:lpstr>CPR curved planar reformation</vt:lpstr>
      <vt:lpstr>Стент RCA-пред и после интервенција</vt:lpstr>
      <vt:lpstr>64 - КТ Коронарографија</vt:lpstr>
      <vt:lpstr> 64 КТ КОРОНАРОГРАФИЈА</vt:lpstr>
      <vt:lpstr>Calcium Scoring Index</vt:lpstr>
      <vt:lpstr>Slide 16</vt:lpstr>
      <vt:lpstr>Заклучок</vt:lpstr>
      <vt:lpstr>Slide 18</vt:lpstr>
    </vt:vector>
  </TitlesOfParts>
  <Company>RTG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 во кардиологија </dc:title>
  <dc:creator>Lidija Veljanovska</dc:creator>
  <cp:lastModifiedBy>stojanoski</cp:lastModifiedBy>
  <cp:revision>378</cp:revision>
  <dcterms:created xsi:type="dcterms:W3CDTF">2008-11-25T08:42:58Z</dcterms:created>
  <dcterms:modified xsi:type="dcterms:W3CDTF">2010-04-22T11:30:17Z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0008004a35000000000001023600</vt:lpwstr>
  </property>
</Properties>
</file>