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85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81" r:id="rId11"/>
    <p:sldId id="282" r:id="rId12"/>
    <p:sldId id="277" r:id="rId13"/>
    <p:sldId id="278" r:id="rId14"/>
    <p:sldId id="284" r:id="rId15"/>
    <p:sldId id="283" r:id="rId16"/>
    <p:sldId id="280" r:id="rId17"/>
    <p:sldId id="279" r:id="rId18"/>
    <p:sldId id="269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109" autoAdjust="0"/>
  </p:normalViewPr>
  <p:slideViewPr>
    <p:cSldViewPr>
      <p:cViewPr varScale="1">
        <p:scale>
          <a:sx n="107" d="100"/>
          <a:sy n="107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36293-D1D5-47F7-8904-6F47A7E2B2AD}" type="datetimeFigureOut">
              <a:rPr lang="mk-MK" smtClean="0"/>
              <a:t>02.05.2012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188A-3FD8-40C0-9E88-AA49E6472B9F}" type="slidenum">
              <a:rPr lang="mk-MK" smtClean="0"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272FA-5DA4-422D-9D43-D0A5ADDFD357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mk-M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2CD8A-3BC4-4DB6-BAF5-C27AF1037E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03125-59A1-4570-B086-7FE9F0DF5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77B8F-A8EB-4DCC-A7E7-C6C157963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B7E483-E4B6-46A9-8B29-ADA5EBBC2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AEAEA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65B34-B81E-404B-B2C3-FF168B186494}" type="slidenum">
              <a:rPr lang="en-GB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AEAEA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03250-1982-4F86-ADE1-E52E7F92CAB2}" type="slidenum">
              <a:rPr lang="en-GB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AEAEA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65984-F7BC-4A14-BABD-A5FD56E9FBD3}" type="slidenum">
              <a:rPr lang="en-GB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AEAE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72879-68DE-42E1-A1FC-7227D0A8B981}" type="slidenum">
              <a:rPr lang="en-GB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AEAEA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6F0F4-A529-4D43-952E-E25A64B49727}" type="slidenum">
              <a:rPr lang="en-GB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AEAEA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08DB0-F5A2-4FA3-903E-9426F615E034}" type="slidenum">
              <a:rPr lang="en-GB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AEAEA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44FF1-9861-4483-8010-17E375723963}" type="slidenum">
              <a:rPr lang="en-GB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13A58-C9C8-46E9-91CA-BFF9E166BD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AEAE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82F2-60F2-49E0-BE68-A11580D43B3E}" type="slidenum">
              <a:rPr lang="en-GB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mk-M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AEAE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1726B-A8F3-41C6-8B0A-5AC6F251570D}" type="slidenum">
              <a:rPr lang="en-GB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AEAEA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1432-612B-499F-9263-23BC36A1387E}" type="slidenum">
              <a:rPr lang="en-GB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228600"/>
            <a:ext cx="21050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28600"/>
            <a:ext cx="616743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AEAEA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6955-276A-49F7-AC62-0F4B88AEE014}" type="slidenum">
              <a:rPr lang="en-GB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0AF70-BD7A-41FD-ADF1-F5CF2ACA07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73B0D-379B-43F5-8DF0-EC4A2B34B4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A9960-E22D-4ED2-8C44-D2F3A3B7A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13CB5-0B70-4B3E-9853-AEA167089E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335C0-E1CA-4097-9D56-A3F67D03F4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1E407-F332-40FD-B85B-2642F97D00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B0A4C-D885-48B7-9622-B004DCE2E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3F8DFF-15D9-4DB8-941E-FD52E60D9B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3124200" y="6410348"/>
            <a:ext cx="28956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Cardiosurgery - Skopje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1" name="Picture 7" descr="Zname_mk"/>
          <p:cNvPicPr>
            <a:picLocks noChangeAspect="1" noChangeArrowheads="1" noCrop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62600" y="6334148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logo bel copy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9F9F5"/>
              </a:clrFrom>
              <a:clrTo>
                <a:srgbClr val="F9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6288111"/>
            <a:ext cx="533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28600"/>
            <a:ext cx="84248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EAEAEA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111CC5A-139B-4CAE-B206-A4D85446253D}" type="slidenum">
              <a:rPr lang="en-GB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AEAEA"/>
              </a:solidFill>
            </a:endParaRPr>
          </a:p>
        </p:txBody>
      </p:sp>
      <p:pic>
        <p:nvPicPr>
          <p:cNvPr id="1031" name="Picture 7" descr="Zname_mk"/>
          <p:cNvPicPr>
            <a:picLocks noChangeAspect="1" noChangeArrowheads="1" noCrop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62600" y="6477000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logo bel copy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9F9F5"/>
              </a:clrFrom>
              <a:clrTo>
                <a:srgbClr val="F9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6430963"/>
            <a:ext cx="533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advClick="0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video" Target="ShineLogoRotatePodolgo.mp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symptomshyperthyroidism.com/hyperthyroidism-and-pregnancy_4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What%20Causes%20Thyroid%20Disease.m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ncbi.nlm.nih.gov/pubmedhealth/PMH0001396/figure/A000356.B1093/?report=objectonl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ideo" Target="Thyroid%20Gland%20Examination.m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ideo" Target="Biopsija%20na%20tiroidea_a072.m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ideo" Target="Smailji_Nevzije_tiroi_1.m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645318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smtClean="0">
              <a:solidFill>
                <a:srgbClr val="EAEAEA"/>
              </a:solidFill>
            </a:endParaRPr>
          </a:p>
        </p:txBody>
      </p:sp>
      <p:pic>
        <p:nvPicPr>
          <p:cNvPr id="4099" name="ShineLogoRotatePodolgo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557338"/>
            <a:ext cx="3887787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52400" y="115888"/>
            <a:ext cx="8991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mk-MK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Тироидна </a:t>
            </a:r>
            <a:r>
              <a:rPr lang="mk-MK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жлезда, </a:t>
            </a:r>
            <a:r>
              <a:rPr lang="mk-MK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анатомија , патологија и методи на дијагностика </a:t>
            </a:r>
            <a:endParaRPr lang="en-GB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" y="42672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rgbClr val="FFFFCC"/>
              </a:buClr>
              <a:buSzPct val="90000"/>
              <a:buFont typeface="Wingdings" pitchFamily="2" charset="2"/>
              <a:buNone/>
              <a:defRPr/>
            </a:pPr>
            <a:endParaRPr lang="mk-MK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9600" y="5029200"/>
            <a:ext cx="8153400" cy="1069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Специјална болница </a:t>
            </a:r>
            <a:r>
              <a:rPr lang="mk-MK"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</a:t>
            </a:r>
            <a:r>
              <a:rPr lang="ru-RU"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хируршки болести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“Филип Втори” - Скопје, Македонија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495425" y="4724400"/>
            <a:ext cx="6172200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FFFFCC"/>
                </a:solidFill>
                <a:latin typeface="Times New Roman" pitchFamily="18" charset="0"/>
              </a:rPr>
              <a:t>Асс. д-р Билјана Божиновска 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</a:rPr>
              <a:t>, </a:t>
            </a:r>
            <a:r>
              <a:rPr lang="ru-RU" sz="2000" dirty="0" smtClean="0">
                <a:solidFill>
                  <a:srgbClr val="FFFFCC"/>
                </a:solidFill>
                <a:latin typeface="Times New Roman" pitchFamily="18" charset="0"/>
              </a:rPr>
              <a:t>Радиолог</a:t>
            </a:r>
            <a:endParaRPr lang="ru-RU" sz="2000" dirty="0" smtClean="0">
              <a:solidFill>
                <a:srgbClr val="FFFFCC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mk-MK" sz="2000" dirty="0" smtClean="0">
                <a:solidFill>
                  <a:srgbClr val="FFFFCC"/>
                </a:solidFill>
                <a:latin typeface="Times New Roman" pitchFamily="18" charset="0"/>
              </a:rPr>
              <a:t>:</a:t>
            </a:r>
            <a:endParaRPr lang="en-US" sz="200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3810000" y="6019800"/>
            <a:ext cx="189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mk-MK" dirty="0" smtClean="0">
                <a:solidFill>
                  <a:srgbClr val="FFFFCC"/>
                </a:solidFill>
                <a:latin typeface="Times New Roman" pitchFamily="18" charset="0"/>
              </a:rPr>
              <a:t>мај, 20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</a:rPr>
              <a:t>12</a:t>
            </a:r>
            <a:endParaRPr lang="en-US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0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Вродени аномалии и синдроми</a:t>
            </a:r>
            <a:endParaRPr lang="mk-M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mk-MK" sz="1400" i="1" dirty="0" smtClean="0">
                <a:latin typeface="Times New Roman" pitchFamily="18" charset="0"/>
                <a:cs typeface="Times New Roman" pitchFamily="18" charset="0"/>
              </a:rPr>
              <a:t>Конгенитален хипотироидизам кој се појавува кај 1 од 4000 новородени со тешко оштетување на на функцијата на тироидеа .Доколку не се третира доаѓа до пореметувања во раст и ментална ретрадација </a:t>
            </a:r>
            <a:r>
              <a:rPr lang="mk-MK" sz="1400" dirty="0" smtClean="0">
                <a:latin typeface="Times New Roman" pitchFamily="18" charset="0"/>
                <a:cs typeface="Times New Roman" pitchFamily="18" charset="0"/>
              </a:rPr>
              <a:t>.Доколку веднаш се почне со третман со заместителна терапија симптомите се повлекуваат.</a:t>
            </a:r>
          </a:p>
          <a:p>
            <a:pPr>
              <a:buNone/>
            </a:pPr>
            <a:r>
              <a:rPr lang="mk-MK" sz="1400" i="1" dirty="0" smtClean="0">
                <a:latin typeface="Times New Roman" pitchFamily="18" charset="0"/>
                <a:cs typeface="Times New Roman" pitchFamily="18" charset="0"/>
              </a:rPr>
              <a:t>Причини </a:t>
            </a:r>
          </a:p>
          <a:p>
            <a:r>
              <a:rPr lang="mk-MK" sz="1400" dirty="0" smtClean="0">
                <a:latin typeface="Times New Roman" pitchFamily="18" charset="0"/>
                <a:cs typeface="Times New Roman" pitchFamily="18" charset="0"/>
              </a:rPr>
              <a:t>Резистенција на ТСХ</a:t>
            </a:r>
          </a:p>
          <a:p>
            <a:r>
              <a:rPr lang="mk-MK" sz="1400" dirty="0" smtClean="0">
                <a:latin typeface="Times New Roman" pitchFamily="18" charset="0"/>
                <a:cs typeface="Times New Roman" pitchFamily="18" charset="0"/>
              </a:rPr>
              <a:t>Атиреоза</a:t>
            </a:r>
          </a:p>
          <a:p>
            <a:r>
              <a:rPr lang="mk-MK" sz="1400" dirty="0" smtClean="0">
                <a:latin typeface="Times New Roman" pitchFamily="18" charset="0"/>
                <a:cs typeface="Times New Roman" pitchFamily="18" charset="0"/>
              </a:rPr>
              <a:t>Хипоплазија на тироидеа </a:t>
            </a:r>
            <a:endParaRPr lang="mk-MK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k-MK" sz="1600" i="1" dirty="0" smtClean="0">
                <a:latin typeface="Times New Roman" pitchFamily="18" charset="0"/>
                <a:cs typeface="Times New Roman" pitchFamily="18" charset="0"/>
              </a:rPr>
              <a:t>Сипмтоми</a:t>
            </a:r>
          </a:p>
          <a:p>
            <a:pPr>
              <a:buNone/>
            </a:pPr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Поспаност</a:t>
            </a:r>
          </a:p>
          <a:p>
            <a:pPr>
              <a:buNone/>
            </a:pPr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Слаб мускулен тонус</a:t>
            </a:r>
          </a:p>
          <a:p>
            <a:pPr>
              <a:buNone/>
            </a:pPr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Жолтица</a:t>
            </a:r>
          </a:p>
          <a:p>
            <a:pPr>
              <a:buNone/>
            </a:pPr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Нередовна столица</a:t>
            </a:r>
          </a:p>
          <a:p>
            <a:pPr>
              <a:buNone/>
            </a:pPr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Ниска температура</a:t>
            </a:r>
          </a:p>
          <a:p>
            <a:pPr>
              <a:buNone/>
            </a:pPr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Макроглосија</a:t>
            </a:r>
          </a:p>
          <a:p>
            <a:pPr>
              <a:buNone/>
            </a:pPr>
            <a:endParaRPr lang="mk-MK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k-MK" sz="14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mk-MK" sz="1400" dirty="0" smtClean="0">
                <a:latin typeface="Times New Roman" pitchFamily="18" charset="0"/>
                <a:cs typeface="Times New Roman" pitchFamily="18" charset="0"/>
              </a:rPr>
              <a:t>недели старо новородено со жолтица поради хипотироидизам , 			почнат третман за 1 година бебето постигнува нормален развој</a:t>
            </a:r>
            <a:endParaRPr lang="mk-MK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2190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Хипертироидизам </a:t>
            </a:r>
            <a:br>
              <a:rPr lang="mk-MK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mk-MK" sz="2800" i="1" dirty="0" smtClean="0">
                <a:latin typeface="Times New Roman" pitchFamily="18" charset="0"/>
                <a:cs typeface="Times New Roman" pitchFamily="18" charset="0"/>
              </a:rPr>
              <a:t>Гравесова болест</a:t>
            </a:r>
            <a:endParaRPr lang="mk-MK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endocrinesurgery.ucla.edu/images/adm_bulging_eyes.jpg"/>
          <p:cNvPicPr>
            <a:picLocks noChangeAspect="1" noChangeArrowheads="1"/>
          </p:cNvPicPr>
          <p:nvPr/>
        </p:nvPicPr>
        <p:blipFill>
          <a:blip r:embed="rId2" cstate="print"/>
          <a:srcRect r="46429"/>
          <a:stretch>
            <a:fillRect/>
          </a:stretch>
        </p:blipFill>
        <p:spPr bwMode="auto">
          <a:xfrm>
            <a:off x="642910" y="1357298"/>
            <a:ext cx="2571768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357686" y="1214422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i="1" dirty="0" smtClean="0">
                <a:latin typeface="Times New Roman" pitchFamily="18" charset="0"/>
                <a:cs typeface="Times New Roman" pitchFamily="18" charset="0"/>
              </a:rPr>
              <a:t>Автоимуна болест каде што е нападнато ткивото на тироидна жлезда 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mk-MK" i="1" dirty="0" smtClean="0">
                <a:latin typeface="Times New Roman" pitchFamily="18" charset="0"/>
                <a:cs typeface="Times New Roman" pitchFamily="18" charset="0"/>
              </a:rPr>
              <a:t>Симптоми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Егзофталмус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Слабеење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Зголемен апетит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Нервоза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Замор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Зголемено потење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Мускулна слабост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Тремор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Забрзана цревна перисталтика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Тахикардија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148" y="5466724"/>
            <a:ext cx="76622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Понаправени испитувања – терапија од типот на тиросупресивни лекови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со редовни контроли на 1 месец ,пото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на 3 месеци на Т3 , Т3 и ТСХ во крв</a:t>
            </a: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mk-MK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Хипотироидизам -намалено ниво на тироидни хормони во крв </a:t>
            </a:r>
            <a:endParaRPr lang="mk-M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4488120"/>
            <a:ext cx="383475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i="1" dirty="0" smtClean="0">
                <a:latin typeface="Times New Roman" pitchFamily="18" charset="0"/>
                <a:cs typeface="Times New Roman" pitchFamily="18" charset="0"/>
              </a:rPr>
              <a:t>Типичено променет изглед со здепаста конституција </a:t>
            </a:r>
          </a:p>
          <a:p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Пациентот се жали на </a:t>
            </a:r>
          </a:p>
          <a:p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Замор </a:t>
            </a:r>
          </a:p>
          <a:p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Зголемена телесна тежина </a:t>
            </a:r>
          </a:p>
          <a:p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Несоница</a:t>
            </a:r>
          </a:p>
          <a:p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Губење на коса</a:t>
            </a:r>
          </a:p>
          <a:p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Кршење на нокти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mk-MK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3429000"/>
            <a:ext cx="3318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Постојат повеќе состојби кои доведуваат до хипотироидизам.  </a:t>
            </a:r>
          </a:p>
          <a:p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Автоимуни заболувања</a:t>
            </a:r>
          </a:p>
          <a:p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Состојби на третирана хипертиреоза со радиоактивен јод </a:t>
            </a:r>
          </a:p>
          <a:p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Тироидектомија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00240"/>
            <a:ext cx="31718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b="8718"/>
          <a:stretch>
            <a:fillRect/>
          </a:stretch>
        </p:blipFill>
        <p:spPr bwMode="auto">
          <a:xfrm>
            <a:off x="571472" y="1500174"/>
            <a:ext cx="281739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Documents and Settings\bozinovska\Desktop\Hipotireoza.JPG"/>
          <p:cNvPicPr>
            <a:picLocks noChangeAspect="1" noChangeArrowheads="1"/>
          </p:cNvPicPr>
          <p:nvPr/>
        </p:nvPicPr>
        <p:blipFill>
          <a:blip r:embed="rId4" cstate="print"/>
          <a:srcRect l="25837" t="25837" r="14764" b="14764"/>
          <a:stretch>
            <a:fillRect/>
          </a:stretch>
        </p:blipFill>
        <p:spPr bwMode="auto">
          <a:xfrm>
            <a:off x="571472" y="4929198"/>
            <a:ext cx="2138384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>
                <a:latin typeface="Times New Roman" pitchFamily="18" charset="0"/>
                <a:cs typeface="Times New Roman" pitchFamily="18" charset="0"/>
              </a:rPr>
              <a:t>Бенигни тумори </a:t>
            </a:r>
            <a:endParaRPr lang="mk-MK" dirty="0"/>
          </a:p>
        </p:txBody>
      </p:sp>
      <p:sp>
        <p:nvSpPr>
          <p:cNvPr id="3" name="Rectangle 2"/>
          <p:cNvSpPr/>
          <p:nvPr/>
        </p:nvSpPr>
        <p:spPr>
          <a:xfrm>
            <a:off x="1285852" y="1714488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Нодуларни формации јазолчиња </a:t>
            </a:r>
            <a:r>
              <a:rPr lang="mk-MK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кои може да бидат мултипни или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солитарни , јасно ограничени со хало , локализирани претежно во латерален дел на тироидни лобуси иако не се ретки во </a:t>
            </a:r>
            <a:r>
              <a:rPr lang="mk-MK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истмус.</a:t>
            </a:r>
            <a:endParaRPr lang="mk-MK" dirty="0"/>
          </a:p>
        </p:txBody>
      </p:sp>
      <p:pic>
        <p:nvPicPr>
          <p:cNvPr id="2051" name="Picture 3" descr="C:\Documents and Settings\bozinovska\Desktop\nodus 2.JPG"/>
          <p:cNvPicPr>
            <a:picLocks noChangeAspect="1" noChangeArrowheads="1"/>
          </p:cNvPicPr>
          <p:nvPr/>
        </p:nvPicPr>
        <p:blipFill>
          <a:blip r:embed="rId2" cstate="print"/>
          <a:srcRect l="29528" t="29528" r="14764" b="18824"/>
          <a:stretch>
            <a:fillRect/>
          </a:stretch>
        </p:blipFill>
        <p:spPr bwMode="auto">
          <a:xfrm>
            <a:off x="5000628" y="2857496"/>
            <a:ext cx="2857520" cy="2907114"/>
          </a:xfrm>
          <a:prstGeom prst="rect">
            <a:avLst/>
          </a:prstGeom>
          <a:noFill/>
        </p:spPr>
      </p:pic>
      <p:pic>
        <p:nvPicPr>
          <p:cNvPr id="2052" name="Picture 4" descr="C:\Documents and Settings\bozinovska\Desktop\struma 5.JPG"/>
          <p:cNvPicPr>
            <a:picLocks noChangeAspect="1" noChangeArrowheads="1"/>
          </p:cNvPicPr>
          <p:nvPr/>
        </p:nvPicPr>
        <p:blipFill>
          <a:blip r:embed="rId3" cstate="print"/>
          <a:srcRect l="29528" t="29528" r="14764" b="14764"/>
          <a:stretch>
            <a:fillRect/>
          </a:stretch>
        </p:blipFill>
        <p:spPr bwMode="auto">
          <a:xfrm>
            <a:off x="1428728" y="2928934"/>
            <a:ext cx="2857520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2103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Бенигни цисти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00" y="1428736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mk-MK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2" y="2285992"/>
            <a:ext cx="3543692" cy="385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2285992"/>
            <a:ext cx="4086112" cy="19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889" y="4214818"/>
            <a:ext cx="4093774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39552" y="1167125"/>
            <a:ext cx="80318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600" i="1" dirty="0" smtClean="0">
                <a:latin typeface="Times New Roman" pitchFamily="18" charset="0"/>
                <a:cs typeface="Times New Roman" pitchFamily="18" charset="0"/>
              </a:rPr>
              <a:t>Доколку се локализирани во истмус се цисти </a:t>
            </a:r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кои може да бидат исполнети со бистра или сукрвичава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течност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Малигни тумори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22963" y="1412776"/>
            <a:ext cx="35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i="1" dirty="0" smtClean="0">
                <a:latin typeface="Times New Roman" pitchFamily="18" charset="0"/>
                <a:cs typeface="Times New Roman" pitchFamily="18" charset="0"/>
              </a:rPr>
              <a:t>4 типа на тироиден канцер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Папиларен тироиден канцер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Фоликуларен тироиден канцер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Медуларен тироиден канцер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Анапластичен тироиден канцер 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57562"/>
            <a:ext cx="352020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37" y="1124744"/>
            <a:ext cx="352774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42284"/>
            <a:ext cx="221481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88224" y="3465874"/>
            <a:ext cx="2555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Radioiodine </a:t>
            </a:r>
            <a:r>
              <a:rPr lang="en-US" sz="1200" dirty="0" err="1"/>
              <a:t>Scintigraphy</a:t>
            </a:r>
            <a:r>
              <a:rPr lang="en-US" sz="1200" dirty="0"/>
              <a:t> with </a:t>
            </a:r>
            <a:r>
              <a:rPr lang="en-US" sz="1200" dirty="0" err="1"/>
              <a:t>SPEineCT</a:t>
            </a:r>
            <a:r>
              <a:rPr lang="en-US" sz="1200" dirty="0"/>
              <a:t>/CT: An Important Diagnostic Tool for Thyroid Cancer Staging and Risk Stratification</a:t>
            </a:r>
            <a:endParaRPr lang="mk-MK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Нодозна струма или гушавост</a:t>
            </a:r>
            <a:endParaRPr lang="mk-M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124744"/>
            <a:ext cx="8036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Изразено зголемување на тироиде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која може да доведе до потиснување на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околните структури , трахеа и езофагус. Се појавуваат симптоми најчесто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поради притисок или ерозија на трахеа со потешкотии во голтање или гушење со појава на стридор.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Ретко но не се исклучува малигнизирање на промената или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промена во тироиден статус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yperthyroidism and pregnancy">
            <a:hlinkClick r:id="rId2" tooltip="hyperthyroidism and pregnancy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643182"/>
            <a:ext cx="1627114" cy="1645079"/>
          </a:xfrm>
          <a:prstGeom prst="rect">
            <a:avLst/>
          </a:prstGeom>
          <a:noFill/>
        </p:spPr>
      </p:pic>
      <p:pic>
        <p:nvPicPr>
          <p:cNvPr id="9" name="Picture 2" descr="Trachea compressed by large goi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429000"/>
            <a:ext cx="1928826" cy="2394961"/>
          </a:xfrm>
          <a:prstGeom prst="rect">
            <a:avLst/>
          </a:prstGeom>
          <a:noFill/>
        </p:spPr>
      </p:pic>
      <p:pic>
        <p:nvPicPr>
          <p:cNvPr id="13" name="Picture 2" descr="C:\Documents and Settings\bozinovska\Desktop\struma.JPG"/>
          <p:cNvPicPr>
            <a:picLocks noChangeAspect="1" noChangeArrowheads="1"/>
          </p:cNvPicPr>
          <p:nvPr/>
        </p:nvPicPr>
        <p:blipFill>
          <a:blip r:embed="rId5" cstate="print"/>
          <a:srcRect l="16240" t="29158" r="9596" b="19562"/>
          <a:stretch>
            <a:fillRect/>
          </a:stretch>
        </p:blipFill>
        <p:spPr bwMode="auto">
          <a:xfrm>
            <a:off x="1173394" y="12725155"/>
            <a:ext cx="2748739" cy="1900523"/>
          </a:xfrm>
          <a:prstGeom prst="rect">
            <a:avLst/>
          </a:prstGeom>
          <a:noFill/>
        </p:spPr>
      </p:pic>
      <p:pic>
        <p:nvPicPr>
          <p:cNvPr id="1027" name="Picture 3" descr="C:\Documents and Settings\bozinovska\Desktop\struma.JPG"/>
          <p:cNvPicPr>
            <a:picLocks noChangeAspect="1" noChangeArrowheads="1"/>
          </p:cNvPicPr>
          <p:nvPr/>
        </p:nvPicPr>
        <p:blipFill>
          <a:blip r:embed="rId5" cstate="print"/>
          <a:srcRect l="14395" t="26944" r="7751" b="18455"/>
          <a:stretch>
            <a:fillRect/>
          </a:stretch>
        </p:blipFill>
        <p:spPr bwMode="auto">
          <a:xfrm>
            <a:off x="4857752" y="4357694"/>
            <a:ext cx="2231208" cy="1857388"/>
          </a:xfrm>
          <a:prstGeom prst="rect">
            <a:avLst/>
          </a:prstGeom>
          <a:noFill/>
        </p:spPr>
      </p:pic>
      <p:pic>
        <p:nvPicPr>
          <p:cNvPr id="1029" name="Picture 5" descr="C:\Documents and Settings\bozinovska\Desktop\struma 4-0002.JPG"/>
          <p:cNvPicPr>
            <a:picLocks noChangeAspect="1" noChangeArrowheads="1"/>
          </p:cNvPicPr>
          <p:nvPr/>
        </p:nvPicPr>
        <p:blipFill>
          <a:blip r:embed="rId6" cstate="print"/>
          <a:srcRect l="33957" t="33219" r="16978" b="16978"/>
          <a:stretch>
            <a:fillRect/>
          </a:stretch>
        </p:blipFill>
        <p:spPr bwMode="auto">
          <a:xfrm>
            <a:off x="2643174" y="3429000"/>
            <a:ext cx="200026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Haschimoto</a:t>
            </a:r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 тироидит</a:t>
            </a:r>
            <a:endParaRPr lang="mk-MK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2170" y="1124744"/>
            <a:ext cx="72383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Воспалителен процес кој може да биде присутен со години но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во еден момент да премине во сиптоматски .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Тогаш е асоциран со треска ,болка во предна страна на вратот со лесни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промени во правец на хипо или хипер на тироиден статус во крв.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Автоимуно заболување 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762" y="2780928"/>
            <a:ext cx="280106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N:\export\sdc\SAKIRI_ADELINA\se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80928"/>
            <a:ext cx="384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Третман и превенција</a:t>
            </a:r>
            <a:endParaRPr lang="mk-M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09" y="1357298"/>
            <a:ext cx="48619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Тиреосупресивни лекови за хипертироидизам</a:t>
            </a:r>
          </a:p>
          <a:p>
            <a:r>
              <a:rPr lang="mk-MK" smtClean="0">
                <a:latin typeface="Times New Roman" pitchFamily="18" charset="0"/>
                <a:cs typeface="Times New Roman" pitchFamily="18" charset="0"/>
              </a:rPr>
              <a:t>Тиреозаместителни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лекови за хипотироидизам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Апирациона пункција за поголеми цисти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Хируршки </a:t>
            </a:r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третман кај </a:t>
            </a:r>
            <a:r>
              <a:rPr lang="mk-MK" sz="1600" dirty="0">
                <a:latin typeface="Times New Roman" pitchFamily="18" charset="0"/>
                <a:cs typeface="Times New Roman" pitchFamily="18" charset="0"/>
              </a:rPr>
              <a:t>тумори</a:t>
            </a:r>
          </a:p>
          <a:p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5143512"/>
            <a:ext cx="4278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Редовни  клинички прегледи</a:t>
            </a:r>
          </a:p>
          <a:p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Тироиден статус во  крв кај пациенти со генетска оптеретеност</a:t>
            </a:r>
          </a:p>
          <a:p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Редовни ехотомографски прегледи  </a:t>
            </a:r>
            <a:endParaRPr lang="mk-M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T:\Montaza\Daniel\s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357298"/>
            <a:ext cx="3065900" cy="2711448"/>
          </a:xfrm>
          <a:prstGeom prst="rect">
            <a:avLst/>
          </a:prstGeom>
          <a:noFill/>
        </p:spPr>
      </p:pic>
      <p:pic>
        <p:nvPicPr>
          <p:cNvPr id="2051" name="Picture 3" descr="T:\Montaza\Daniel\it1_Transfer_te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7" y="4214818"/>
            <a:ext cx="3071533" cy="1928826"/>
          </a:xfrm>
          <a:prstGeom prst="rect">
            <a:avLst/>
          </a:prstGeom>
          <a:noFill/>
        </p:spPr>
      </p:pic>
      <p:pic>
        <p:nvPicPr>
          <p:cNvPr id="2052" name="Picture 4" descr="T:\Montaza\Daniel\Darko e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786058"/>
            <a:ext cx="2847153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Промени на тироиден статус во крв и бременост </a:t>
            </a:r>
            <a:endParaRPr lang="mk-M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485776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Хипотироидизам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и бременост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Се прима редовна терапија и се прават редовни контроли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2000264" cy="301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T:\Montaza\Daniel\Bilj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3929058" cy="3108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Некои викаат дека се што почнува од мозокот поминува низ тироидеа и доаѓа до душата</a:t>
            </a:r>
            <a:endParaRPr lang="mk-M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Тироидната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жлезда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локализирана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предната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страна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вратот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веднаш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Адамавото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јаболко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пеперутка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околу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самата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трахеа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 Локализацијата е некогаш и субмандибуларно како ект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пична тироидеа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Составена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лобус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поврзани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ткивен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мост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истмус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Промените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појават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обата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лобуса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тироидната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жлезда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ткивниот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мост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mk-MK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arath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000504"/>
            <a:ext cx="24526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T:\Filip Vtori\Dr. Biljana Bozinovska\Tiroidea predavanja\kolocep 2008 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2"/>
            <a:ext cx="3786214" cy="2524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Функција </a:t>
            </a:r>
            <a:endParaRPr lang="mk-M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What Causes Thyroid Disease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714744" y="1357298"/>
            <a:ext cx="4935492" cy="468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916832"/>
            <a:ext cx="33513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i="1" dirty="0" smtClean="0">
                <a:latin typeface="Times New Roman" pitchFamily="18" charset="0"/>
                <a:cs typeface="Times New Roman" pitchFamily="18" charset="0"/>
              </a:rPr>
              <a:t>Основна функција регулација на комплетен метаболизам на организмот </a:t>
            </a: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,  преку лачење на тироидни хормони </a:t>
            </a:r>
          </a:p>
          <a:p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под диригирање  на хипофизта .</a:t>
            </a:r>
          </a:p>
          <a:p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Тироидните  хормони влијаат врз активноста на клетката и навлегуваат во сите ткива.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ТСХ - Т3 и Т4 </a:t>
            </a:r>
            <a:endParaRPr lang="mk-M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mk-MK" sz="1800" dirty="0" smtClean="0">
                <a:latin typeface="Times New Roman" pitchFamily="18" charset="0"/>
                <a:cs typeface="Times New Roman" pitchFamily="18" charset="0"/>
              </a:rPr>
              <a:t>Хипофизата и хипоталамусот ја контролираат тироидната жлезда .</a:t>
            </a:r>
          </a:p>
          <a:p>
            <a:r>
              <a:rPr lang="mk-MK" sz="1800" i="1" dirty="0" smtClean="0">
                <a:latin typeface="Times New Roman" pitchFamily="18" charset="0"/>
                <a:cs typeface="Times New Roman" pitchFamily="18" charset="0"/>
              </a:rPr>
              <a:t>Кога нивото на тироидни хормони во крв </a:t>
            </a:r>
            <a:r>
              <a:rPr lang="mk-MK" sz="1800" dirty="0" smtClean="0">
                <a:latin typeface="Times New Roman" pitchFamily="18" charset="0"/>
                <a:cs typeface="Times New Roman" pitchFamily="18" charset="0"/>
              </a:rPr>
              <a:t>е ниско хипоталамус лачи ТСХ ослободувачки хормон кој ја аламира хипофизата да лачи ТСХ или тиреостимулативен хормон .</a:t>
            </a:r>
            <a:r>
              <a:rPr lang="mk-MK" sz="1800" i="1" dirty="0" smtClean="0">
                <a:latin typeface="Times New Roman" pitchFamily="18" charset="0"/>
                <a:cs typeface="Times New Roman" pitchFamily="18" charset="0"/>
              </a:rPr>
              <a:t>ТСХ ја активира тироидната жлезда </a:t>
            </a:r>
            <a:r>
              <a:rPr lang="mk-MK" sz="1800" dirty="0" smtClean="0">
                <a:latin typeface="Times New Roman" pitchFamily="18" charset="0"/>
                <a:cs typeface="Times New Roman" pitchFamily="18" charset="0"/>
              </a:rPr>
              <a:t>за да лачи Т3 (tri-iodothyronine ) 20 % и Т4 – (thyroxine)80% .  </a:t>
            </a:r>
          </a:p>
          <a:p>
            <a:r>
              <a:rPr lang="mk-MK" sz="1800" dirty="0" smtClean="0">
                <a:latin typeface="Times New Roman" pitchFamily="18" charset="0"/>
                <a:cs typeface="Times New Roman" pitchFamily="18" charset="0"/>
              </a:rPr>
              <a:t>Повратна спрега </a:t>
            </a:r>
          </a:p>
          <a:p>
            <a:endParaRPr lang="mk-MK" sz="1800" dirty="0"/>
          </a:p>
        </p:txBody>
      </p:sp>
      <p:pic>
        <p:nvPicPr>
          <p:cNvPr id="17410" name="Picture 2" descr="Endocrine glands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3810000" cy="3048001"/>
          </a:xfrm>
          <a:prstGeom prst="rect">
            <a:avLst/>
          </a:prstGeom>
          <a:noFill/>
        </p:spPr>
      </p:pic>
      <p:pic>
        <p:nvPicPr>
          <p:cNvPr id="17412" name="Picture 4" descr="Pituitary and T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786190"/>
            <a:ext cx="2291943" cy="1833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82" y="356525"/>
            <a:ext cx="8229600" cy="1143000"/>
          </a:xfrm>
        </p:spPr>
        <p:txBody>
          <a:bodyPr/>
          <a:lstStyle/>
          <a:p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Балканот е ендемско подрачје за појава на заболувања на тироидна жлезда поради недостаток на јод </a:t>
            </a:r>
            <a:endParaRPr lang="mk-M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1785926"/>
            <a:ext cx="37147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Клинички</a:t>
            </a:r>
            <a:r>
              <a:rPr kumimoji="0" lang="mk-MK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реглед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mk-M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Инспекција и палпација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промената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палпабилна</a:t>
            </a:r>
            <a:r>
              <a:rPr kumimoji="0" lang="mk-M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каква конзистенциај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mk-MK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волумен.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mk-M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Крвни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тестови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mk-MK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Ниво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Т3, Т4 и ТСХ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mk-M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k-MK" sz="2000" i="1" dirty="0" smtClean="0">
                <a:latin typeface="Times New Roman" pitchFamily="18" charset="0"/>
                <a:cs typeface="Times New Roman" pitchFamily="18" charset="0"/>
              </a:rPr>
              <a:t>Имунолошки тестови- </a:t>
            </a: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тиреоглобулин во крв и антитироидни антитела во крв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Скен со радиоактивен технициум </a:t>
            </a:r>
            <a:r>
              <a:rPr kumimoji="0" lang="mk-M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одредување на активноста на промените</a:t>
            </a:r>
            <a:endParaRPr kumimoji="0" lang="mk-M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Thyroid Gland Examinatio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143116"/>
            <a:ext cx="3810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hangingPunct="0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Ултразвук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која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информација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локација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морфологија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застапеност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промените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секако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можност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mk-MK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mk-MK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real time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биопсија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mk-MK" sz="4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mk-MK" sz="4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mk-MK" sz="4800" dirty="0"/>
          </a:p>
        </p:txBody>
      </p:sp>
      <p:sp>
        <p:nvSpPr>
          <p:cNvPr id="3" name="Rectangle 2"/>
          <p:cNvSpPr/>
          <p:nvPr/>
        </p:nvSpPr>
        <p:spPr>
          <a:xfrm>
            <a:off x="899593" y="494677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Понова</a:t>
            </a:r>
            <a:r>
              <a:rPr lang="en-US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метода</a:t>
            </a:r>
            <a:r>
              <a:rPr lang="en-US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</a:t>
            </a:r>
            <a:r>
              <a:rPr lang="en-US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ултразвук</a:t>
            </a:r>
            <a:r>
              <a:rPr lang="en-US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 </a:t>
            </a:r>
            <a:r>
              <a:rPr lang="en-US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еластосонографијата</a:t>
            </a:r>
            <a:r>
              <a:rPr lang="en-US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каде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лесен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притисок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добива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скала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боење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промените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која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mk-MK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помогне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диференцирање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промени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кои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мора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биоптираат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промени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кои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мора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следат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mk-MK" dirty="0" smtClean="0">
              <a:latin typeface="Arial" pitchFamily="34" charset="0"/>
            </a:endParaRPr>
          </a:p>
        </p:txBody>
      </p:sp>
      <p:pic>
        <p:nvPicPr>
          <p:cNvPr id="2050" name="Picture 2" descr="N:\export\sdc\RISTEVSKA_MARIJA\pg001.png"/>
          <p:cNvPicPr>
            <a:picLocks noChangeAspect="1" noChangeArrowheads="1"/>
          </p:cNvPicPr>
          <p:nvPr/>
        </p:nvPicPr>
        <p:blipFill>
          <a:blip r:embed="rId2" cstate="print"/>
          <a:srcRect t="22721" b="15755"/>
          <a:stretch>
            <a:fillRect/>
          </a:stretch>
        </p:blipFill>
        <p:spPr bwMode="auto">
          <a:xfrm>
            <a:off x="4662882" y="1486658"/>
            <a:ext cx="3981465" cy="343673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393" y="1484784"/>
            <a:ext cx="4464497" cy="343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Биопсија и </a:t>
            </a:r>
            <a:r>
              <a:rPr lang="mk-MK" sz="3200" dirty="0" err="1" smtClean="0">
                <a:latin typeface="Times New Roman" pitchFamily="18" charset="0"/>
                <a:cs typeface="Times New Roman" pitchFamily="18" charset="0"/>
              </a:rPr>
              <a:t>цито-хистолошка</a:t>
            </a:r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 дијагноза </a:t>
            </a:r>
            <a:endParaRPr lang="mk-M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1357298"/>
            <a:ext cx="3357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mk-MK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Кога ?</a:t>
            </a:r>
          </a:p>
          <a:p>
            <a:pPr lvl="0" eaLnBrk="0" hangingPunct="0"/>
            <a:r>
              <a:rPr lang="mk-MK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екоја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промена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ирегуларни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контури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поголема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цм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присутни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цистични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полиња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калцификати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препорачливо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mk-MK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биде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дијагностицирана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биопсија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mk-MK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mk-MK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Процедура?</a:t>
            </a:r>
          </a:p>
          <a:p>
            <a:pPr lvl="0" eaLnBrk="0" hangingPunct="0"/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Самата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процедура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одвива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“real time “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ултрасонографија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игла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mk-MK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22 G.</a:t>
            </a:r>
            <a:endParaRPr lang="mk-MK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mk-MK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Подготовка?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mk-MK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mk-MK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е п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отрeбна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mk-MK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посебна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пациентот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mk-MK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и поради малиот калибар на иглата со </a:t>
            </a:r>
          </a:p>
          <a:p>
            <a:pPr lvl="0" eaLnBrk="0" hangingPunct="0"/>
            <a:r>
              <a:rPr lang="mk-MK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која се изведува биопсијата не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локална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анестезија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mk-MK" sz="1600" dirty="0" smtClean="0">
              <a:latin typeface="Arial" pitchFamily="34" charset="0"/>
            </a:endParaRPr>
          </a:p>
        </p:txBody>
      </p:sp>
      <p:pic>
        <p:nvPicPr>
          <p:cNvPr id="4" name="Biopsija na tiroidea_a07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214554"/>
            <a:ext cx="3810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Компјутерска томографија</a:t>
            </a:r>
            <a:endParaRPr lang="mk-M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2571744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mk-MK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64 – слојната компјутерска томографија со контраст-метода за приказ на прокрвеност на промената на тироидната жлезда како и </a:t>
            </a:r>
          </a:p>
          <a:p>
            <a:pPr lvl="0" eaLnBrk="0" hangingPunct="0"/>
            <a:r>
              <a:rPr lang="mk-MK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 на сооднос на тироидеа со околните структури- дишникот или крвните садови </a:t>
            </a:r>
          </a:p>
          <a:p>
            <a:pPr lvl="0" eaLnBrk="0" hangingPunct="0"/>
            <a:r>
              <a:rPr lang="mk-MK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цел да се планира соодветен оперативен третман. </a:t>
            </a:r>
            <a:endParaRPr lang="mk-MK" dirty="0" smtClean="0">
              <a:latin typeface="Arial" pitchFamily="34" charset="0"/>
            </a:endParaRPr>
          </a:p>
        </p:txBody>
      </p:sp>
      <p:pic>
        <p:nvPicPr>
          <p:cNvPr id="4" name="Smailji_Nevzije_tiroi_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071678"/>
            <a:ext cx="4196983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Патологија</a:t>
            </a:r>
            <a:r>
              <a:rPr lang="mk-MK" dirty="0" smtClean="0"/>
              <a:t> 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57676" cy="1400172"/>
          </a:xfrm>
        </p:spPr>
        <p:txBody>
          <a:bodyPr/>
          <a:lstStyle/>
          <a:p>
            <a:pPr>
              <a:buNone/>
            </a:pPr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Вродени – Хипоплазија и агенезија </a:t>
            </a:r>
          </a:p>
          <a:p>
            <a:pPr>
              <a:buNone/>
            </a:pPr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Воспаленија- Тироидит </a:t>
            </a:r>
          </a:p>
          <a:p>
            <a:pPr>
              <a:buNone/>
            </a:pPr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Трауми - контузии</a:t>
            </a:r>
          </a:p>
          <a:p>
            <a:pPr>
              <a:buNone/>
            </a:pPr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Тумори – бенигни и малигни</a:t>
            </a:r>
          </a:p>
          <a:p>
            <a:pPr>
              <a:buNone/>
            </a:pPr>
            <a:endParaRPr lang="mk-MK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N:\export\sdc\SAKIRI_ADELINA\s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71612"/>
            <a:ext cx="3357586" cy="251819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1468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873</Words>
  <Application>Microsoft Office PowerPoint</Application>
  <PresentationFormat>On-screen Show (4:3)</PresentationFormat>
  <Paragraphs>127</Paragraphs>
  <Slides>19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Business Plan</vt:lpstr>
      <vt:lpstr>Slide 1</vt:lpstr>
      <vt:lpstr>Некои викаат дека се што почнува од мозокот поминува низ тироидеа и доаѓа до душата</vt:lpstr>
      <vt:lpstr>Функција </vt:lpstr>
      <vt:lpstr>ТСХ - Т3 и Т4 </vt:lpstr>
      <vt:lpstr>Балканот е ендемско подрачје за појава на заболувања на тироидна жлезда поради недостаток на јод </vt:lpstr>
      <vt:lpstr>  Ултразвук - метода која ни дава информација за локација, морфологија и застапеност на промените и секако можност  за  real time  биопсија.  </vt:lpstr>
      <vt:lpstr>Биопсија и цито-хистолошка дијагноза </vt:lpstr>
      <vt:lpstr>Компјутерска томографија</vt:lpstr>
      <vt:lpstr>Патологија </vt:lpstr>
      <vt:lpstr>Вродени аномалии и синдроми</vt:lpstr>
      <vt:lpstr>Хипертироидизам  Гравесова болест</vt:lpstr>
      <vt:lpstr>Хипотироидизам -намалено ниво на тироидни хормони во крв </vt:lpstr>
      <vt:lpstr>Бенигни тумори </vt:lpstr>
      <vt:lpstr>Бенигни цисти</vt:lpstr>
      <vt:lpstr>Малигни тумори </vt:lpstr>
      <vt:lpstr>Нодозна струма или гушавост</vt:lpstr>
      <vt:lpstr>Haschimoto тироидит</vt:lpstr>
      <vt:lpstr>Третман и превенција</vt:lpstr>
      <vt:lpstr>Промени на тироиден статус во крв и бременост </vt:lpstr>
    </vt:vector>
  </TitlesOfParts>
  <Company>Filip Vtori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SOFT TISSUE TUMORS WITH 64 SLICES COMPUTED TOMOGRAPHY Case report</dc:title>
  <dc:creator>Zoran Bozinovski</dc:creator>
  <cp:lastModifiedBy>Daniel Veljanovski</cp:lastModifiedBy>
  <cp:revision>137</cp:revision>
  <dcterms:created xsi:type="dcterms:W3CDTF">2009-05-10T07:50:39Z</dcterms:created>
  <dcterms:modified xsi:type="dcterms:W3CDTF">2012-05-02T07:11:59Z</dcterms:modified>
</cp:coreProperties>
</file>