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87" r:id="rId3"/>
    <p:sldId id="259" r:id="rId4"/>
    <p:sldId id="285" r:id="rId5"/>
    <p:sldId id="309" r:id="rId6"/>
    <p:sldId id="308" r:id="rId7"/>
    <p:sldId id="297" r:id="rId8"/>
    <p:sldId id="264" r:id="rId9"/>
    <p:sldId id="311" r:id="rId10"/>
    <p:sldId id="317" r:id="rId11"/>
    <p:sldId id="316" r:id="rId12"/>
    <p:sldId id="303" r:id="rId13"/>
    <p:sldId id="315" r:id="rId1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EAEAE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4703892-39DA-4102-B862-8D2F1E6937F8}"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5E30E-1F6D-4ABE-8E15-215B415A92DD}" type="slidenum">
              <a:rPr lang="en-GB"/>
              <a:pPr/>
              <a:t>4</a:t>
            </a:fld>
            <a:endParaRPr lang="en-GB"/>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mk-M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89D0E-F658-4319-B56D-763BEE8D730F}" type="slidenum">
              <a:rPr lang="en-GB"/>
              <a:pPr/>
              <a:t>5</a:t>
            </a:fld>
            <a:endParaRPr lang="en-GB"/>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mk-M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0ABE5-D7A3-4981-8F3A-A80DCFD1D5AE}" type="slidenum">
              <a:rPr lang="en-GB"/>
              <a:pPr/>
              <a:t>12</a:t>
            </a:fld>
            <a:endParaRPr lang="en-GB"/>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052" name="Rectangle 4"/>
          <p:cNvSpPr>
            <a:spLocks noGrp="1" noChangeArrowheads="1"/>
          </p:cNvSpPr>
          <p:nvPr>
            <p:ph type="dt" sz="quarter"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AB0984CD-E8A7-46A1-932D-E7CF1FEADFE0}" type="slidenum">
              <a:rPr lang="en-US"/>
              <a:pPr/>
              <a:t>‹#›</a:t>
            </a:fld>
            <a:endParaRPr lang="en-US"/>
          </a:p>
        </p:txBody>
      </p:sp>
      <p:sp>
        <p:nvSpPr>
          <p:cNvPr id="2055" name="Rectangle 7"/>
          <p:cNvSpPr>
            <a:spLocks noChangeArrowheads="1"/>
          </p:cNvSpPr>
          <p:nvPr/>
        </p:nvSpPr>
        <p:spPr bwMode="auto">
          <a:xfrm>
            <a:off x="3124200" y="6553200"/>
            <a:ext cx="2895600" cy="303213"/>
          </a:xfrm>
          <a:prstGeom prst="rect">
            <a:avLst/>
          </a:prstGeom>
          <a:noFill/>
          <a:ln w="9525">
            <a:noFill/>
            <a:miter lim="800000"/>
            <a:headEnd/>
            <a:tailEnd/>
          </a:ln>
          <a:effectLst/>
        </p:spPr>
        <p:txBody>
          <a:bodyPr lIns="92075" tIns="46038" rIns="92075" bIns="46038" anchor="ctr"/>
          <a:lstStyle/>
          <a:p>
            <a:pPr algn="ctr" eaLnBrk="1" hangingPunct="1"/>
            <a:r>
              <a:rPr lang="en-US" sz="1400" i="1">
                <a:solidFill>
                  <a:srgbClr val="000000"/>
                </a:solidFill>
                <a:latin typeface="Times New Roman" pitchFamily="18" charset="0"/>
              </a:rPr>
              <a:t>Cardiosurgery - Skopje</a:t>
            </a:r>
            <a:endParaRPr lang="en-GB" sz="1400" i="1">
              <a:solidFill>
                <a:srgbClr val="000000"/>
              </a:solidFill>
              <a:latin typeface="Times New Roman" pitchFamily="18" charset="0"/>
            </a:endParaRPr>
          </a:p>
        </p:txBody>
      </p:sp>
      <p:pic>
        <p:nvPicPr>
          <p:cNvPr id="2056" name="Picture 8" descr="Zname_mk"/>
          <p:cNvPicPr>
            <a:picLocks noChangeAspect="1" noChangeArrowheads="1" noCrop="1"/>
          </p:cNvPicPr>
          <p:nvPr userDrawn="1"/>
        </p:nvPicPr>
        <p:blipFill>
          <a:blip r:embed="rId2"/>
          <a:srcRect/>
          <a:stretch>
            <a:fillRect/>
          </a:stretch>
        </p:blipFill>
        <p:spPr bwMode="auto">
          <a:xfrm>
            <a:off x="5562600" y="6477000"/>
            <a:ext cx="571500" cy="307975"/>
          </a:xfrm>
          <a:prstGeom prst="rect">
            <a:avLst/>
          </a:prstGeom>
          <a:noFill/>
        </p:spPr>
      </p:pic>
      <p:pic>
        <p:nvPicPr>
          <p:cNvPr id="2057" name="Picture 9" descr="logo bel copy"/>
          <p:cNvPicPr>
            <a:picLocks noChangeAspect="1" noChangeArrowheads="1"/>
          </p:cNvPicPr>
          <p:nvPr userDrawn="1"/>
        </p:nvPicPr>
        <p:blipFill>
          <a:blip r:embed="rId3">
            <a:clrChange>
              <a:clrFrom>
                <a:srgbClr val="F9F9F5"/>
              </a:clrFrom>
              <a:clrTo>
                <a:srgbClr val="F9F9F5">
                  <a:alpha val="0"/>
                </a:srgbClr>
              </a:clrTo>
            </a:clrChange>
          </a:blip>
          <a:srcRect/>
          <a:stretch>
            <a:fillRect/>
          </a:stretch>
        </p:blipFill>
        <p:spPr bwMode="auto">
          <a:xfrm>
            <a:off x="3276600" y="6430963"/>
            <a:ext cx="533400" cy="427037"/>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800" fill="hold">
                                          <p:stCondLst>
                                            <p:cond delay="0"/>
                                          </p:stCondLst>
                                        </p:cTn>
                                        <p:tgtEl>
                                          <p:spTgt spid="205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2051"/>
                        </p:tgtEl>
                        <p:attrNameLst>
                          <p:attrName>style.visibility</p:attrName>
                        </p:attrNameLst>
                      </p:cBhvr>
                      <p:to>
                        <p:strVal val="visible"/>
                      </p:to>
                    </p:set>
                    <p:animEffect transition="in" filter="fade">
                      <p:cBhvr>
                        <p:cTn dur="1000"/>
                        <p:tgtEl>
                          <p:spTgt spid="2051"/>
                        </p:tgtEl>
                      </p:cBhvr>
                    </p:animEffect>
                    <p:anim calcmode="lin" valueType="num">
                      <p:cBhvr>
                        <p:cTn dur="1000" fill="hold"/>
                        <p:tgtEl>
                          <p:spTgt spid="2051"/>
                        </p:tgtEl>
                        <p:attrNameLst>
                          <p:attrName>ppt_x</p:attrName>
                        </p:attrNameLst>
                      </p:cBhvr>
                      <p:tavLst>
                        <p:tav tm="0">
                          <p:val>
                            <p:strVal val="#ppt_x-.1"/>
                          </p:val>
                        </p:tav>
                        <p:tav tm="100000">
                          <p:val>
                            <p:strVal val="#ppt_x"/>
                          </p:val>
                        </p:tav>
                      </p:tavLst>
                    </p:anim>
                    <p:anim calcmode="lin" valueType="num">
                      <p:cBhvr>
                        <p:cTn dur="1000" fill="hold"/>
                        <p:tgtEl>
                          <p:spTgt spid="205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63AD4E-D0C6-4BA5-8996-9525F7AD585D}" type="slidenum">
              <a:rPr lang="en-US"/>
              <a:pPr/>
              <a:t>‹#›</a:t>
            </a:fld>
            <a:endParaRPr lang="en-US"/>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CAD7B5-CAF0-4359-A402-905C9E88737E}" type="slidenum">
              <a:rPr lang="en-US"/>
              <a:pPr/>
              <a:t>‹#›</a:t>
            </a:fld>
            <a:endParaRPr lang="en-US"/>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mk-MK"/>
          </a:p>
        </p:txBody>
      </p:sp>
      <p:sp>
        <p:nvSpPr>
          <p:cNvPr id="3" name="Media Placeholder 2"/>
          <p:cNvSpPr>
            <a:spLocks noGrp="1"/>
          </p:cNvSpPr>
          <p:nvPr>
            <p:ph type="media" sz="half" idx="1"/>
          </p:nvPr>
        </p:nvSpPr>
        <p:spPr>
          <a:xfrm>
            <a:off x="457200" y="1981200"/>
            <a:ext cx="4038600" cy="4114800"/>
          </a:xfrm>
        </p:spPr>
        <p:txBody>
          <a:bodyPr/>
          <a:lstStyle/>
          <a:p>
            <a:endParaRPr lang="mk-MK"/>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51B2B3F-16CA-4DDE-82FC-C03CAA702BBC}" type="slidenum">
              <a:rPr lang="en-US"/>
              <a:pPr/>
              <a:t>‹#›</a:t>
            </a:fld>
            <a:endParaRPr lang="en-US"/>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mk-MK"/>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2BC4595-003B-4E3B-A595-4FB0954AFFC1}" type="slidenum">
              <a:rPr lang="en-US"/>
              <a:pPr/>
              <a:t>‹#›</a:t>
            </a:fld>
            <a:endParaRPr lang="en-US"/>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mk-MK"/>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Media Placeholder 3"/>
          <p:cNvSpPr>
            <a:spLocks noGrp="1"/>
          </p:cNvSpPr>
          <p:nvPr>
            <p:ph type="media" sz="half" idx="2"/>
          </p:nvPr>
        </p:nvSpPr>
        <p:spPr>
          <a:xfrm>
            <a:off x="4648200" y="1981200"/>
            <a:ext cx="4038600" cy="4114800"/>
          </a:xfrm>
        </p:spPr>
        <p:txBody>
          <a:bodyPr/>
          <a:lstStyle/>
          <a:p>
            <a:endParaRPr lang="mk-MK"/>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5007DD5-A369-4428-AD66-0DBD34A9C10C}" type="slidenum">
              <a:rPr lang="en-US"/>
              <a:pPr/>
              <a:t>‹#›</a:t>
            </a:fld>
            <a:endParaRPr lang="en-US"/>
          </a:p>
        </p:txBody>
      </p:sp>
    </p:spTree>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US"/>
              <a:t>Cardiosurgery - Skopje</a:t>
            </a:r>
            <a:endParaRPr lang="en-GB"/>
          </a:p>
        </p:txBody>
      </p:sp>
      <p:sp>
        <p:nvSpPr>
          <p:cNvPr id="6" name="Slide Number Placeholder 5"/>
          <p:cNvSpPr>
            <a:spLocks noGrp="1"/>
          </p:cNvSpPr>
          <p:nvPr>
            <p:ph type="sldNum" sz="quarter" idx="12"/>
          </p:nvPr>
        </p:nvSpPr>
        <p:spPr/>
        <p:txBody>
          <a:bodyPr/>
          <a:lstStyle>
            <a:lvl1pPr>
              <a:defRPr/>
            </a:lvl1pPr>
          </a:lstStyle>
          <a:p>
            <a:fld id="{9D142748-DDC9-4244-9358-B251843FF1D6}" type="slidenum">
              <a:rPr lang="en-GB"/>
              <a:pPr/>
              <a:t>‹#›</a:t>
            </a:fld>
            <a:endParaRPr lang="en-GB"/>
          </a:p>
        </p:txBody>
      </p:sp>
    </p:spTree>
  </p:cSld>
  <p:clrMapOvr>
    <a:masterClrMapping/>
  </p:clrMapOvr>
  <p:transition advClick="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US"/>
              <a:t>Cardiosurgery - Skopje</a:t>
            </a:r>
            <a:endParaRPr lang="en-GB"/>
          </a:p>
        </p:txBody>
      </p:sp>
      <p:sp>
        <p:nvSpPr>
          <p:cNvPr id="6" name="Slide Number Placeholder 5"/>
          <p:cNvSpPr>
            <a:spLocks noGrp="1"/>
          </p:cNvSpPr>
          <p:nvPr>
            <p:ph type="sldNum" sz="quarter" idx="12"/>
          </p:nvPr>
        </p:nvSpPr>
        <p:spPr/>
        <p:txBody>
          <a:bodyPr/>
          <a:lstStyle>
            <a:lvl1pPr>
              <a:defRPr/>
            </a:lvl1pPr>
          </a:lstStyle>
          <a:p>
            <a:fld id="{F99C4730-3F2F-4AF9-8AD3-B4AE317E74A0}" type="slidenum">
              <a:rPr lang="en-GB"/>
              <a:pPr/>
              <a:t>‹#›</a:t>
            </a:fld>
            <a:endParaRPr lang="en-GB"/>
          </a:p>
        </p:txBody>
      </p:sp>
    </p:spTree>
  </p:cSld>
  <p:clrMapOvr>
    <a:masterClrMapping/>
  </p:clrMapOvr>
  <p:transition advClick="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US"/>
              <a:t>Cardiosurgery - Skopje</a:t>
            </a:r>
            <a:endParaRPr lang="en-GB"/>
          </a:p>
        </p:txBody>
      </p:sp>
      <p:sp>
        <p:nvSpPr>
          <p:cNvPr id="6" name="Slide Number Placeholder 5"/>
          <p:cNvSpPr>
            <a:spLocks noGrp="1"/>
          </p:cNvSpPr>
          <p:nvPr>
            <p:ph type="sldNum" sz="quarter" idx="12"/>
          </p:nvPr>
        </p:nvSpPr>
        <p:spPr/>
        <p:txBody>
          <a:bodyPr/>
          <a:lstStyle>
            <a:lvl1pPr>
              <a:defRPr/>
            </a:lvl1pPr>
          </a:lstStyle>
          <a:p>
            <a:fld id="{E8728BBB-7B27-495F-9CC8-537DA616BC63}" type="slidenum">
              <a:rPr lang="en-GB"/>
              <a:pPr/>
              <a:t>‹#›</a:t>
            </a:fld>
            <a:endParaRPr lang="en-GB"/>
          </a:p>
        </p:txBody>
      </p:sp>
    </p:spTree>
  </p:cSld>
  <p:clrMapOvr>
    <a:masterClrMapping/>
  </p:clrMapOvr>
  <p:transition advClick="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US"/>
              <a:t>Cardiosurgery - Skopje</a:t>
            </a:r>
            <a:endParaRPr lang="en-GB"/>
          </a:p>
        </p:txBody>
      </p:sp>
      <p:sp>
        <p:nvSpPr>
          <p:cNvPr id="7" name="Slide Number Placeholder 6"/>
          <p:cNvSpPr>
            <a:spLocks noGrp="1"/>
          </p:cNvSpPr>
          <p:nvPr>
            <p:ph type="sldNum" sz="quarter" idx="12"/>
          </p:nvPr>
        </p:nvSpPr>
        <p:spPr/>
        <p:txBody>
          <a:bodyPr/>
          <a:lstStyle>
            <a:lvl1pPr>
              <a:defRPr/>
            </a:lvl1pPr>
          </a:lstStyle>
          <a:p>
            <a:fld id="{58336DFC-FD93-448E-9F38-37AE710AF296}" type="slidenum">
              <a:rPr lang="en-GB"/>
              <a:pPr/>
              <a:t>‹#›</a:t>
            </a:fld>
            <a:endParaRPr lang="en-GB"/>
          </a:p>
        </p:txBody>
      </p:sp>
    </p:spTree>
  </p:cSld>
  <p:clrMapOvr>
    <a:masterClrMapping/>
  </p:clrMapOvr>
  <p:transition advClick="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r>
              <a:rPr lang="en-US"/>
              <a:t>Cardiosurgery - Skopje</a:t>
            </a:r>
            <a:endParaRPr lang="en-GB"/>
          </a:p>
        </p:txBody>
      </p:sp>
      <p:sp>
        <p:nvSpPr>
          <p:cNvPr id="9" name="Slide Number Placeholder 8"/>
          <p:cNvSpPr>
            <a:spLocks noGrp="1"/>
          </p:cNvSpPr>
          <p:nvPr>
            <p:ph type="sldNum" sz="quarter" idx="12"/>
          </p:nvPr>
        </p:nvSpPr>
        <p:spPr/>
        <p:txBody>
          <a:bodyPr/>
          <a:lstStyle>
            <a:lvl1pPr>
              <a:defRPr/>
            </a:lvl1pPr>
          </a:lstStyle>
          <a:p>
            <a:fld id="{2541FF21-D607-46DC-B76A-5821727EE056}" type="slidenum">
              <a:rPr lang="en-GB"/>
              <a:pPr/>
              <a:t>‹#›</a:t>
            </a:fld>
            <a:endParaRPr lang="en-GB"/>
          </a:p>
        </p:txBody>
      </p:sp>
    </p:spTree>
  </p:cSld>
  <p:clrMapOvr>
    <a:masterClrMapping/>
  </p:clrMapOvr>
  <p:transition advClick="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7DA152-D8EE-4E04-ABF5-F741672D73E0}" type="slidenum">
              <a:rPr lang="en-US"/>
              <a:pPr/>
              <a:t>‹#›</a:t>
            </a:fld>
            <a:endParaRPr lang="en-US"/>
          </a:p>
        </p:txBody>
      </p:sp>
    </p:spTree>
  </p:cSld>
  <p:clrMapOvr>
    <a:masterClrMapping/>
  </p:clrMapOvr>
  <p:transition>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US"/>
              <a:t>Cardiosurgery - Skopje</a:t>
            </a:r>
            <a:endParaRPr lang="en-GB"/>
          </a:p>
        </p:txBody>
      </p:sp>
      <p:sp>
        <p:nvSpPr>
          <p:cNvPr id="5" name="Slide Number Placeholder 4"/>
          <p:cNvSpPr>
            <a:spLocks noGrp="1"/>
          </p:cNvSpPr>
          <p:nvPr>
            <p:ph type="sldNum" sz="quarter" idx="12"/>
          </p:nvPr>
        </p:nvSpPr>
        <p:spPr/>
        <p:txBody>
          <a:bodyPr/>
          <a:lstStyle>
            <a:lvl1pPr>
              <a:defRPr/>
            </a:lvl1pPr>
          </a:lstStyle>
          <a:p>
            <a:fld id="{7575DADF-AFAC-418D-90F3-962CB30ACE7D}" type="slidenum">
              <a:rPr lang="en-GB"/>
              <a:pPr/>
              <a:t>‹#›</a:t>
            </a:fld>
            <a:endParaRPr lang="en-GB"/>
          </a:p>
        </p:txBody>
      </p:sp>
    </p:spTree>
  </p:cSld>
  <p:clrMapOvr>
    <a:masterClrMapping/>
  </p:clrMapOvr>
  <p:transition advClick="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en-US"/>
              <a:t>Cardiosurgery - Skopje</a:t>
            </a:r>
            <a:endParaRPr lang="en-GB"/>
          </a:p>
        </p:txBody>
      </p:sp>
      <p:sp>
        <p:nvSpPr>
          <p:cNvPr id="4" name="Slide Number Placeholder 3"/>
          <p:cNvSpPr>
            <a:spLocks noGrp="1"/>
          </p:cNvSpPr>
          <p:nvPr>
            <p:ph type="sldNum" sz="quarter" idx="12"/>
          </p:nvPr>
        </p:nvSpPr>
        <p:spPr/>
        <p:txBody>
          <a:bodyPr/>
          <a:lstStyle>
            <a:lvl1pPr>
              <a:defRPr/>
            </a:lvl1pPr>
          </a:lstStyle>
          <a:p>
            <a:fld id="{F4F2A431-6F6C-45CA-8906-3FF5F604F038}" type="slidenum">
              <a:rPr lang="en-GB"/>
              <a:pPr/>
              <a:t>‹#›</a:t>
            </a:fld>
            <a:endParaRPr lang="en-GB"/>
          </a:p>
        </p:txBody>
      </p:sp>
    </p:spTree>
  </p:cSld>
  <p:clrMapOvr>
    <a:masterClrMapping/>
  </p:clrMapOvr>
  <p:transition advClick="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US"/>
              <a:t>Cardiosurgery - Skopje</a:t>
            </a:r>
            <a:endParaRPr lang="en-GB"/>
          </a:p>
        </p:txBody>
      </p:sp>
      <p:sp>
        <p:nvSpPr>
          <p:cNvPr id="7" name="Slide Number Placeholder 6"/>
          <p:cNvSpPr>
            <a:spLocks noGrp="1"/>
          </p:cNvSpPr>
          <p:nvPr>
            <p:ph type="sldNum" sz="quarter" idx="12"/>
          </p:nvPr>
        </p:nvSpPr>
        <p:spPr/>
        <p:txBody>
          <a:bodyPr/>
          <a:lstStyle>
            <a:lvl1pPr>
              <a:defRPr/>
            </a:lvl1pPr>
          </a:lstStyle>
          <a:p>
            <a:fld id="{F492EC2E-85AE-40F1-B3BB-700F6F28D85F}" type="slidenum">
              <a:rPr lang="en-GB"/>
              <a:pPr/>
              <a:t>‹#›</a:t>
            </a:fld>
            <a:endParaRPr lang="en-GB"/>
          </a:p>
        </p:txBody>
      </p:sp>
    </p:spTree>
  </p:cSld>
  <p:clrMapOvr>
    <a:masterClrMapping/>
  </p:clrMapOvr>
  <p:transition advClick="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US"/>
              <a:t>Cardiosurgery - Skopje</a:t>
            </a:r>
            <a:endParaRPr lang="en-GB"/>
          </a:p>
        </p:txBody>
      </p:sp>
      <p:sp>
        <p:nvSpPr>
          <p:cNvPr id="7" name="Slide Number Placeholder 6"/>
          <p:cNvSpPr>
            <a:spLocks noGrp="1"/>
          </p:cNvSpPr>
          <p:nvPr>
            <p:ph type="sldNum" sz="quarter" idx="12"/>
          </p:nvPr>
        </p:nvSpPr>
        <p:spPr/>
        <p:txBody>
          <a:bodyPr/>
          <a:lstStyle>
            <a:lvl1pPr>
              <a:defRPr/>
            </a:lvl1pPr>
          </a:lstStyle>
          <a:p>
            <a:fld id="{8345EB5C-4C75-4A2A-BF49-795530083B37}" type="slidenum">
              <a:rPr lang="en-GB"/>
              <a:pPr/>
              <a:t>‹#›</a:t>
            </a:fld>
            <a:endParaRPr lang="en-GB"/>
          </a:p>
        </p:txBody>
      </p:sp>
    </p:spTree>
  </p:cSld>
  <p:clrMapOvr>
    <a:masterClrMapping/>
  </p:clrMapOvr>
  <p:transition advClick="0">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US"/>
              <a:t>Cardiosurgery - Skopje</a:t>
            </a:r>
            <a:endParaRPr lang="en-GB"/>
          </a:p>
        </p:txBody>
      </p:sp>
      <p:sp>
        <p:nvSpPr>
          <p:cNvPr id="6" name="Slide Number Placeholder 5"/>
          <p:cNvSpPr>
            <a:spLocks noGrp="1"/>
          </p:cNvSpPr>
          <p:nvPr>
            <p:ph type="sldNum" sz="quarter" idx="12"/>
          </p:nvPr>
        </p:nvSpPr>
        <p:spPr/>
        <p:txBody>
          <a:bodyPr/>
          <a:lstStyle>
            <a:lvl1pPr>
              <a:defRPr/>
            </a:lvl1pPr>
          </a:lstStyle>
          <a:p>
            <a:fld id="{F3DCA8C0-04BC-4C66-AB96-2453D22D2493}" type="slidenum">
              <a:rPr lang="en-GB"/>
              <a:pPr/>
              <a:t>‹#›</a:t>
            </a:fld>
            <a:endParaRPr lang="en-GB"/>
          </a:p>
        </p:txBody>
      </p:sp>
    </p:spTree>
  </p:cSld>
  <p:clrMapOvr>
    <a:masterClrMapping/>
  </p:clrMapOvr>
  <p:transition advClick="0">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228600"/>
            <a:ext cx="2105025" cy="5791200"/>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395288" y="228600"/>
            <a:ext cx="6167437"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US"/>
              <a:t>Cardiosurgery - Skopje</a:t>
            </a:r>
            <a:endParaRPr lang="en-GB"/>
          </a:p>
        </p:txBody>
      </p:sp>
      <p:sp>
        <p:nvSpPr>
          <p:cNvPr id="6" name="Slide Number Placeholder 5"/>
          <p:cNvSpPr>
            <a:spLocks noGrp="1"/>
          </p:cNvSpPr>
          <p:nvPr>
            <p:ph type="sldNum" sz="quarter" idx="12"/>
          </p:nvPr>
        </p:nvSpPr>
        <p:spPr/>
        <p:txBody>
          <a:bodyPr/>
          <a:lstStyle>
            <a:lvl1pPr>
              <a:defRPr/>
            </a:lvl1pPr>
          </a:lstStyle>
          <a:p>
            <a:fld id="{A57FF6BF-501D-49E5-92BF-6713BC9D4DE8}" type="slidenum">
              <a:rPr lang="en-GB"/>
              <a:pPr/>
              <a:t>‹#›</a:t>
            </a:fld>
            <a:endParaRPr lang="en-GB"/>
          </a:p>
        </p:txBody>
      </p:sp>
    </p:spTree>
  </p:cSld>
  <p:clrMapOvr>
    <a:masterClrMapping/>
  </p:clrMapOvr>
  <p:transition advClick="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D9CA4A-9EE1-49B9-95A0-839649C62A1C}" type="slidenum">
              <a:rPr lang="en-US"/>
              <a:pPr/>
              <a:t>‹#›</a:t>
            </a:fld>
            <a:endParaRPr lang="en-US"/>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7D0969-5901-4DAF-9688-EBBC09D00EFA}" type="slidenum">
              <a:rPr lang="en-US"/>
              <a:pPr/>
              <a:t>‹#›</a:t>
            </a:fld>
            <a:endParaRPr lang="en-U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22CCDF7-1B76-4FCB-9047-78CD424AAA26}" type="slidenum">
              <a:rPr lang="en-US"/>
              <a:pPr/>
              <a:t>‹#›</a:t>
            </a:fld>
            <a:endParaRPr lang="en-U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965C88-BBDD-4A26-B215-9570ADE7E0F4}" type="slidenum">
              <a:rPr lang="en-US"/>
              <a:pPr/>
              <a:t>‹#›</a:t>
            </a:fld>
            <a:endParaRPr lang="en-US"/>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347E11-B945-40D8-BB10-4B2C8DC9B9B7}" type="slidenum">
              <a:rPr lang="en-US"/>
              <a:pPr/>
              <a:t>‹#›</a:t>
            </a:fld>
            <a:endParaRPr lang="en-US"/>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9031DB-190C-4BFA-AF23-81BE3B0A54E1}" type="slidenum">
              <a:rPr lang="en-US"/>
              <a:pPr/>
              <a:t>‹#›</a:t>
            </a:fld>
            <a:endParaRPr lang="en-U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724296-08C7-401F-A32D-C2B4DADA2C6A}" type="slidenum">
              <a:rPr lang="en-US"/>
              <a:pPr/>
              <a:t>‹#›</a:t>
            </a:fld>
            <a:endParaRPr lang="en-US"/>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7A29D8D4-08F7-4ED5-81D7-656872C05179}" type="slidenum">
              <a:rPr lang="en-US"/>
              <a:pPr/>
              <a:t>‹#›</a:t>
            </a:fld>
            <a:endParaRPr lang="en-US"/>
          </a:p>
        </p:txBody>
      </p:sp>
      <p:sp>
        <p:nvSpPr>
          <p:cNvPr id="1031" name="Rectangle 7"/>
          <p:cNvSpPr>
            <a:spLocks noChangeArrowheads="1"/>
          </p:cNvSpPr>
          <p:nvPr/>
        </p:nvSpPr>
        <p:spPr bwMode="auto">
          <a:xfrm>
            <a:off x="3124200" y="6553200"/>
            <a:ext cx="2895600" cy="303213"/>
          </a:xfrm>
          <a:prstGeom prst="rect">
            <a:avLst/>
          </a:prstGeom>
          <a:noFill/>
          <a:ln w="9525">
            <a:noFill/>
            <a:miter lim="800000"/>
            <a:headEnd/>
            <a:tailEnd/>
          </a:ln>
          <a:effectLst/>
        </p:spPr>
        <p:txBody>
          <a:bodyPr lIns="92075" tIns="46038" rIns="92075" bIns="46038" anchor="ctr"/>
          <a:lstStyle/>
          <a:p>
            <a:pPr algn="ctr" eaLnBrk="1" hangingPunct="1"/>
            <a:r>
              <a:rPr lang="en-US" sz="1400" i="1">
                <a:solidFill>
                  <a:srgbClr val="000000"/>
                </a:solidFill>
                <a:latin typeface="Times New Roman" pitchFamily="18" charset="0"/>
              </a:rPr>
              <a:t>Cardiosurgery - Skopje</a:t>
            </a:r>
            <a:endParaRPr lang="en-GB" sz="1400" i="1">
              <a:solidFill>
                <a:srgbClr val="000000"/>
              </a:solidFill>
              <a:latin typeface="Times New Roman" pitchFamily="18" charset="0"/>
            </a:endParaRPr>
          </a:p>
        </p:txBody>
      </p:sp>
      <p:pic>
        <p:nvPicPr>
          <p:cNvPr id="1032" name="Picture 8" descr="Zname_mk"/>
          <p:cNvPicPr>
            <a:picLocks noChangeAspect="1" noChangeArrowheads="1" noCrop="1"/>
          </p:cNvPicPr>
          <p:nvPr userDrawn="1"/>
        </p:nvPicPr>
        <p:blipFill>
          <a:blip r:embed="rId16"/>
          <a:srcRect/>
          <a:stretch>
            <a:fillRect/>
          </a:stretch>
        </p:blipFill>
        <p:spPr bwMode="auto">
          <a:xfrm>
            <a:off x="5562600" y="6477000"/>
            <a:ext cx="571500" cy="307975"/>
          </a:xfrm>
          <a:prstGeom prst="rect">
            <a:avLst/>
          </a:prstGeom>
          <a:noFill/>
        </p:spPr>
      </p:pic>
      <p:pic>
        <p:nvPicPr>
          <p:cNvPr id="1033" name="Picture 9" descr="logo bel copy"/>
          <p:cNvPicPr>
            <a:picLocks noChangeAspect="1" noChangeArrowheads="1"/>
          </p:cNvPicPr>
          <p:nvPr userDrawn="1"/>
        </p:nvPicPr>
        <p:blipFill>
          <a:blip r:embed="rId17">
            <a:clrChange>
              <a:clrFrom>
                <a:srgbClr val="F9F9F5"/>
              </a:clrFrom>
              <a:clrTo>
                <a:srgbClr val="F9F9F5">
                  <a:alpha val="0"/>
                </a:srgbClr>
              </a:clrTo>
            </a:clrChange>
          </a:blip>
          <a:srcRect/>
          <a:stretch>
            <a:fillRect/>
          </a:stretch>
        </p:blipFill>
        <p:spPr bwMode="auto">
          <a:xfrm>
            <a:off x="3276600" y="6430963"/>
            <a:ext cx="533400" cy="427037"/>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800" fill="hold">
                                          <p:stCondLst>
                                            <p:cond delay="0"/>
                                          </p:stCondLst>
                                        </p:cTn>
                                        <p:tgtEl>
                                          <p:spTgt spid="102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fade">
                                      <p:cBhvr>
                                        <p:cTn id="13" dur="1000"/>
                                        <p:tgtEl>
                                          <p:spTgt spid="1027">
                                            <p:txEl>
                                              <p:pRg st="0" end="0"/>
                                            </p:txEl>
                                          </p:spTgt>
                                        </p:tgtEl>
                                      </p:cBhvr>
                                    </p:animEffect>
                                    <p:anim calcmode="lin" valueType="num">
                                      <p:cBhvr>
                                        <p:cTn id="14" dur="1000" fill="hold"/>
                                        <p:tgtEl>
                                          <p:spTgt spid="102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027">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027">
                                            <p:txEl>
                                              <p:pRg st="1" end="1"/>
                                            </p:txEl>
                                          </p:spTgt>
                                        </p:tgtEl>
                                        <p:attrNameLst>
                                          <p:attrName>style.visibility</p:attrName>
                                        </p:attrNameLst>
                                      </p:cBhvr>
                                      <p:to>
                                        <p:strVal val="visible"/>
                                      </p:to>
                                    </p:set>
                                    <p:animEffect transition="in" filter="fade">
                                      <p:cBhvr>
                                        <p:cTn id="18" dur="1000"/>
                                        <p:tgtEl>
                                          <p:spTgt spid="1027">
                                            <p:txEl>
                                              <p:pRg st="1" end="1"/>
                                            </p:txEl>
                                          </p:spTgt>
                                        </p:tgtEl>
                                      </p:cBhvr>
                                    </p:animEffect>
                                    <p:anim calcmode="lin" valueType="num">
                                      <p:cBhvr>
                                        <p:cTn id="19" dur="1000" fill="hold"/>
                                        <p:tgtEl>
                                          <p:spTgt spid="102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027">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027">
                                            <p:txEl>
                                              <p:pRg st="2" end="2"/>
                                            </p:txEl>
                                          </p:spTgt>
                                        </p:tgtEl>
                                        <p:attrNameLst>
                                          <p:attrName>style.visibility</p:attrName>
                                        </p:attrNameLst>
                                      </p:cBhvr>
                                      <p:to>
                                        <p:strVal val="visible"/>
                                      </p:to>
                                    </p:set>
                                    <p:animEffect transition="in" filter="fade">
                                      <p:cBhvr>
                                        <p:cTn id="23" dur="1000"/>
                                        <p:tgtEl>
                                          <p:spTgt spid="1027">
                                            <p:txEl>
                                              <p:pRg st="2" end="2"/>
                                            </p:txEl>
                                          </p:spTgt>
                                        </p:tgtEl>
                                      </p:cBhvr>
                                    </p:animEffect>
                                    <p:anim calcmode="lin" valueType="num">
                                      <p:cBhvr>
                                        <p:cTn id="24" dur="1000" fill="hold"/>
                                        <p:tgtEl>
                                          <p:spTgt spid="1027">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027">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027">
                                            <p:txEl>
                                              <p:pRg st="3" end="3"/>
                                            </p:txEl>
                                          </p:spTgt>
                                        </p:tgtEl>
                                        <p:attrNameLst>
                                          <p:attrName>style.visibility</p:attrName>
                                        </p:attrNameLst>
                                      </p:cBhvr>
                                      <p:to>
                                        <p:strVal val="visible"/>
                                      </p:to>
                                    </p:set>
                                    <p:animEffect transition="in" filter="fade">
                                      <p:cBhvr>
                                        <p:cTn id="28" dur="1000"/>
                                        <p:tgtEl>
                                          <p:spTgt spid="1027">
                                            <p:txEl>
                                              <p:pRg st="3" end="3"/>
                                            </p:txEl>
                                          </p:spTgt>
                                        </p:tgtEl>
                                      </p:cBhvr>
                                    </p:animEffect>
                                    <p:anim calcmode="lin" valueType="num">
                                      <p:cBhvr>
                                        <p:cTn id="29" dur="1000" fill="hold"/>
                                        <p:tgtEl>
                                          <p:spTgt spid="102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027">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027">
                                            <p:txEl>
                                              <p:pRg st="4" end="4"/>
                                            </p:txEl>
                                          </p:spTgt>
                                        </p:tgtEl>
                                        <p:attrNameLst>
                                          <p:attrName>style.visibility</p:attrName>
                                        </p:attrNameLst>
                                      </p:cBhvr>
                                      <p:to>
                                        <p:strVal val="visible"/>
                                      </p:to>
                                    </p:set>
                                    <p:animEffect transition="in" filter="fade">
                                      <p:cBhvr>
                                        <p:cTn id="33" dur="1000"/>
                                        <p:tgtEl>
                                          <p:spTgt spid="1027">
                                            <p:txEl>
                                              <p:pRg st="4" end="4"/>
                                            </p:txEl>
                                          </p:spTgt>
                                        </p:tgtEl>
                                      </p:cBhvr>
                                    </p:animEffect>
                                    <p:anim calcmode="lin" valueType="num">
                                      <p:cBhvr>
                                        <p:cTn id="34" dur="1000" fill="hold"/>
                                        <p:tgtEl>
                                          <p:spTgt spid="1027">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1"/>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bg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bg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rgbClr val="080808"/>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rgbClr val="080808"/>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rgbClr val="080808"/>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rgbClr val="080808"/>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rgbClr val="080808"/>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rgbClr val="080808"/>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rgbClr val="080808"/>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rgbClr val="080808"/>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rgbClr val="080808"/>
          </a:solidFill>
          <a:effectLst>
            <a:outerShdw blurRad="38100" dist="38100" dir="2700000" algn="tl">
              <a:srgbClr val="FFFFFF"/>
            </a:outerShdw>
          </a:effectLst>
          <a:latin typeface="+mn-lt"/>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5288" y="228600"/>
            <a:ext cx="8424862" cy="1447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61988" y="1905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6" name="Rectangle 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endParaRPr lang="en-GB"/>
          </a:p>
        </p:txBody>
      </p:sp>
      <p:sp>
        <p:nvSpPr>
          <p:cNvPr id="3077" name="Rectangle 5"/>
          <p:cNvSpPr>
            <a:spLocks noGrp="1" noChangeArrowheads="1"/>
          </p:cNvSpPr>
          <p:nvPr>
            <p:ph type="ftr" sz="quarter" idx="3"/>
          </p:nvPr>
        </p:nvSpPr>
        <p:spPr bwMode="auto">
          <a:xfrm>
            <a:off x="3124200" y="6553200"/>
            <a:ext cx="2895600" cy="3032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i="1">
                <a:solidFill>
                  <a:schemeClr val="bg2"/>
                </a:solidFill>
                <a:latin typeface="+mn-lt"/>
              </a:defRPr>
            </a:lvl1pPr>
          </a:lstStyle>
          <a:p>
            <a:r>
              <a:rPr lang="en-US"/>
              <a:t>Cardiosurgery - Skopje</a:t>
            </a:r>
            <a:endParaRPr lang="en-GB"/>
          </a:p>
        </p:txBody>
      </p:sp>
      <p:sp>
        <p:nvSpPr>
          <p:cNvPr id="3078" name="Rectangle 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atin typeface="+mn-lt"/>
              </a:defRPr>
            </a:lvl1pPr>
          </a:lstStyle>
          <a:p>
            <a:fld id="{B0DB044B-7730-4DD1-84D5-76F5021A57B1}" type="slidenum">
              <a:rPr lang="en-GB"/>
              <a:pPr/>
              <a:t>‹#›</a:t>
            </a:fld>
            <a:endParaRPr lang="en-GB"/>
          </a:p>
        </p:txBody>
      </p:sp>
      <p:pic>
        <p:nvPicPr>
          <p:cNvPr id="3079" name="Picture 7" descr="Zname_mk"/>
          <p:cNvPicPr>
            <a:picLocks noChangeAspect="1" noChangeArrowheads="1" noCrop="1"/>
          </p:cNvPicPr>
          <p:nvPr userDrawn="1"/>
        </p:nvPicPr>
        <p:blipFill>
          <a:blip r:embed="rId13"/>
          <a:srcRect/>
          <a:stretch>
            <a:fillRect/>
          </a:stretch>
        </p:blipFill>
        <p:spPr bwMode="auto">
          <a:xfrm>
            <a:off x="5562600" y="6477000"/>
            <a:ext cx="571500" cy="307975"/>
          </a:xfrm>
          <a:prstGeom prst="rect">
            <a:avLst/>
          </a:prstGeom>
          <a:noFill/>
        </p:spPr>
      </p:pic>
      <p:pic>
        <p:nvPicPr>
          <p:cNvPr id="3080" name="Picture 8" descr="logo bel copy"/>
          <p:cNvPicPr>
            <a:picLocks noChangeAspect="1" noChangeArrowheads="1"/>
          </p:cNvPicPr>
          <p:nvPr userDrawn="1"/>
        </p:nvPicPr>
        <p:blipFill>
          <a:blip r:embed="rId14">
            <a:clrChange>
              <a:clrFrom>
                <a:srgbClr val="F9F9F5"/>
              </a:clrFrom>
              <a:clrTo>
                <a:srgbClr val="F9F9F5">
                  <a:alpha val="0"/>
                </a:srgbClr>
              </a:clrTo>
            </a:clrChange>
          </a:blip>
          <a:srcRect/>
          <a:stretch>
            <a:fillRect/>
          </a:stretch>
        </p:blipFill>
        <p:spPr bwMode="auto">
          <a:xfrm>
            <a:off x="3276600" y="6430963"/>
            <a:ext cx="533400" cy="427037"/>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800" fill="hold">
                                          <p:stCondLst>
                                            <p:cond delay="0"/>
                                          </p:stCondLst>
                                        </p:cTn>
                                        <p:tgtEl>
                                          <p:spTgt spid="307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1000"/>
                                        <p:tgtEl>
                                          <p:spTgt spid="3075">
                                            <p:txEl>
                                              <p:pRg st="0" end="0"/>
                                            </p:txEl>
                                          </p:spTgt>
                                        </p:tgtEl>
                                      </p:cBhvr>
                                    </p:animEffect>
                                    <p:anim calcmode="lin" valueType="num">
                                      <p:cBhvr>
                                        <p:cTn id="14" dur="1000" fill="hold"/>
                                        <p:tgtEl>
                                          <p:spTgt spid="307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075">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3075">
                                            <p:txEl>
                                              <p:pRg st="1" end="1"/>
                                            </p:txEl>
                                          </p:spTgt>
                                        </p:tgtEl>
                                        <p:attrNameLst>
                                          <p:attrName>style.visibility</p:attrName>
                                        </p:attrNameLst>
                                      </p:cBhvr>
                                      <p:to>
                                        <p:strVal val="visible"/>
                                      </p:to>
                                    </p:set>
                                    <p:animEffect transition="in" filter="fade">
                                      <p:cBhvr>
                                        <p:cTn id="18" dur="1000"/>
                                        <p:tgtEl>
                                          <p:spTgt spid="3075">
                                            <p:txEl>
                                              <p:pRg st="1" end="1"/>
                                            </p:txEl>
                                          </p:spTgt>
                                        </p:tgtEl>
                                      </p:cBhvr>
                                    </p:animEffect>
                                    <p:anim calcmode="lin" valueType="num">
                                      <p:cBhvr>
                                        <p:cTn id="19" dur="1000" fill="hold"/>
                                        <p:tgtEl>
                                          <p:spTgt spid="307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3075">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3075">
                                            <p:txEl>
                                              <p:pRg st="2" end="2"/>
                                            </p:txEl>
                                          </p:spTgt>
                                        </p:tgtEl>
                                        <p:attrNameLst>
                                          <p:attrName>style.visibility</p:attrName>
                                        </p:attrNameLst>
                                      </p:cBhvr>
                                      <p:to>
                                        <p:strVal val="visible"/>
                                      </p:to>
                                    </p:set>
                                    <p:animEffect transition="in" filter="fade">
                                      <p:cBhvr>
                                        <p:cTn id="23" dur="1000"/>
                                        <p:tgtEl>
                                          <p:spTgt spid="3075">
                                            <p:txEl>
                                              <p:pRg st="2" end="2"/>
                                            </p:txEl>
                                          </p:spTgt>
                                        </p:tgtEl>
                                      </p:cBhvr>
                                    </p:animEffect>
                                    <p:anim calcmode="lin" valueType="num">
                                      <p:cBhvr>
                                        <p:cTn id="24" dur="1000" fill="hold"/>
                                        <p:tgtEl>
                                          <p:spTgt spid="3075">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3075">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075">
                                            <p:txEl>
                                              <p:pRg st="4" end="4"/>
                                            </p:txEl>
                                          </p:spTgt>
                                        </p:tgtEl>
                                        <p:attrNameLst>
                                          <p:attrName>style.visibility</p:attrName>
                                        </p:attrNameLst>
                                      </p:cBhvr>
                                      <p:to>
                                        <p:strVal val="visible"/>
                                      </p:to>
                                    </p:set>
                                    <p:animEffect transition="in" filter="fade">
                                      <p:cBhvr>
                                        <p:cTn id="33" dur="1000"/>
                                        <p:tgtEl>
                                          <p:spTgt spid="3075">
                                            <p:txEl>
                                              <p:pRg st="4" end="4"/>
                                            </p:txEl>
                                          </p:spTgt>
                                        </p:tgtEl>
                                      </p:cBhvr>
                                    </p:animEffect>
                                    <p:anim calcmode="lin" valueType="num">
                                      <p:cBhvr>
                                        <p:cTn id="34" dur="1000" fill="hold"/>
                                        <p:tgtEl>
                                          <p:spTgt spid="3075">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1"/>
                          </p:val>
                        </p:tav>
                        <p:tav tm="100000">
                          <p:val>
                            <p:strVal val="#ppt_x"/>
                          </p:val>
                        </p:tav>
                      </p:tavLst>
                    </p:anim>
                    <p:anim calcmode="lin" valueType="num">
                      <p:cBhvr>
                        <p:cTn dur="1000" fill="hold"/>
                        <p:tgtEl>
                          <p:spTgt spid="3075"/>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1"/>
                          </p:val>
                        </p:tav>
                        <p:tav tm="100000">
                          <p:val>
                            <p:strVal val="#ppt_x"/>
                          </p:val>
                        </p:tav>
                      </p:tavLst>
                    </p:anim>
                    <p:anim calcmode="lin" valueType="num">
                      <p:cBhvr>
                        <p:cTn dur="1000" fill="hold"/>
                        <p:tgtEl>
                          <p:spTgt spid="3075"/>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1"/>
                          </p:val>
                        </p:tav>
                        <p:tav tm="100000">
                          <p:val>
                            <p:strVal val="#ppt_x"/>
                          </p:val>
                        </p:tav>
                      </p:tavLst>
                    </p:anim>
                    <p:anim calcmode="lin" valueType="num">
                      <p:cBhvr>
                        <p:cTn dur="1000" fill="hold"/>
                        <p:tgtEl>
                          <p:spTgt spid="3075"/>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1"/>
                          </p:val>
                        </p:tav>
                        <p:tav tm="100000">
                          <p:val>
                            <p:strVal val="#ppt_x"/>
                          </p:val>
                        </p:tav>
                      </p:tavLst>
                    </p:anim>
                    <p:anim calcmode="lin" valueType="num">
                      <p:cBhvr>
                        <p:cTn dur="1000" fill="hold"/>
                        <p:tgtEl>
                          <p:spTgt spid="3075"/>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1"/>
                          </p:val>
                        </p:tav>
                        <p:tav tm="100000">
                          <p:val>
                            <p:strVal val="#ppt_x"/>
                          </p:val>
                        </p:tav>
                      </p:tavLst>
                    </p:anim>
                    <p:anim calcmode="lin" valueType="num">
                      <p:cBhvr>
                        <p:cTn dur="1000" fill="hold"/>
                        <p:tgtEl>
                          <p:spTgt spid="3075"/>
                        </p:tgtEl>
                        <p:attrNameLst>
                          <p:attrName>ppt_y</p:attrName>
                        </p:attrNameLst>
                      </p:cBhvr>
                      <p:tavLst>
                        <p:tav tm="0">
                          <p:val>
                            <p:strVal val="#ppt_y"/>
                          </p:val>
                        </p:tav>
                        <p:tav tm="100000">
                          <p:val>
                            <p:strVal val="#ppt_y"/>
                          </p:val>
                        </p:tav>
                      </p:tavLst>
                    </p:anim>
                  </p:childTnLst>
                </p:cTn>
              </p:par>
            </p:tnLst>
          </p:tmpl>
        </p:tmplLst>
      </p:bldP>
    </p:bldLst>
  </p:timing>
  <p:hf sldNum="0" hdr="0" dt="0"/>
  <p:txStyles>
    <p:titleStyle>
      <a:lvl1pPr algn="ctr" rtl="0" fontAlgn="base">
        <a:spcBef>
          <a:spcPct val="0"/>
        </a:spcBef>
        <a:spcAft>
          <a:spcPct val="0"/>
        </a:spcAft>
        <a:defRPr sz="4400">
          <a:solidFill>
            <a:schemeClr val="bg2"/>
          </a:solidFill>
          <a:latin typeface="+mj-lt"/>
          <a:ea typeface="+mj-ea"/>
          <a:cs typeface="+mj-cs"/>
        </a:defRPr>
      </a:lvl1pPr>
      <a:lvl2pPr algn="ctr" rtl="0" fontAlgn="base">
        <a:spcBef>
          <a:spcPct val="0"/>
        </a:spcBef>
        <a:spcAft>
          <a:spcPct val="0"/>
        </a:spcAft>
        <a:defRPr sz="4400">
          <a:solidFill>
            <a:schemeClr val="bg2"/>
          </a:solidFill>
          <a:latin typeface="Times New Roman" pitchFamily="18" charset="0"/>
        </a:defRPr>
      </a:lvl2pPr>
      <a:lvl3pPr algn="ctr" rtl="0" fontAlgn="base">
        <a:spcBef>
          <a:spcPct val="0"/>
        </a:spcBef>
        <a:spcAft>
          <a:spcPct val="0"/>
        </a:spcAft>
        <a:defRPr sz="4400">
          <a:solidFill>
            <a:schemeClr val="bg2"/>
          </a:solidFill>
          <a:latin typeface="Times New Roman" pitchFamily="18" charset="0"/>
        </a:defRPr>
      </a:lvl3pPr>
      <a:lvl4pPr algn="ctr" rtl="0" fontAlgn="base">
        <a:spcBef>
          <a:spcPct val="0"/>
        </a:spcBef>
        <a:spcAft>
          <a:spcPct val="0"/>
        </a:spcAft>
        <a:defRPr sz="4400">
          <a:solidFill>
            <a:schemeClr val="bg2"/>
          </a:solidFill>
          <a:latin typeface="Times New Roman" pitchFamily="18" charset="0"/>
        </a:defRPr>
      </a:lvl4pPr>
      <a:lvl5pPr algn="ctr" rtl="0" fontAlgn="base">
        <a:spcBef>
          <a:spcPct val="0"/>
        </a:spcBef>
        <a:spcAft>
          <a:spcPct val="0"/>
        </a:spcAft>
        <a:defRPr sz="4400">
          <a:solidFill>
            <a:schemeClr val="bg2"/>
          </a:solidFill>
          <a:latin typeface="Times New Roman" pitchFamily="18" charset="0"/>
        </a:defRPr>
      </a:lvl5pPr>
      <a:lvl6pPr marL="457200" algn="ctr" rtl="0" fontAlgn="base">
        <a:spcBef>
          <a:spcPct val="0"/>
        </a:spcBef>
        <a:spcAft>
          <a:spcPct val="0"/>
        </a:spcAft>
        <a:defRPr sz="4400">
          <a:solidFill>
            <a:schemeClr val="bg2"/>
          </a:solidFill>
          <a:latin typeface="Times New Roman" pitchFamily="18" charset="0"/>
        </a:defRPr>
      </a:lvl6pPr>
      <a:lvl7pPr marL="914400" algn="ctr" rtl="0" fontAlgn="base">
        <a:spcBef>
          <a:spcPct val="0"/>
        </a:spcBef>
        <a:spcAft>
          <a:spcPct val="0"/>
        </a:spcAft>
        <a:defRPr sz="4400">
          <a:solidFill>
            <a:schemeClr val="bg2"/>
          </a:solidFill>
          <a:latin typeface="Times New Roman" pitchFamily="18" charset="0"/>
        </a:defRPr>
      </a:lvl7pPr>
      <a:lvl8pPr marL="1371600" algn="ctr" rtl="0" fontAlgn="base">
        <a:spcBef>
          <a:spcPct val="0"/>
        </a:spcBef>
        <a:spcAft>
          <a:spcPct val="0"/>
        </a:spcAft>
        <a:defRPr sz="4400">
          <a:solidFill>
            <a:schemeClr val="bg2"/>
          </a:solidFill>
          <a:latin typeface="Times New Roman" pitchFamily="18" charset="0"/>
        </a:defRPr>
      </a:lvl8pPr>
      <a:lvl9pPr marL="1828800" algn="ctr" rtl="0" fontAlgn="base">
        <a:spcBef>
          <a:spcPct val="0"/>
        </a:spcBef>
        <a:spcAft>
          <a:spcPct val="0"/>
        </a:spcAft>
        <a:defRPr sz="4400">
          <a:solidFill>
            <a:schemeClr val="bg2"/>
          </a:solidFill>
          <a:latin typeface="Times New Roman" pitchFamily="18" charset="0"/>
        </a:defRPr>
      </a:lvl9pPr>
    </p:titleStyle>
    <p:bodyStyle>
      <a:lvl1pPr marL="342900" indent="-342900" algn="l" rtl="0" fontAlgn="base">
        <a:spcBef>
          <a:spcPct val="20000"/>
        </a:spcBef>
        <a:spcAft>
          <a:spcPct val="0"/>
        </a:spcAft>
        <a:buClr>
          <a:schemeClr val="bg2"/>
        </a:buClr>
        <a:buChar char="•"/>
        <a:defRPr sz="3200">
          <a:solidFill>
            <a:schemeClr val="bg2"/>
          </a:solidFill>
          <a:latin typeface="+mn-lt"/>
          <a:ea typeface="+mn-ea"/>
          <a:cs typeface="+mn-cs"/>
        </a:defRPr>
      </a:lvl1pPr>
      <a:lvl2pPr marL="742950" indent="-285750" algn="l" rtl="0" fontAlgn="base">
        <a:spcBef>
          <a:spcPct val="20000"/>
        </a:spcBef>
        <a:spcAft>
          <a:spcPct val="0"/>
        </a:spcAft>
        <a:buClr>
          <a:schemeClr val="bg2"/>
        </a:buClr>
        <a:buChar char="•"/>
        <a:defRPr sz="2800">
          <a:solidFill>
            <a:schemeClr val="bg2"/>
          </a:solidFill>
          <a:latin typeface="+mn-lt"/>
        </a:defRPr>
      </a:lvl2pPr>
      <a:lvl3pPr marL="1143000" indent="-228600" algn="l" rtl="0" fontAlgn="base">
        <a:spcBef>
          <a:spcPct val="20000"/>
        </a:spcBef>
        <a:spcAft>
          <a:spcPct val="0"/>
        </a:spcAft>
        <a:buClr>
          <a:schemeClr val="bg2"/>
        </a:buClr>
        <a:buChar char="•"/>
        <a:defRPr sz="2400">
          <a:solidFill>
            <a:schemeClr val="bg2"/>
          </a:solidFill>
          <a:latin typeface="+mn-lt"/>
        </a:defRPr>
      </a:lvl3pPr>
      <a:lvl4pPr marL="1600200" indent="-228600" algn="l" rtl="0" fontAlgn="base">
        <a:spcBef>
          <a:spcPct val="20000"/>
        </a:spcBef>
        <a:spcAft>
          <a:spcPct val="0"/>
        </a:spcAft>
        <a:buClr>
          <a:schemeClr val="bg2"/>
        </a:buClr>
        <a:buChar char="•"/>
        <a:defRPr sz="2000">
          <a:solidFill>
            <a:schemeClr val="bg2"/>
          </a:solidFill>
          <a:latin typeface="+mn-lt"/>
        </a:defRPr>
      </a:lvl4pPr>
      <a:lvl5pPr marL="2057400" indent="-228600" algn="l" rtl="0" fontAlgn="base">
        <a:spcBef>
          <a:spcPct val="20000"/>
        </a:spcBef>
        <a:spcAft>
          <a:spcPct val="0"/>
        </a:spcAft>
        <a:buClr>
          <a:schemeClr val="bg2"/>
        </a:buClr>
        <a:buChar char="•"/>
        <a:defRPr sz="2000">
          <a:solidFill>
            <a:schemeClr val="bg2"/>
          </a:solidFill>
          <a:latin typeface="+mn-lt"/>
        </a:defRPr>
      </a:lvl5pPr>
      <a:lvl6pPr marL="2514600" indent="-228600" algn="l" rtl="0" fontAlgn="base">
        <a:spcBef>
          <a:spcPct val="20000"/>
        </a:spcBef>
        <a:spcAft>
          <a:spcPct val="0"/>
        </a:spcAft>
        <a:buClr>
          <a:schemeClr val="bg2"/>
        </a:buClr>
        <a:buChar char="•"/>
        <a:defRPr sz="2000">
          <a:solidFill>
            <a:schemeClr val="bg2"/>
          </a:solidFill>
          <a:latin typeface="+mn-lt"/>
        </a:defRPr>
      </a:lvl6pPr>
      <a:lvl7pPr marL="2971800" indent="-228600" algn="l" rtl="0" fontAlgn="base">
        <a:spcBef>
          <a:spcPct val="20000"/>
        </a:spcBef>
        <a:spcAft>
          <a:spcPct val="0"/>
        </a:spcAft>
        <a:buClr>
          <a:schemeClr val="bg2"/>
        </a:buClr>
        <a:buChar char="•"/>
        <a:defRPr sz="2000">
          <a:solidFill>
            <a:schemeClr val="bg2"/>
          </a:solidFill>
          <a:latin typeface="+mn-lt"/>
        </a:defRPr>
      </a:lvl7pPr>
      <a:lvl8pPr marL="3429000" indent="-228600" algn="l" rtl="0" fontAlgn="base">
        <a:spcBef>
          <a:spcPct val="20000"/>
        </a:spcBef>
        <a:spcAft>
          <a:spcPct val="0"/>
        </a:spcAft>
        <a:buClr>
          <a:schemeClr val="bg2"/>
        </a:buClr>
        <a:buChar char="•"/>
        <a:defRPr sz="2000">
          <a:solidFill>
            <a:schemeClr val="bg2"/>
          </a:solidFill>
          <a:latin typeface="+mn-lt"/>
        </a:defRPr>
      </a:lvl8pPr>
      <a:lvl9pPr marL="3886200" indent="-228600" algn="l" rtl="0" fontAlgn="base">
        <a:spcBef>
          <a:spcPct val="20000"/>
        </a:spcBef>
        <a:spcAft>
          <a:spcPct val="0"/>
        </a:spcAft>
        <a:buClr>
          <a:schemeClr val="bg2"/>
        </a:buClr>
        <a:buChar char="•"/>
        <a:defRPr sz="2000">
          <a:solidFill>
            <a:schemeClr val="bg2"/>
          </a:solidFill>
          <a:latin typeface="+mn-lt"/>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video" Target="ShineLogoRotatePodolgo.m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ideo" Target="file:///T:\Filip%20Vtori\Dr.%20Bozinovska%20Biljana\Predavanja\Predavanja%20Maj%20Ohrid%20dr%20Biljana%20Bozinovska\CTApril09.m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T:\Filip%20Vtori\Dr.%20Bozinovska%20Biljana\Predavanja\Predavanja%20Maj%20Ohrid%20dr%20Biljana%20Bozinovska\Rustemi.avi" TargetMode="External"/><Relationship Id="rId1" Type="http://schemas.openxmlformats.org/officeDocument/2006/relationships/video" Target="file:///T:\Filip%20Vtori\Dr.%20Bozinovska%20Biljana\Predavanja\Predavanja%20Maj%20Ohrid%20dr%20Biljana%20Bozinovska\Veljanovski_Ilija_PeriferijaBolna.mp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file:///\\Aladdin\TRANSFER\Filip%20Vtori\Dr.%20Bozinovska%20Biljana\Predavanja\Predavanja%20Maj%20Ohrid%20dr%20Biljana%20Bozinovska\Lukas_Lazar.mpg"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US"/>
              <a:t>Cardiosurgery - Skopje</a:t>
            </a:r>
            <a:endParaRPr lang="en-GB"/>
          </a:p>
        </p:txBody>
      </p:sp>
      <p:sp>
        <p:nvSpPr>
          <p:cNvPr id="5122" name="Rectangle 2"/>
          <p:cNvSpPr>
            <a:spLocks noChangeArrowheads="1"/>
          </p:cNvSpPr>
          <p:nvPr/>
        </p:nvSpPr>
        <p:spPr bwMode="auto">
          <a:xfrm>
            <a:off x="0" y="0"/>
            <a:ext cx="9144000" cy="6453188"/>
          </a:xfrm>
          <a:prstGeom prst="rect">
            <a:avLst/>
          </a:prstGeom>
          <a:solidFill>
            <a:srgbClr val="000000"/>
          </a:solidFill>
          <a:ln w="9525">
            <a:solidFill>
              <a:srgbClr val="000000"/>
            </a:solidFill>
            <a:miter lim="800000"/>
            <a:headEnd/>
            <a:tailEnd/>
          </a:ln>
          <a:effectLst/>
        </p:spPr>
        <p:txBody>
          <a:bodyPr wrap="none" anchor="ctr"/>
          <a:lstStyle/>
          <a:p>
            <a:endParaRPr lang="mk-MK"/>
          </a:p>
        </p:txBody>
      </p:sp>
      <p:pic>
        <p:nvPicPr>
          <p:cNvPr id="5123" name="ShineLogoRotatePodolgo.mpg">
            <a:hlinkClick r:id="" action="ppaction://media"/>
          </p:cNvPr>
          <p:cNvPicPr>
            <a:picLocks noRot="1" noChangeAspect="1" noChangeArrowheads="1"/>
          </p:cNvPicPr>
          <p:nvPr>
            <a:videoFile r:link="rId1"/>
          </p:nvPr>
        </p:nvPicPr>
        <p:blipFill>
          <a:blip r:embed="rId3"/>
          <a:srcRect/>
          <a:stretch>
            <a:fillRect/>
          </a:stretch>
        </p:blipFill>
        <p:spPr bwMode="auto">
          <a:xfrm>
            <a:off x="2627313" y="1614488"/>
            <a:ext cx="3887787" cy="3109912"/>
          </a:xfrm>
          <a:prstGeom prst="rect">
            <a:avLst/>
          </a:prstGeom>
          <a:noFill/>
        </p:spPr>
      </p:pic>
      <p:sp>
        <p:nvSpPr>
          <p:cNvPr id="5124" name="Rectangle 4"/>
          <p:cNvSpPr>
            <a:spLocks noChangeArrowheads="1"/>
          </p:cNvSpPr>
          <p:nvPr/>
        </p:nvSpPr>
        <p:spPr bwMode="auto">
          <a:xfrm>
            <a:off x="152400" y="115888"/>
            <a:ext cx="8991600" cy="1463675"/>
          </a:xfrm>
          <a:prstGeom prst="rect">
            <a:avLst/>
          </a:prstGeom>
          <a:noFill/>
          <a:ln w="9525">
            <a:noFill/>
            <a:miter lim="800000"/>
            <a:headEnd/>
            <a:tailEnd/>
          </a:ln>
          <a:effectLst/>
        </p:spPr>
        <p:txBody>
          <a:bodyPr lIns="92075" tIns="46038" rIns="92075" bIns="46038" anchor="ctr"/>
          <a:lstStyle/>
          <a:p>
            <a:r>
              <a:rPr lang="en-US" sz="2400" b="1" dirty="0">
                <a:solidFill>
                  <a:schemeClr val="tx2"/>
                </a:solidFill>
                <a:latin typeface="+mj-lt"/>
              </a:rPr>
              <a:t>Usefulness of 64 –detector-row scanner peripheral angiography in patients with skeletal tumors of lower extremities</a:t>
            </a:r>
            <a:endParaRPr lang="mk-MK" sz="2400" dirty="0">
              <a:solidFill>
                <a:schemeClr val="tx2"/>
              </a:solidFill>
              <a:latin typeface="+mj-lt"/>
            </a:endParaRPr>
          </a:p>
        </p:txBody>
      </p:sp>
      <p:sp>
        <p:nvSpPr>
          <p:cNvPr id="5125" name="Rectangle 5"/>
          <p:cNvSpPr>
            <a:spLocks noChangeArrowheads="1"/>
          </p:cNvSpPr>
          <p:nvPr/>
        </p:nvSpPr>
        <p:spPr bwMode="auto">
          <a:xfrm>
            <a:off x="457200" y="4267200"/>
            <a:ext cx="8458200" cy="762000"/>
          </a:xfrm>
          <a:prstGeom prst="rect">
            <a:avLst/>
          </a:prstGeom>
          <a:noFill/>
          <a:ln w="9525">
            <a:noFill/>
            <a:miter lim="800000"/>
            <a:headEnd/>
            <a:tailEnd/>
          </a:ln>
          <a:effectLst/>
        </p:spPr>
        <p:txBody>
          <a:bodyPr lIns="92075" tIns="46038" rIns="92075" bIns="46038"/>
          <a:lstStyle/>
          <a:p>
            <a:pPr algn="ctr" eaLnBrk="1" hangingPunct="1">
              <a:spcBef>
                <a:spcPct val="20000"/>
              </a:spcBef>
              <a:buClr>
                <a:schemeClr val="tx2"/>
              </a:buClr>
              <a:buSzPct val="90000"/>
              <a:buFont typeface="Wingdings" pitchFamily="2" charset="2"/>
              <a:buNone/>
            </a:pPr>
            <a:endParaRPr lang="mk-MK" sz="2400">
              <a:solidFill>
                <a:schemeClr val="bg2"/>
              </a:solidFill>
              <a:effectLst>
                <a:outerShdw blurRad="38100" dist="38100" dir="2700000" algn="tl">
                  <a:srgbClr val="FFFFFF"/>
                </a:outerShdw>
              </a:effectLst>
              <a:latin typeface="Times New Roman" pitchFamily="18" charset="0"/>
            </a:endParaRPr>
          </a:p>
        </p:txBody>
      </p:sp>
      <p:sp>
        <p:nvSpPr>
          <p:cNvPr id="5126" name="Text Box 6"/>
          <p:cNvSpPr txBox="1">
            <a:spLocks noChangeArrowheads="1"/>
          </p:cNvSpPr>
          <p:nvPr/>
        </p:nvSpPr>
        <p:spPr bwMode="auto">
          <a:xfrm>
            <a:off x="609600" y="5029200"/>
            <a:ext cx="8153400" cy="1069975"/>
          </a:xfrm>
          <a:prstGeom prst="rect">
            <a:avLst/>
          </a:prstGeom>
          <a:noFill/>
          <a:ln w="12700" cap="sq">
            <a:noFill/>
            <a:miter lim="800000"/>
            <a:headEnd type="none" w="sm" len="sm"/>
            <a:tailEnd type="none" w="sm" len="sm"/>
          </a:ln>
          <a:effectLst/>
        </p:spPr>
        <p:txBody>
          <a:bodyPr>
            <a:spAutoFit/>
          </a:bodyPr>
          <a:lstStyle/>
          <a:p>
            <a:pPr algn="ctr" eaLnBrk="1" hangingPunct="1">
              <a:lnSpc>
                <a:spcPct val="45000"/>
              </a:lnSpc>
              <a:spcBef>
                <a:spcPct val="50000"/>
              </a:spcBef>
            </a:pPr>
            <a:endParaRPr lang="en-US" sz="2400">
              <a:solidFill>
                <a:schemeClr val="tx2"/>
              </a:solidFill>
              <a:effectLst>
                <a:outerShdw blurRad="38100" dist="38100" dir="2700000" algn="tl">
                  <a:srgbClr val="000000"/>
                </a:outerShdw>
              </a:effectLst>
              <a:latin typeface="Times New Roman" pitchFamily="18" charset="0"/>
            </a:endParaRPr>
          </a:p>
          <a:p>
            <a:pPr algn="ctr" eaLnBrk="1" hangingPunct="1">
              <a:lnSpc>
                <a:spcPct val="45000"/>
              </a:lnSpc>
              <a:spcBef>
                <a:spcPct val="50000"/>
              </a:spcBef>
            </a:pPr>
            <a:r>
              <a:rPr lang="en-US" sz="2800">
                <a:solidFill>
                  <a:schemeClr val="tx2"/>
                </a:solidFill>
                <a:effectLst>
                  <a:outerShdw blurRad="38100" dist="38100" dir="2700000" algn="tl">
                    <a:srgbClr val="000000"/>
                  </a:outerShdw>
                </a:effectLst>
                <a:latin typeface="Times New Roman" pitchFamily="18" charset="0"/>
              </a:rPr>
              <a:t>Special Hospital for surgical diseases</a:t>
            </a:r>
            <a:r>
              <a:rPr lang="ru-RU" sz="2800">
                <a:solidFill>
                  <a:schemeClr val="tx2"/>
                </a:solidFill>
                <a:effectLst>
                  <a:outerShdw blurRad="38100" dist="38100" dir="2700000" algn="tl">
                    <a:srgbClr val="000000"/>
                  </a:outerShdw>
                </a:effectLst>
                <a:latin typeface="Times New Roman" pitchFamily="18" charset="0"/>
              </a:rPr>
              <a:t> </a:t>
            </a:r>
          </a:p>
          <a:p>
            <a:pPr algn="ctr" eaLnBrk="1" hangingPunct="1">
              <a:lnSpc>
                <a:spcPct val="45000"/>
              </a:lnSpc>
              <a:spcBef>
                <a:spcPct val="50000"/>
              </a:spcBef>
            </a:pPr>
            <a:r>
              <a:rPr lang="ru-RU" sz="2800">
                <a:solidFill>
                  <a:schemeClr val="tx2"/>
                </a:solidFill>
                <a:effectLst>
                  <a:outerShdw blurRad="38100" dist="38100" dir="2700000" algn="tl">
                    <a:srgbClr val="000000"/>
                  </a:outerShdw>
                </a:effectLst>
                <a:latin typeface="Times New Roman" pitchFamily="18" charset="0"/>
              </a:rPr>
              <a:t>“</a:t>
            </a:r>
            <a:r>
              <a:rPr lang="en-US" sz="2800">
                <a:solidFill>
                  <a:schemeClr val="tx2"/>
                </a:solidFill>
                <a:effectLst>
                  <a:outerShdw blurRad="38100" dist="38100" dir="2700000" algn="tl">
                    <a:srgbClr val="000000"/>
                  </a:outerShdw>
                </a:effectLst>
                <a:latin typeface="Times New Roman" pitchFamily="18" charset="0"/>
              </a:rPr>
              <a:t>Filip II”Skopje - Macedonia</a:t>
            </a:r>
            <a:endParaRPr lang="ru-RU" sz="2800">
              <a:solidFill>
                <a:schemeClr val="tx2"/>
              </a:solidFill>
              <a:effectLst>
                <a:outerShdw blurRad="38100" dist="38100" dir="2700000" algn="tl">
                  <a:srgbClr val="000000"/>
                </a:outerShdw>
              </a:effectLst>
              <a:latin typeface="Times New Roman" pitchFamily="18" charset="0"/>
            </a:endParaRPr>
          </a:p>
        </p:txBody>
      </p:sp>
      <p:sp>
        <p:nvSpPr>
          <p:cNvPr id="5127" name="Text Box 7"/>
          <p:cNvSpPr txBox="1">
            <a:spLocks noChangeArrowheads="1"/>
          </p:cNvSpPr>
          <p:nvPr/>
        </p:nvSpPr>
        <p:spPr bwMode="auto">
          <a:xfrm>
            <a:off x="1495425" y="4724400"/>
            <a:ext cx="6172200" cy="584775"/>
          </a:xfrm>
          <a:prstGeom prst="rect">
            <a:avLst/>
          </a:prstGeom>
          <a:noFill/>
          <a:ln w="12700" cap="sq">
            <a:noFill/>
            <a:miter lim="800000"/>
            <a:headEnd type="none" w="sm" len="sm"/>
            <a:tailEnd type="none" w="sm" len="sm"/>
          </a:ln>
          <a:effectLst/>
        </p:spPr>
        <p:txBody>
          <a:bodyPr>
            <a:spAutoFit/>
          </a:bodyPr>
          <a:lstStyle/>
          <a:p>
            <a:r>
              <a:rPr lang="en-US" sz="1600" dirty="0" smtClean="0">
                <a:solidFill>
                  <a:schemeClr val="tx2"/>
                </a:solidFill>
                <a:latin typeface="+mj-lt"/>
              </a:rPr>
              <a:t>	</a:t>
            </a:r>
            <a:r>
              <a:rPr lang="en-US" sz="1600" dirty="0" err="1" smtClean="0">
                <a:solidFill>
                  <a:schemeClr val="tx2"/>
                </a:solidFill>
                <a:latin typeface="+mj-lt"/>
              </a:rPr>
              <a:t>Bozinovska</a:t>
            </a:r>
            <a:r>
              <a:rPr lang="en-US" sz="1600" dirty="0" smtClean="0">
                <a:solidFill>
                  <a:schemeClr val="tx2"/>
                </a:solidFill>
                <a:latin typeface="+mj-lt"/>
              </a:rPr>
              <a:t> </a:t>
            </a:r>
            <a:r>
              <a:rPr lang="en-US" sz="1600" dirty="0">
                <a:solidFill>
                  <a:schemeClr val="tx2"/>
                </a:solidFill>
                <a:latin typeface="+mj-lt"/>
              </a:rPr>
              <a:t>B., </a:t>
            </a:r>
            <a:r>
              <a:rPr lang="en-US" sz="1600" dirty="0" err="1">
                <a:solidFill>
                  <a:schemeClr val="tx2"/>
                </a:solidFill>
                <a:latin typeface="+mj-lt"/>
              </a:rPr>
              <a:t>Veljanovska</a:t>
            </a:r>
            <a:r>
              <a:rPr lang="en-US" sz="1600" dirty="0">
                <a:solidFill>
                  <a:schemeClr val="tx2"/>
                </a:solidFill>
                <a:latin typeface="+mj-lt"/>
              </a:rPr>
              <a:t> L., </a:t>
            </a:r>
            <a:r>
              <a:rPr lang="en-US" sz="1600" dirty="0" err="1">
                <a:solidFill>
                  <a:schemeClr val="tx2"/>
                </a:solidFill>
                <a:latin typeface="+mj-lt"/>
              </a:rPr>
              <a:t>Atanasov</a:t>
            </a:r>
            <a:r>
              <a:rPr lang="en-US" sz="1600" dirty="0">
                <a:solidFill>
                  <a:schemeClr val="tx2"/>
                </a:solidFill>
                <a:latin typeface="+mj-lt"/>
              </a:rPr>
              <a:t> Z., </a:t>
            </a:r>
            <a:endParaRPr lang="en-US" sz="1600" dirty="0" smtClean="0">
              <a:solidFill>
                <a:schemeClr val="tx2"/>
              </a:solidFill>
              <a:latin typeface="+mj-lt"/>
            </a:endParaRPr>
          </a:p>
          <a:p>
            <a:r>
              <a:rPr lang="en-US" sz="1600" dirty="0" smtClean="0">
                <a:solidFill>
                  <a:schemeClr val="tx2"/>
                </a:solidFill>
                <a:latin typeface="+mj-lt"/>
              </a:rPr>
              <a:t>	</a:t>
            </a:r>
            <a:r>
              <a:rPr lang="en-US" sz="1600" dirty="0" err="1" smtClean="0">
                <a:solidFill>
                  <a:schemeClr val="tx2"/>
                </a:solidFill>
                <a:latin typeface="+mj-lt"/>
              </a:rPr>
              <a:t>Dimova.A</a:t>
            </a:r>
            <a:r>
              <a:rPr lang="en-US" sz="1600" dirty="0" smtClean="0">
                <a:solidFill>
                  <a:schemeClr val="tx2"/>
                </a:solidFill>
                <a:latin typeface="+mj-lt"/>
              </a:rPr>
              <a:t> </a:t>
            </a:r>
            <a:r>
              <a:rPr lang="en-US" sz="1600" dirty="0">
                <a:solidFill>
                  <a:schemeClr val="tx2"/>
                </a:solidFill>
                <a:latin typeface="+mj-lt"/>
              </a:rPr>
              <a:t>. </a:t>
            </a:r>
            <a:r>
              <a:rPr lang="en-US" sz="1600" dirty="0" err="1">
                <a:solidFill>
                  <a:schemeClr val="tx2"/>
                </a:solidFill>
                <a:latin typeface="+mj-lt"/>
              </a:rPr>
              <a:t>Zafirovski</a:t>
            </a:r>
            <a:r>
              <a:rPr lang="en-US" sz="1600" dirty="0">
                <a:solidFill>
                  <a:schemeClr val="tx2"/>
                </a:solidFill>
                <a:latin typeface="+mj-lt"/>
              </a:rPr>
              <a:t> . G ,  </a:t>
            </a:r>
            <a:r>
              <a:rPr lang="en-US" sz="1600" dirty="0" err="1">
                <a:solidFill>
                  <a:schemeClr val="tx2"/>
                </a:solidFill>
                <a:latin typeface="+mj-lt"/>
              </a:rPr>
              <a:t>Mitrev</a:t>
            </a:r>
            <a:r>
              <a:rPr lang="en-US" sz="1600" dirty="0">
                <a:solidFill>
                  <a:schemeClr val="tx2"/>
                </a:solidFill>
                <a:latin typeface="+mj-lt"/>
              </a:rPr>
              <a:t> Z</a:t>
            </a:r>
            <a:endParaRPr lang="mk-MK" sz="1600" dirty="0">
              <a:solidFill>
                <a:schemeClr val="tx2"/>
              </a:solidFill>
              <a:latin typeface="+mj-lt"/>
            </a:endParaRPr>
          </a:p>
        </p:txBody>
      </p:sp>
      <p:sp>
        <p:nvSpPr>
          <p:cNvPr id="5128" name="Text Box 8"/>
          <p:cNvSpPr txBox="1">
            <a:spLocks noChangeArrowheads="1"/>
          </p:cNvSpPr>
          <p:nvPr/>
        </p:nvSpPr>
        <p:spPr bwMode="auto">
          <a:xfrm>
            <a:off x="3810000" y="6019800"/>
            <a:ext cx="1898650" cy="366713"/>
          </a:xfrm>
          <a:prstGeom prst="rect">
            <a:avLst/>
          </a:prstGeom>
          <a:noFill/>
          <a:ln w="9525">
            <a:noFill/>
            <a:miter lim="800000"/>
            <a:headEnd/>
            <a:tailEnd/>
          </a:ln>
          <a:effectLst/>
        </p:spPr>
        <p:txBody>
          <a:bodyPr>
            <a:spAutoFit/>
          </a:bodyPr>
          <a:lstStyle/>
          <a:p>
            <a:pPr algn="ctr"/>
            <a:r>
              <a:rPr lang="en-US">
                <a:solidFill>
                  <a:srgbClr val="FFFFCC"/>
                </a:solidFill>
                <a:latin typeface="Times New Roman" pitchFamily="18" charset="0"/>
              </a:rPr>
              <a:t>May  2009</a:t>
            </a:r>
          </a:p>
        </p:txBody>
      </p:sp>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0" fill="hold"/>
                                        <p:tgtEl>
                                          <p:spTgt spid="51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5123"/>
                                        </p:tgtEl>
                                      </p:cBhvr>
                                    </p:cmd>
                                  </p:childTnLst>
                                </p:cTn>
                              </p:par>
                            </p:childTnLst>
                          </p:cTn>
                        </p:par>
                      </p:childTnLst>
                    </p:cTn>
                  </p:par>
                </p:childTnLst>
              </p:cTn>
              <p:nextCondLst>
                <p:cond evt="onClick" delay="0">
                  <p:tgtEl>
                    <p:spTgt spid="5123"/>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512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928670"/>
            <a:ext cx="3328982" cy="4191032"/>
          </a:xfrm>
        </p:spPr>
        <p:txBody>
          <a:bodyPr/>
          <a:lstStyle/>
          <a:p>
            <a:pPr algn="l"/>
            <a:r>
              <a:rPr lang="en-US" sz="2000" dirty="0" smtClean="0">
                <a:latin typeface="Times New Roman" pitchFamily="18" charset="0"/>
                <a:cs typeface="Times New Roman" pitchFamily="18" charset="0"/>
              </a:rPr>
              <a:t>In patients with malignant giant cell tumors localized in the feed, destruction of the bone was detected with infiltration of soft tissue and vessels – </a:t>
            </a:r>
            <a:r>
              <a:rPr lang="en-US" sz="2000" dirty="0" err="1" smtClean="0">
                <a:latin typeface="Times New Roman" pitchFamily="18" charset="0"/>
                <a:cs typeface="Times New Roman" pitchFamily="18" charset="0"/>
              </a:rPr>
              <a:t>a.tibialis</a:t>
            </a:r>
            <a:r>
              <a:rPr lang="en-US" sz="2000" dirty="0" smtClean="0">
                <a:latin typeface="Times New Roman" pitchFamily="18" charset="0"/>
                <a:cs typeface="Times New Roman" pitchFamily="18" charset="0"/>
              </a:rPr>
              <a:t> anterior  , </a:t>
            </a:r>
            <a:r>
              <a:rPr lang="en-US" sz="2000" dirty="0" err="1" smtClean="0">
                <a:latin typeface="Times New Roman" pitchFamily="18" charset="0"/>
                <a:cs typeface="Times New Roman" pitchFamily="18" charset="0"/>
              </a:rPr>
              <a:t>a.fibularis</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a.tibialis</a:t>
            </a:r>
            <a:r>
              <a:rPr lang="en-US" sz="2000" dirty="0" smtClean="0">
                <a:latin typeface="Times New Roman" pitchFamily="18" charset="0"/>
                <a:cs typeface="Times New Roman" pitchFamily="18" charset="0"/>
              </a:rPr>
              <a:t> posterior.</a:t>
            </a:r>
            <a:r>
              <a:rPr lang="mk-MK" sz="2000" dirty="0" smtClean="0">
                <a:latin typeface="Times New Roman" pitchFamily="18" charset="0"/>
                <a:cs typeface="Times New Roman" pitchFamily="18" charset="0"/>
              </a:rPr>
              <a:t/>
            </a:r>
            <a:br>
              <a:rPr lang="mk-MK"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Relation with the great vessels was very clear presented especially if the artery is compressed or infiltrated.</a:t>
            </a:r>
            <a:r>
              <a:rPr lang="mk-MK" sz="2000" dirty="0" smtClean="0">
                <a:latin typeface="Arial" pitchFamily="34" charset="0"/>
                <a:cs typeface="Arial" pitchFamily="34" charset="0"/>
              </a:rPr>
              <a:t/>
            </a:r>
            <a:br>
              <a:rPr lang="mk-MK" sz="2000" dirty="0" smtClean="0">
                <a:latin typeface="Arial" pitchFamily="34" charset="0"/>
                <a:cs typeface="Arial" pitchFamily="34" charset="0"/>
              </a:rPr>
            </a:br>
            <a:endParaRPr lang="mk-MK" sz="2000" dirty="0">
              <a:latin typeface="Times New Roman" pitchFamily="18" charset="0"/>
              <a:cs typeface="Times New Roman" pitchFamily="18" charset="0"/>
            </a:endParaRPr>
          </a:p>
        </p:txBody>
      </p:sp>
      <p:pic>
        <p:nvPicPr>
          <p:cNvPr id="1026" name="Picture 2" descr="C:\Documents and Settings\bozinovska\Desktop\Tasevski.JPG"/>
          <p:cNvPicPr>
            <a:picLocks noChangeAspect="1" noChangeArrowheads="1"/>
          </p:cNvPicPr>
          <p:nvPr/>
        </p:nvPicPr>
        <p:blipFill>
          <a:blip r:embed="rId2" cstate="print"/>
          <a:srcRect/>
          <a:stretch>
            <a:fillRect/>
          </a:stretch>
        </p:blipFill>
        <p:spPr bwMode="auto">
          <a:xfrm flipH="1">
            <a:off x="7500926" y="500042"/>
            <a:ext cx="1643074" cy="3492473"/>
          </a:xfrm>
          <a:prstGeom prst="rect">
            <a:avLst/>
          </a:prstGeom>
          <a:noFill/>
        </p:spPr>
      </p:pic>
      <p:pic>
        <p:nvPicPr>
          <p:cNvPr id="1027" name="Picture 3" descr="C:\Documents and Settings\bozinovska\Desktop\tasev.JPG"/>
          <p:cNvPicPr>
            <a:picLocks noGrp="1" noChangeAspect="1" noChangeArrowheads="1"/>
          </p:cNvPicPr>
          <p:nvPr>
            <p:ph idx="1"/>
          </p:nvPr>
        </p:nvPicPr>
        <p:blipFill>
          <a:blip r:embed="rId3"/>
          <a:srcRect/>
          <a:stretch>
            <a:fillRect/>
          </a:stretch>
        </p:blipFill>
        <p:spPr bwMode="auto">
          <a:xfrm>
            <a:off x="3428992" y="357166"/>
            <a:ext cx="2428892" cy="5000660"/>
          </a:xfrm>
          <a:prstGeom prst="rect">
            <a:avLst/>
          </a:prstGeom>
          <a:noFill/>
        </p:spPr>
      </p:pic>
      <p:pic>
        <p:nvPicPr>
          <p:cNvPr id="1028" name="Picture 4" descr="C:\Documents and Settings\bozinovska\Desktop\Tasev-0002.JPG"/>
          <p:cNvPicPr>
            <a:picLocks noChangeAspect="1" noChangeArrowheads="1"/>
          </p:cNvPicPr>
          <p:nvPr/>
        </p:nvPicPr>
        <p:blipFill>
          <a:blip r:embed="rId4"/>
          <a:srcRect/>
          <a:stretch>
            <a:fillRect/>
          </a:stretch>
        </p:blipFill>
        <p:spPr bwMode="auto">
          <a:xfrm>
            <a:off x="5000628" y="785794"/>
            <a:ext cx="3324180" cy="3895684"/>
          </a:xfrm>
          <a:prstGeom prst="rect">
            <a:avLst/>
          </a:prstGeom>
          <a:noFill/>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229600" cy="744538"/>
          </a:xfrm>
        </p:spPr>
        <p:txBody>
          <a:bodyPr/>
          <a:lstStyle/>
          <a:p>
            <a:r>
              <a:rPr lang="en-US" sz="3200">
                <a:solidFill>
                  <a:srgbClr val="080808"/>
                </a:solidFill>
                <a:effectLst>
                  <a:outerShdw blurRad="38100" dist="38100" dir="2700000" algn="tl">
                    <a:srgbClr val="FFFFFF"/>
                  </a:outerShdw>
                </a:effectLst>
              </a:rPr>
              <a:t>Paraoseal osteosarcoma</a:t>
            </a:r>
            <a:r>
              <a:rPr lang="mk-MK" sz="4000"/>
              <a:t> </a:t>
            </a:r>
            <a:endParaRPr lang="en-US" sz="4000"/>
          </a:p>
        </p:txBody>
      </p:sp>
      <p:pic>
        <p:nvPicPr>
          <p:cNvPr id="61443" name="Picture 3" descr="krvni sadovi 10"/>
          <p:cNvPicPr>
            <a:picLocks noChangeAspect="1" noChangeArrowheads="1"/>
          </p:cNvPicPr>
          <p:nvPr/>
        </p:nvPicPr>
        <p:blipFill>
          <a:blip r:embed="rId2"/>
          <a:srcRect/>
          <a:stretch>
            <a:fillRect/>
          </a:stretch>
        </p:blipFill>
        <p:spPr bwMode="auto">
          <a:xfrm>
            <a:off x="1116013" y="1052513"/>
            <a:ext cx="6769100" cy="4608512"/>
          </a:xfrm>
          <a:prstGeom prst="rect">
            <a:avLst/>
          </a:prstGeom>
          <a:noFill/>
        </p:spPr>
      </p:pic>
      <p:sp>
        <p:nvSpPr>
          <p:cNvPr id="61444" name="Rectangle 4"/>
          <p:cNvSpPr>
            <a:spLocks noChangeArrowheads="1"/>
          </p:cNvSpPr>
          <p:nvPr/>
        </p:nvSpPr>
        <p:spPr bwMode="auto">
          <a:xfrm>
            <a:off x="179388" y="5661025"/>
            <a:ext cx="2843212" cy="822325"/>
          </a:xfrm>
          <a:prstGeom prst="rect">
            <a:avLst/>
          </a:prstGeom>
          <a:noFill/>
          <a:ln w="9525">
            <a:noFill/>
            <a:miter lim="800000"/>
            <a:headEnd/>
            <a:tailEnd/>
          </a:ln>
          <a:effectLst/>
        </p:spPr>
        <p:txBody>
          <a:bodyPr>
            <a:spAutoFit/>
          </a:bodyPr>
          <a:lstStyle/>
          <a:p>
            <a:r>
              <a:rPr lang="en-US" sz="1200">
                <a:solidFill>
                  <a:srgbClr val="080808"/>
                </a:solidFill>
                <a:effectLst>
                  <a:outerShdw blurRad="38100" dist="38100" dir="2700000" algn="tl">
                    <a:srgbClr val="FFFFFF"/>
                  </a:outerShdw>
                </a:effectLst>
                <a:latin typeface="Arial" charset="0"/>
              </a:rPr>
              <a:t>Pathologic vascularization</a:t>
            </a:r>
          </a:p>
          <a:p>
            <a:r>
              <a:rPr lang="en-US" sz="1200">
                <a:solidFill>
                  <a:srgbClr val="080808"/>
                </a:solidFill>
                <a:effectLst>
                  <a:outerShdw blurRad="38100" dist="38100" dir="2700000" algn="tl">
                    <a:srgbClr val="FFFFFF"/>
                  </a:outerShdw>
                </a:effectLst>
                <a:latin typeface="Arial" charset="0"/>
              </a:rPr>
              <a:t>Relation of tumor with the bone</a:t>
            </a:r>
          </a:p>
          <a:p>
            <a:r>
              <a:rPr lang="en-US" sz="1200">
                <a:solidFill>
                  <a:srgbClr val="080808"/>
                </a:solidFill>
                <a:effectLst>
                  <a:outerShdw blurRad="38100" dist="38100" dir="2700000" algn="tl">
                    <a:srgbClr val="FFFFFF"/>
                  </a:outerShdw>
                </a:effectLst>
                <a:latin typeface="Arial" charset="0"/>
              </a:rPr>
              <a:t>Affection of the bone </a:t>
            </a:r>
          </a:p>
          <a:p>
            <a:r>
              <a:rPr lang="en-US" sz="1200">
                <a:solidFill>
                  <a:srgbClr val="080808"/>
                </a:solidFill>
                <a:effectLst>
                  <a:outerShdw blurRad="38100" dist="38100" dir="2700000" algn="tl">
                    <a:srgbClr val="FFFFFF"/>
                  </a:outerShdw>
                </a:effectLst>
                <a:latin typeface="Arial" charset="0"/>
              </a:rPr>
              <a:t>Soft tissue spreading</a:t>
            </a:r>
            <a:endParaRPr lang="en-GB" sz="1200">
              <a:solidFill>
                <a:srgbClr val="080808"/>
              </a:solidFill>
              <a:effectLst>
                <a:outerShdw blurRad="38100" dist="38100" dir="2700000" algn="tl">
                  <a:srgbClr val="FFFFFF"/>
                </a:outerShdw>
              </a:effectLst>
              <a:latin typeface="Arial" charset="0"/>
            </a:endParaRPr>
          </a:p>
        </p:txBody>
      </p:sp>
      <p:sp>
        <p:nvSpPr>
          <p:cNvPr id="5" name="Rectangle 4"/>
          <p:cNvSpPr/>
          <p:nvPr/>
        </p:nvSpPr>
        <p:spPr>
          <a:xfrm>
            <a:off x="2571736" y="5715016"/>
            <a:ext cx="6215106" cy="646331"/>
          </a:xfrm>
          <a:prstGeom prst="rect">
            <a:avLst/>
          </a:prstGeom>
        </p:spPr>
        <p:txBody>
          <a:bodyPr wrap="square">
            <a:spAutoFit/>
          </a:bodyPr>
          <a:lstStyle/>
          <a:p>
            <a:r>
              <a:rPr lang="en-US" sz="1200" dirty="0" smtClean="0">
                <a:solidFill>
                  <a:srgbClr val="080808"/>
                </a:solidFill>
                <a:latin typeface="Arial" pitchFamily="34" charset="0"/>
                <a:cs typeface="Arial" pitchFamily="34" charset="0"/>
              </a:rPr>
              <a:t>MDCT findings present affection of bone structures in patients with </a:t>
            </a:r>
            <a:r>
              <a:rPr lang="en-US" sz="1200" dirty="0" err="1" smtClean="0">
                <a:solidFill>
                  <a:srgbClr val="080808"/>
                </a:solidFill>
                <a:latin typeface="Arial" pitchFamily="34" charset="0"/>
                <a:cs typeface="Arial" pitchFamily="34" charset="0"/>
              </a:rPr>
              <a:t>paraoseal</a:t>
            </a:r>
            <a:r>
              <a:rPr lang="en-US" sz="1200" dirty="0" smtClean="0">
                <a:solidFill>
                  <a:srgbClr val="080808"/>
                </a:solidFill>
                <a:latin typeface="Arial" pitchFamily="34" charset="0"/>
                <a:cs typeface="Arial" pitchFamily="34" charset="0"/>
              </a:rPr>
              <a:t> </a:t>
            </a:r>
            <a:r>
              <a:rPr lang="en-US" sz="1200" dirty="0" err="1" smtClean="0">
                <a:solidFill>
                  <a:srgbClr val="080808"/>
                </a:solidFill>
                <a:latin typeface="Arial" pitchFamily="34" charset="0"/>
                <a:cs typeface="Arial" pitchFamily="34" charset="0"/>
              </a:rPr>
              <a:t>osteosarcoma</a:t>
            </a:r>
            <a:r>
              <a:rPr lang="en-US" sz="1200" dirty="0" smtClean="0">
                <a:solidFill>
                  <a:srgbClr val="080808"/>
                </a:solidFill>
                <a:latin typeface="Arial" pitchFamily="34" charset="0"/>
                <a:cs typeface="Arial" pitchFamily="34" charset="0"/>
              </a:rPr>
              <a:t> localized in proximal-lateral tibia region   and pathologic </a:t>
            </a:r>
            <a:r>
              <a:rPr lang="en-US" sz="1200" dirty="0" err="1" smtClean="0">
                <a:solidFill>
                  <a:srgbClr val="080808"/>
                </a:solidFill>
                <a:latin typeface="Arial" pitchFamily="34" charset="0"/>
                <a:cs typeface="Arial" pitchFamily="34" charset="0"/>
              </a:rPr>
              <a:t>vascularization</a:t>
            </a:r>
            <a:r>
              <a:rPr lang="en-US" sz="1200" dirty="0" smtClean="0">
                <a:solidFill>
                  <a:srgbClr val="080808"/>
                </a:solidFill>
                <a:latin typeface="Arial" pitchFamily="34" charset="0"/>
                <a:cs typeface="Arial" pitchFamily="34" charset="0"/>
              </a:rPr>
              <a:t> of the tumor with main supply artery of the tumor arising from </a:t>
            </a:r>
            <a:r>
              <a:rPr lang="en-US" sz="1200" dirty="0" err="1" smtClean="0">
                <a:solidFill>
                  <a:srgbClr val="080808"/>
                </a:solidFill>
                <a:latin typeface="Arial" pitchFamily="34" charset="0"/>
                <a:cs typeface="Arial" pitchFamily="34" charset="0"/>
              </a:rPr>
              <a:t>popliteal</a:t>
            </a:r>
            <a:r>
              <a:rPr lang="en-US" sz="1200" dirty="0" smtClean="0">
                <a:solidFill>
                  <a:srgbClr val="080808"/>
                </a:solidFill>
                <a:latin typeface="Arial" pitchFamily="34" charset="0"/>
                <a:cs typeface="Arial" pitchFamily="34" charset="0"/>
              </a:rPr>
              <a:t> artery.</a:t>
            </a:r>
            <a:endParaRPr lang="mk-MK" sz="1200" dirty="0">
              <a:solidFill>
                <a:srgbClr val="080808"/>
              </a:solidFill>
              <a:latin typeface="Arial" pitchFamily="34" charset="0"/>
              <a:cs typeface="Arial" pitchFamily="34" charset="0"/>
            </a:endParaRPr>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81000"/>
            <a:ext cx="8229600" cy="960438"/>
          </a:xfrm>
          <a:noFill/>
          <a:ln/>
        </p:spPr>
        <p:txBody>
          <a:bodyPr/>
          <a:lstStyle/>
          <a:p>
            <a:r>
              <a:rPr lang="en-US" sz="3600" dirty="0" smtClean="0">
                <a:latin typeface="Arial" pitchFamily="34" charset="0"/>
                <a:cs typeface="Arial" pitchFamily="34" charset="0"/>
              </a:rPr>
              <a:t>Conclusion:</a:t>
            </a:r>
            <a:r>
              <a:rPr lang="mk-MK" sz="3600" dirty="0" smtClean="0">
                <a:latin typeface="Arial" pitchFamily="34" charset="0"/>
                <a:cs typeface="Arial" pitchFamily="34" charset="0"/>
              </a:rPr>
              <a:t/>
            </a:r>
            <a:br>
              <a:rPr lang="mk-MK" sz="3600" dirty="0" smtClean="0">
                <a:latin typeface="Arial" pitchFamily="34" charset="0"/>
                <a:cs typeface="Arial" pitchFamily="34" charset="0"/>
              </a:rPr>
            </a:br>
            <a:endParaRPr lang="en-US" sz="3600" dirty="0">
              <a:solidFill>
                <a:srgbClr val="080808"/>
              </a:solidFill>
              <a:effectLst>
                <a:outerShdw blurRad="38100" dist="38100" dir="2700000" algn="tl">
                  <a:srgbClr val="FFFFFF"/>
                </a:outerShdw>
              </a:effectLst>
              <a:latin typeface="Times New Roman" pitchFamily="18" charset="0"/>
            </a:endParaRPr>
          </a:p>
        </p:txBody>
      </p:sp>
      <p:sp>
        <p:nvSpPr>
          <p:cNvPr id="98307" name="Rectangle 3"/>
          <p:cNvSpPr>
            <a:spLocks noGrp="1" noChangeArrowheads="1"/>
          </p:cNvSpPr>
          <p:nvPr>
            <p:ph type="body" idx="1"/>
          </p:nvPr>
        </p:nvSpPr>
        <p:spPr>
          <a:xfrm>
            <a:off x="457200" y="1981200"/>
            <a:ext cx="5329246" cy="4114800"/>
          </a:xfrm>
          <a:ln/>
        </p:spPr>
        <p:txBody>
          <a:bodyPr/>
          <a:lstStyle/>
          <a:p>
            <a:r>
              <a:rPr lang="en-US" sz="1000" dirty="0">
                <a:latin typeface="Arial" pitchFamily="34" charset="0"/>
                <a:cs typeface="Arial" pitchFamily="34" charset="0"/>
              </a:rPr>
              <a:t> </a:t>
            </a:r>
            <a:endParaRPr lang="mk-MK" sz="1000" dirty="0">
              <a:latin typeface="Arial" pitchFamily="34" charset="0"/>
              <a:cs typeface="Arial" pitchFamily="34" charset="0"/>
            </a:endParaRPr>
          </a:p>
          <a:p>
            <a:r>
              <a:rPr lang="en-US" sz="2400" dirty="0">
                <a:latin typeface="Arial" pitchFamily="34" charset="0"/>
                <a:cs typeface="Arial" pitchFamily="34" charset="0"/>
              </a:rPr>
              <a:t> </a:t>
            </a:r>
            <a:r>
              <a:rPr lang="en-US" sz="2000" dirty="0" smtClean="0">
                <a:latin typeface="Arial" pitchFamily="34" charset="0"/>
                <a:cs typeface="Arial" pitchFamily="34" charset="0"/>
              </a:rPr>
              <a:t>According to histopathology results 5 of the patients were with diagnosed </a:t>
            </a:r>
            <a:r>
              <a:rPr lang="en-US" sz="2000" dirty="0" err="1" smtClean="0">
                <a:latin typeface="Arial" pitchFamily="34" charset="0"/>
                <a:cs typeface="Arial" pitchFamily="34" charset="0"/>
              </a:rPr>
              <a:t>liposarcoma</a:t>
            </a:r>
            <a:r>
              <a:rPr lang="en-US" sz="2000" dirty="0" smtClean="0">
                <a:latin typeface="Arial" pitchFamily="34" charset="0"/>
                <a:cs typeface="Arial" pitchFamily="34" charset="0"/>
              </a:rPr>
              <a:t>, 3 malignant giant cell tumors   and 4 with </a:t>
            </a:r>
            <a:r>
              <a:rPr lang="en-US" sz="2000" dirty="0" err="1" smtClean="0">
                <a:latin typeface="Arial" pitchFamily="34" charset="0"/>
                <a:cs typeface="Arial" pitchFamily="34" charset="0"/>
              </a:rPr>
              <a:t>paraosseal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osteosarcoma</a:t>
            </a:r>
            <a:r>
              <a:rPr lang="en-US" sz="2000" dirty="0" smtClean="0">
                <a:latin typeface="Arial" pitchFamily="34" charset="0"/>
                <a:cs typeface="Arial" pitchFamily="34" charset="0"/>
              </a:rPr>
              <a:t>.</a:t>
            </a:r>
            <a:endParaRPr lang="mk-MK" sz="2000" dirty="0" smtClean="0">
              <a:latin typeface="Arial" pitchFamily="34" charset="0"/>
              <a:cs typeface="Arial" pitchFamily="34" charset="0"/>
            </a:endParaRPr>
          </a:p>
          <a:p>
            <a:endParaRPr lang="mk-MK" sz="2000" dirty="0">
              <a:latin typeface="Times New Roman" pitchFamily="18" charset="0"/>
              <a:cs typeface="Times New Roman" pitchFamily="18" charset="0"/>
            </a:endParaRPr>
          </a:p>
          <a:p>
            <a:r>
              <a:rPr lang="en-US" sz="2000" dirty="0">
                <a:latin typeface="Arial" pitchFamily="34" charset="0"/>
                <a:cs typeface="Arial" pitchFamily="34" charset="0"/>
              </a:rPr>
              <a:t>64 slice MDCT peripheral angiography has high diagnostic accuracy in presentation of skeletal tumors and relation, localization toward great vessels .It gives opportunity for </a:t>
            </a:r>
            <a:r>
              <a:rPr lang="en-US" sz="2000" dirty="0" err="1">
                <a:latin typeface="Arial" pitchFamily="34" charset="0"/>
                <a:cs typeface="Arial" pitchFamily="34" charset="0"/>
              </a:rPr>
              <a:t>embolization</a:t>
            </a:r>
            <a:r>
              <a:rPr lang="en-US" sz="2000" dirty="0">
                <a:latin typeface="Arial" pitchFamily="34" charset="0"/>
                <a:cs typeface="Arial" pitchFamily="34" charset="0"/>
              </a:rPr>
              <a:t> of the main feeding artery of the tumor and less bleeding operative treatment.</a:t>
            </a:r>
            <a:endParaRPr lang="mk-MK" sz="2000" dirty="0">
              <a:latin typeface="Arial" pitchFamily="34" charset="0"/>
              <a:cs typeface="Arial" pitchFamily="34" charset="0"/>
            </a:endParaRPr>
          </a:p>
          <a:p>
            <a:endParaRPr lang="en-US"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dirty="0">
                <a:solidFill>
                  <a:srgbClr val="080808"/>
                </a:solidFill>
                <a:effectLst>
                  <a:outerShdw blurRad="38100" dist="38100" dir="2700000" algn="tl">
                    <a:srgbClr val="FFFFFF"/>
                  </a:outerShdw>
                </a:effectLst>
                <a:latin typeface="Times New Roman" pitchFamily="18" charset="0"/>
                <a:cs typeface="Times New Roman" pitchFamily="18" charset="0"/>
              </a:rPr>
              <a:t>Technical principals of CT scanning</a:t>
            </a:r>
            <a:endParaRPr lang="en-GB" sz="4000" dirty="0">
              <a:solidFill>
                <a:srgbClr val="080808"/>
              </a:solidFill>
              <a:effectLst>
                <a:outerShdw blurRad="38100" dist="38100" dir="2700000" algn="tl">
                  <a:srgbClr val="FFFFFF"/>
                </a:outerShdw>
              </a:effectLst>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468313" y="3429000"/>
            <a:ext cx="3455987" cy="2447925"/>
          </a:xfrm>
        </p:spPr>
        <p:txBody>
          <a:bodyPr/>
          <a:lstStyle/>
          <a:p>
            <a:pPr>
              <a:lnSpc>
                <a:spcPct val="80000"/>
              </a:lnSpc>
              <a:buFont typeface="Wingdings" pitchFamily="2" charset="2"/>
              <a:buNone/>
            </a:pPr>
            <a:endParaRPr lang="en-US" sz="1200" b="1" dirty="0">
              <a:latin typeface="Times New Roman" pitchFamily="18" charset="0"/>
            </a:endParaRPr>
          </a:p>
          <a:p>
            <a:pPr>
              <a:lnSpc>
                <a:spcPct val="80000"/>
              </a:lnSpc>
              <a:buFont typeface="Wingdings" pitchFamily="2" charset="2"/>
              <a:buNone/>
            </a:pPr>
            <a:r>
              <a:rPr lang="en-US" sz="1200" b="1" dirty="0">
                <a:latin typeface="Times New Roman" pitchFamily="18" charset="0"/>
                <a:cs typeface="Times New Roman" pitchFamily="18" charset="0"/>
              </a:rPr>
              <a:t>-multiple detector array  </a:t>
            </a:r>
          </a:p>
          <a:p>
            <a:pPr>
              <a:lnSpc>
                <a:spcPct val="80000"/>
              </a:lnSpc>
              <a:buFont typeface="Wingdings" pitchFamily="2" charset="2"/>
              <a:buNone/>
            </a:pPr>
            <a:r>
              <a:rPr lang="en-US" sz="1200" b="1" dirty="0">
                <a:latin typeface="Times New Roman" pitchFamily="18" charset="0"/>
                <a:cs typeface="Times New Roman" pitchFamily="18" charset="0"/>
              </a:rPr>
              <a:t>simultaneously obtains </a:t>
            </a:r>
          </a:p>
          <a:p>
            <a:pPr>
              <a:lnSpc>
                <a:spcPct val="80000"/>
              </a:lnSpc>
              <a:buFont typeface="Wingdings" pitchFamily="2" charset="2"/>
              <a:buNone/>
            </a:pPr>
            <a:r>
              <a:rPr lang="en-US" sz="1200" b="1" dirty="0">
                <a:latin typeface="Times New Roman" pitchFamily="18" charset="0"/>
                <a:cs typeface="Times New Roman" pitchFamily="18" charset="0"/>
              </a:rPr>
              <a:t>tomography data at different</a:t>
            </a:r>
          </a:p>
          <a:p>
            <a:pPr>
              <a:lnSpc>
                <a:spcPct val="80000"/>
              </a:lnSpc>
              <a:buFont typeface="Wingdings" pitchFamily="2" charset="2"/>
              <a:buNone/>
            </a:pPr>
            <a:r>
              <a:rPr lang="en-US" sz="1200" b="1" dirty="0">
                <a:latin typeface="Times New Roman" pitchFamily="18" charset="0"/>
                <a:cs typeface="Times New Roman" pitchFamily="18" charset="0"/>
              </a:rPr>
              <a:t>slice locations. </a:t>
            </a:r>
          </a:p>
          <a:p>
            <a:pPr>
              <a:lnSpc>
                <a:spcPct val="80000"/>
              </a:lnSpc>
              <a:buFont typeface="Wingdings" pitchFamily="2" charset="2"/>
              <a:buNone/>
            </a:pPr>
            <a:endParaRPr lang="en-US" sz="1200" b="1" dirty="0">
              <a:latin typeface="Times New Roman" pitchFamily="18" charset="0"/>
              <a:cs typeface="Times New Roman" pitchFamily="18" charset="0"/>
            </a:endParaRPr>
          </a:p>
          <a:p>
            <a:pPr>
              <a:lnSpc>
                <a:spcPct val="80000"/>
              </a:lnSpc>
              <a:buFont typeface="Wingdings" pitchFamily="2" charset="2"/>
              <a:buNone/>
            </a:pPr>
            <a:r>
              <a:rPr lang="en-US" sz="1200" b="1" dirty="0">
                <a:latin typeface="Times New Roman" pitchFamily="18" charset="0"/>
                <a:cs typeface="Times New Roman" pitchFamily="18" charset="0"/>
              </a:rPr>
              <a:t>- detailed analysis of  anatomy and pathology. </a:t>
            </a:r>
          </a:p>
          <a:p>
            <a:pPr>
              <a:lnSpc>
                <a:spcPct val="80000"/>
              </a:lnSpc>
              <a:buFont typeface="Wingdings" pitchFamily="2" charset="2"/>
              <a:buNone/>
            </a:pPr>
            <a:endParaRPr lang="en-US" sz="1200" b="1" dirty="0">
              <a:latin typeface="Times New Roman" pitchFamily="18" charset="0"/>
              <a:cs typeface="Times New Roman" pitchFamily="18" charset="0"/>
            </a:endParaRPr>
          </a:p>
          <a:p>
            <a:pPr>
              <a:lnSpc>
                <a:spcPct val="80000"/>
              </a:lnSpc>
              <a:buFont typeface="Wingdings" pitchFamily="2" charset="2"/>
              <a:buNone/>
            </a:pPr>
            <a:endParaRPr lang="en-US" sz="1200" b="1" dirty="0">
              <a:latin typeface="Times New Roman" pitchFamily="18" charset="0"/>
              <a:cs typeface="Times New Roman" pitchFamily="18" charset="0"/>
            </a:endParaRPr>
          </a:p>
          <a:p>
            <a:pPr>
              <a:lnSpc>
                <a:spcPct val="80000"/>
              </a:lnSpc>
              <a:buFontTx/>
              <a:buNone/>
            </a:pPr>
            <a:r>
              <a:rPr lang="en-US" sz="1200" b="1" dirty="0">
                <a:latin typeface="Times New Roman" pitchFamily="18" charset="0"/>
                <a:cs typeface="Times New Roman" pitchFamily="18" charset="0"/>
              </a:rPr>
              <a:t>-capability of rapidly scanning </a:t>
            </a:r>
          </a:p>
          <a:p>
            <a:pPr>
              <a:lnSpc>
                <a:spcPct val="80000"/>
              </a:lnSpc>
              <a:buFontTx/>
              <a:buNone/>
            </a:pPr>
            <a:r>
              <a:rPr lang="en-US" sz="1200" b="1" dirty="0">
                <a:latin typeface="Times New Roman" pitchFamily="18" charset="0"/>
                <a:cs typeface="Times New Roman" pitchFamily="18" charset="0"/>
              </a:rPr>
              <a:t>large longitudinal volume of</a:t>
            </a:r>
          </a:p>
          <a:p>
            <a:pPr>
              <a:lnSpc>
                <a:spcPct val="80000"/>
              </a:lnSpc>
              <a:buFontTx/>
              <a:buNone/>
            </a:pPr>
            <a:r>
              <a:rPr lang="en-US" sz="1200" b="1" dirty="0">
                <a:latin typeface="Times New Roman" pitchFamily="18" charset="0"/>
                <a:cs typeface="Times New Roman" pitchFamily="18" charset="0"/>
              </a:rPr>
              <a:t>patient (</a:t>
            </a:r>
            <a:r>
              <a:rPr lang="en-US" sz="1200" b="1" dirty="0" err="1">
                <a:latin typeface="Times New Roman" pitchFamily="18" charset="0"/>
                <a:cs typeface="Times New Roman" pitchFamily="18" charset="0"/>
              </a:rPr>
              <a:t>torax</a:t>
            </a:r>
            <a:r>
              <a:rPr lang="en-US" sz="1200" b="1" dirty="0">
                <a:latin typeface="Times New Roman" pitchFamily="18" charset="0"/>
                <a:cs typeface="Times New Roman" pitchFamily="18" charset="0"/>
              </a:rPr>
              <a:t>-abdomen-both legs 20 sec.)</a:t>
            </a:r>
          </a:p>
        </p:txBody>
      </p:sp>
      <p:pic>
        <p:nvPicPr>
          <p:cNvPr id="8197" name="Picture 5"/>
          <p:cNvPicPr>
            <a:picLocks noChangeAspect="1" noChangeArrowheads="1"/>
          </p:cNvPicPr>
          <p:nvPr/>
        </p:nvPicPr>
        <p:blipFill>
          <a:blip r:embed="rId2"/>
          <a:srcRect/>
          <a:stretch>
            <a:fillRect/>
          </a:stretch>
        </p:blipFill>
        <p:spPr bwMode="auto">
          <a:xfrm>
            <a:off x="3995738" y="2133600"/>
            <a:ext cx="4383087" cy="3708400"/>
          </a:xfrm>
          <a:prstGeom prst="rect">
            <a:avLst/>
          </a:prstGeom>
          <a:noFill/>
          <a:ln w="9525">
            <a:noFill/>
            <a:miter lim="800000"/>
            <a:headEnd/>
            <a:tailEnd/>
          </a:ln>
          <a:effectLst/>
        </p:spPr>
      </p:pic>
      <p:pic>
        <p:nvPicPr>
          <p:cNvPr id="8198" name="Picture 6"/>
          <p:cNvPicPr>
            <a:picLocks noChangeAspect="1" noChangeArrowheads="1"/>
          </p:cNvPicPr>
          <p:nvPr/>
        </p:nvPicPr>
        <p:blipFill>
          <a:blip r:embed="rId3" cstate="print"/>
          <a:srcRect/>
          <a:stretch>
            <a:fillRect/>
          </a:stretch>
        </p:blipFill>
        <p:spPr bwMode="auto">
          <a:xfrm>
            <a:off x="539750" y="1484313"/>
            <a:ext cx="3240088" cy="208915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1371600"/>
          </a:xfrm>
        </p:spPr>
        <p:txBody>
          <a:bodyPr/>
          <a:lstStyle/>
          <a:p>
            <a:r>
              <a:rPr lang="en-US" sz="4000" dirty="0">
                <a:solidFill>
                  <a:srgbClr val="080808"/>
                </a:solidFill>
                <a:effectLst>
                  <a:outerShdw blurRad="38100" dist="38100" dir="2700000" algn="tl">
                    <a:srgbClr val="FFFFFF"/>
                  </a:outerShdw>
                </a:effectLst>
                <a:latin typeface="Times New Roman" pitchFamily="18" charset="0"/>
              </a:rPr>
              <a:t>CT Angiography</a:t>
            </a:r>
            <a:r>
              <a:rPr lang="en-US" sz="4000" dirty="0">
                <a:latin typeface="Times New Roman" pitchFamily="18" charset="0"/>
              </a:rPr>
              <a:t> </a:t>
            </a:r>
          </a:p>
        </p:txBody>
      </p:sp>
      <p:sp>
        <p:nvSpPr>
          <p:cNvPr id="11267" name="Rectangle 3"/>
          <p:cNvSpPr>
            <a:spLocks noGrp="1" noChangeArrowheads="1"/>
          </p:cNvSpPr>
          <p:nvPr>
            <p:ph type="body" sz="half" idx="1"/>
          </p:nvPr>
        </p:nvSpPr>
        <p:spPr>
          <a:xfrm>
            <a:off x="457200" y="1981200"/>
            <a:ext cx="2890838" cy="4114800"/>
          </a:xfrm>
        </p:spPr>
        <p:txBody>
          <a:bodyPr/>
          <a:lstStyle/>
          <a:p>
            <a:pPr>
              <a:lnSpc>
                <a:spcPct val="80000"/>
              </a:lnSpc>
              <a:buFont typeface="Wingdings" pitchFamily="2" charset="2"/>
              <a:buNone/>
            </a:pPr>
            <a:endParaRPr lang="mk-MK" sz="1600" b="1"/>
          </a:p>
          <a:p>
            <a:pPr>
              <a:lnSpc>
                <a:spcPct val="80000"/>
              </a:lnSpc>
            </a:pPr>
            <a:endParaRPr lang="en-US" sz="1600" b="1"/>
          </a:p>
        </p:txBody>
      </p:sp>
      <p:sp>
        <p:nvSpPr>
          <p:cNvPr id="11268" name="Rectangle 4"/>
          <p:cNvSpPr>
            <a:spLocks noGrp="1" noChangeArrowheads="1"/>
          </p:cNvSpPr>
          <p:nvPr>
            <p:ph type="body" sz="half" idx="2"/>
          </p:nvPr>
        </p:nvSpPr>
        <p:spPr>
          <a:xfrm>
            <a:off x="1403350" y="1196975"/>
            <a:ext cx="7489825" cy="649288"/>
          </a:xfrm>
        </p:spPr>
        <p:txBody>
          <a:bodyPr/>
          <a:lstStyle/>
          <a:p>
            <a:pPr eaLnBrk="0" hangingPunct="0">
              <a:spcBef>
                <a:spcPct val="0"/>
              </a:spcBef>
              <a:buClrTx/>
              <a:buSzTx/>
              <a:buFontTx/>
              <a:buNone/>
            </a:pPr>
            <a:r>
              <a:rPr lang="en-US" sz="1400" b="1">
                <a:effectLst/>
                <a:latin typeface="Times New Roman" pitchFamily="18" charset="0"/>
              </a:rPr>
              <a:t>3D Imaging and analysis of adjacent structures (bones, muscles) and blood vessels </a:t>
            </a:r>
          </a:p>
          <a:p>
            <a:pPr eaLnBrk="0" hangingPunct="0">
              <a:spcBef>
                <a:spcPct val="0"/>
              </a:spcBef>
              <a:buClrTx/>
              <a:buSzTx/>
              <a:buFontTx/>
              <a:buNone/>
            </a:pPr>
            <a:endParaRPr lang="en-GB" sz="1400" b="1">
              <a:effectLst/>
              <a:latin typeface="Times New Roman" pitchFamily="18" charset="0"/>
            </a:endParaRPr>
          </a:p>
        </p:txBody>
      </p:sp>
      <p:sp>
        <p:nvSpPr>
          <p:cNvPr id="11272" name="Rectangle 8"/>
          <p:cNvSpPr>
            <a:spLocks noChangeArrowheads="1"/>
          </p:cNvSpPr>
          <p:nvPr/>
        </p:nvSpPr>
        <p:spPr bwMode="auto">
          <a:xfrm>
            <a:off x="2411413" y="5734050"/>
            <a:ext cx="4572000" cy="581025"/>
          </a:xfrm>
          <a:prstGeom prst="rect">
            <a:avLst/>
          </a:prstGeom>
          <a:noFill/>
          <a:ln w="9525">
            <a:noFill/>
            <a:miter lim="800000"/>
            <a:headEnd/>
            <a:tailEnd/>
          </a:ln>
          <a:effectLst/>
        </p:spPr>
        <p:txBody>
          <a:bodyPr>
            <a:spAutoFit/>
          </a:bodyPr>
          <a:lstStyle/>
          <a:p>
            <a:pPr algn="ctr"/>
            <a:r>
              <a:rPr lang="en-US" sz="1600" b="1">
                <a:solidFill>
                  <a:srgbClr val="080808"/>
                </a:solidFill>
                <a:latin typeface="Times New Roman" pitchFamily="18" charset="0"/>
              </a:rPr>
              <a:t>Use of Ultravist 370 100mm with automatic injector . Scanning time 28 s.</a:t>
            </a:r>
            <a:endParaRPr lang="en-GB" sz="1600" b="1">
              <a:solidFill>
                <a:srgbClr val="080808"/>
              </a:solidFill>
              <a:latin typeface="Times New Roman" pitchFamily="18" charset="0"/>
            </a:endParaRPr>
          </a:p>
        </p:txBody>
      </p:sp>
      <p:pic>
        <p:nvPicPr>
          <p:cNvPr id="11273" name="CTApril09.mpg">
            <a:hlinkClick r:id="" action="ppaction://media"/>
          </p:cNvPr>
          <p:cNvPicPr>
            <a:picLocks noRot="1" noChangeAspect="1" noChangeArrowheads="1"/>
          </p:cNvPicPr>
          <p:nvPr>
            <a:videoFile r:link="rId1"/>
          </p:nvPr>
        </p:nvPicPr>
        <p:blipFill>
          <a:blip r:embed="rId3"/>
          <a:srcRect/>
          <a:stretch>
            <a:fillRect/>
          </a:stretch>
        </p:blipFill>
        <p:spPr bwMode="auto">
          <a:xfrm>
            <a:off x="2195513" y="1628775"/>
            <a:ext cx="4968875" cy="3975100"/>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wipe(left)">
                                      <p:cBhvr>
                                        <p:cTn id="16" dur="500"/>
                                        <p:tgtEl>
                                          <p:spTgt spid="11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8">
                                            <p:txEl>
                                              <p:pRg st="0" end="0"/>
                                            </p:txEl>
                                          </p:spTgt>
                                        </p:tgtEl>
                                        <p:attrNameLst>
                                          <p:attrName>style.visibility</p:attrName>
                                        </p:attrNameLst>
                                      </p:cBhvr>
                                      <p:to>
                                        <p:strVal val="visible"/>
                                      </p:to>
                                    </p:set>
                                    <p:animEffect transition="in" filter="wipe(left)">
                                      <p:cBhvr>
                                        <p:cTn id="21" dur="500"/>
                                        <p:tgtEl>
                                          <p:spTgt spid="11268">
                                            <p:txEl>
                                              <p:pRg st="0" end="0"/>
                                            </p:txEl>
                                          </p:spTgt>
                                        </p:tgtEl>
                                      </p:cBhvr>
                                    </p:animEffec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85321" fill="hold"/>
                                        <p:tgtEl>
                                          <p:spTgt spid="112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0">
                  <p:stCondLst>
                    <p:cond delay="indefinite"/>
                  </p:stCondLst>
                  <p:endCondLst>
                    <p:cond evt="onNext" delay="0">
                      <p:tgtEl>
                        <p:sldTgt/>
                      </p:tgtEl>
                    </p:cond>
                    <p:cond evt="onPrev" delay="0">
                      <p:tgtEl>
                        <p:sldTgt/>
                      </p:tgtEl>
                    </p:cond>
                  </p:endCondLst>
                </p:cTn>
                <p:tgtEl>
                  <p:spTgt spid="11273"/>
                </p:tgtEl>
              </p:cMediaNode>
            </p:video>
            <p:seq concurrent="1" nextAc="seek">
              <p:cTn id="26" restart="whenNotActive" fill="hold" evtFilter="cancelBubble" nodeType="interactiveSeq">
                <p:stCondLst>
                  <p:cond evt="onClick" delay="0">
                    <p:tgtEl>
                      <p:spTgt spid="11273"/>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1273"/>
                                        </p:tgtEl>
                                      </p:cBhvr>
                                    </p:cmd>
                                  </p:childTnLst>
                                </p:cTn>
                              </p:par>
                            </p:childTnLst>
                          </p:cTn>
                        </p:par>
                      </p:childTnLst>
                    </p:cTn>
                  </p:par>
                </p:childTnLst>
              </p:cTn>
              <p:nextCondLst>
                <p:cond evt="onClick" delay="0">
                  <p:tgtEl>
                    <p:spTgt spid="11273"/>
                  </p:tgtEl>
                </p:cond>
              </p:nextCondLst>
            </p:seq>
          </p:childTnLst>
        </p:cTn>
      </p:par>
    </p:tnLst>
    <p:bldLst>
      <p:bldP spid="11266" grpId="0"/>
      <p:bldP spid="11267" grpId="0" build="p"/>
      <p:bldP spid="1126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55650" y="711200"/>
            <a:ext cx="7793038" cy="733425"/>
          </a:xfrm>
          <a:ln/>
        </p:spPr>
        <p:txBody>
          <a:bodyPr anchor="b"/>
          <a:lstStyle/>
          <a:p>
            <a:r>
              <a:rPr lang="en-US" sz="3200">
                <a:solidFill>
                  <a:srgbClr val="080808"/>
                </a:solidFill>
                <a:effectLst>
                  <a:outerShdw blurRad="38100" dist="38100" dir="2700000" algn="tl">
                    <a:srgbClr val="FFFFFF"/>
                  </a:outerShdw>
                </a:effectLst>
                <a:latin typeface="Times New Roman" pitchFamily="18" charset="0"/>
              </a:rPr>
              <a:t>64 CT ANGIOGRAPHY</a:t>
            </a:r>
          </a:p>
        </p:txBody>
      </p:sp>
      <p:sp>
        <p:nvSpPr>
          <p:cNvPr id="76803" name="Rectangle 3"/>
          <p:cNvSpPr>
            <a:spLocks noGrp="1" noChangeArrowheads="1"/>
          </p:cNvSpPr>
          <p:nvPr>
            <p:ph type="body" idx="4294967295"/>
          </p:nvPr>
        </p:nvSpPr>
        <p:spPr>
          <a:xfrm>
            <a:off x="611188" y="1916113"/>
            <a:ext cx="3455987" cy="3313112"/>
          </a:xfrm>
          <a:ln/>
        </p:spPr>
        <p:txBody>
          <a:bodyPr/>
          <a:lstStyle/>
          <a:p>
            <a:r>
              <a:rPr lang="en-GB" sz="1600" b="1" dirty="0">
                <a:latin typeface="Times New Roman" pitchFamily="18" charset="0"/>
                <a:cs typeface="Times New Roman" pitchFamily="18" charset="0"/>
              </a:rPr>
              <a:t>Non invasive procedure, comfortable for the patient </a:t>
            </a:r>
          </a:p>
          <a:p>
            <a:r>
              <a:rPr lang="en-US" sz="1600" b="1" dirty="0">
                <a:latin typeface="Times New Roman" pitchFamily="18" charset="0"/>
                <a:cs typeface="Times New Roman" pitchFamily="18" charset="0"/>
              </a:rPr>
              <a:t>Great spatial and temporal resolution, slice thickness - 0,625 mm (provide excellent details that allow identification of vascular anomalies and different pathological entities)</a:t>
            </a:r>
          </a:p>
          <a:p>
            <a:r>
              <a:rPr lang="en-US" sz="1600" b="1" dirty="0">
                <a:latin typeface="Times New Roman" pitchFamily="18" charset="0"/>
                <a:cs typeface="Times New Roman" pitchFamily="18" charset="0"/>
              </a:rPr>
              <a:t>3D post-processing</a:t>
            </a:r>
          </a:p>
          <a:p>
            <a:r>
              <a:rPr lang="en-US" sz="1600" b="1" dirty="0">
                <a:latin typeface="Times New Roman" pitchFamily="18" charset="0"/>
                <a:cs typeface="Times New Roman" pitchFamily="18" charset="0"/>
              </a:rPr>
              <a:t>Method of choice for emergency cases</a:t>
            </a:r>
          </a:p>
          <a:p>
            <a:pPr>
              <a:buFont typeface="Wingdings" pitchFamily="2" charset="2"/>
              <a:buNone/>
            </a:pP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dissection,trauma</a:t>
            </a:r>
            <a:r>
              <a:rPr lang="en-US" sz="1600" b="1" dirty="0">
                <a:latin typeface="Times New Roman" pitchFamily="18" charset="0"/>
                <a:cs typeface="Times New Roman" pitchFamily="18" charset="0"/>
              </a:rPr>
              <a:t>)</a:t>
            </a:r>
          </a:p>
        </p:txBody>
      </p:sp>
      <p:pic>
        <p:nvPicPr>
          <p:cNvPr id="76804" name="Picture 4" descr="ln002"/>
          <p:cNvPicPr>
            <a:picLocks noChangeAspect="1" noChangeArrowheads="1"/>
          </p:cNvPicPr>
          <p:nvPr/>
        </p:nvPicPr>
        <p:blipFill>
          <a:blip r:embed="rId3"/>
          <a:srcRect/>
          <a:stretch>
            <a:fillRect/>
          </a:stretch>
        </p:blipFill>
        <p:spPr bwMode="auto">
          <a:xfrm>
            <a:off x="4140200" y="2060575"/>
            <a:ext cx="2447925" cy="4105275"/>
          </a:xfrm>
          <a:prstGeom prst="rect">
            <a:avLst/>
          </a:prstGeom>
          <a:noFill/>
        </p:spPr>
      </p:pic>
      <p:pic>
        <p:nvPicPr>
          <p:cNvPr id="76805" name="Picture 5" descr="Despotovski Dragan"/>
          <p:cNvPicPr>
            <a:picLocks noChangeAspect="1" noChangeArrowheads="1"/>
          </p:cNvPicPr>
          <p:nvPr/>
        </p:nvPicPr>
        <p:blipFill>
          <a:blip r:embed="rId4"/>
          <a:srcRect/>
          <a:stretch>
            <a:fillRect/>
          </a:stretch>
        </p:blipFill>
        <p:spPr bwMode="auto">
          <a:xfrm>
            <a:off x="6588125" y="2060575"/>
            <a:ext cx="2176463" cy="4105275"/>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2000" fill="hold"/>
                                        <p:tgtEl>
                                          <p:spTgt spid="76802"/>
                                        </p:tgtEl>
                                        <p:attrNameLst>
                                          <p:attrName>ppt_w</p:attrName>
                                        </p:attrNameLst>
                                      </p:cBhvr>
                                      <p:tavLst>
                                        <p:tav tm="0">
                                          <p:val>
                                            <p:strVal val="#ppt_w*2.5"/>
                                          </p:val>
                                        </p:tav>
                                        <p:tav tm="100000">
                                          <p:val>
                                            <p:strVal val="#ppt_w"/>
                                          </p:val>
                                        </p:tav>
                                      </p:tavLst>
                                    </p:anim>
                                    <p:anim calcmode="lin" valueType="num">
                                      <p:cBhvr>
                                        <p:cTn id="8" dur="2000" fill="hold"/>
                                        <p:tgtEl>
                                          <p:spTgt spid="76802"/>
                                        </p:tgtEl>
                                        <p:attrNameLst>
                                          <p:attrName>ppt_h</p:attrName>
                                        </p:attrNameLst>
                                      </p:cBhvr>
                                      <p:tavLst>
                                        <p:tav tm="0">
                                          <p:val>
                                            <p:strVal val="#ppt_h"/>
                                          </p:val>
                                        </p:tav>
                                        <p:tav tm="100000">
                                          <p:val>
                                            <p:strVal val="#ppt_h"/>
                                          </p:val>
                                        </p:tav>
                                      </p:tavLst>
                                    </p:anim>
                                    <p:anim calcmode="lin" valueType="num">
                                      <p:cBhvr>
                                        <p:cTn id="9" dur="2000" fill="hold"/>
                                        <p:tgtEl>
                                          <p:spTgt spid="7680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680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68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6803">
                                            <p:txEl>
                                              <p:pRg st="0" end="0"/>
                                            </p:txEl>
                                          </p:spTgt>
                                        </p:tgtEl>
                                        <p:attrNameLst>
                                          <p:attrName>style.visibility</p:attrName>
                                        </p:attrNameLst>
                                      </p:cBhvr>
                                      <p:to>
                                        <p:strVal val="visible"/>
                                      </p:to>
                                    </p:set>
                                    <p:animEffect transition="in" filter="wipe(left)">
                                      <p:cBhvr>
                                        <p:cTn id="16" dur="500"/>
                                        <p:tgtEl>
                                          <p:spTgt spid="768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6803">
                                            <p:txEl>
                                              <p:pRg st="1" end="1"/>
                                            </p:txEl>
                                          </p:spTgt>
                                        </p:tgtEl>
                                        <p:attrNameLst>
                                          <p:attrName>style.visibility</p:attrName>
                                        </p:attrNameLst>
                                      </p:cBhvr>
                                      <p:to>
                                        <p:strVal val="visible"/>
                                      </p:to>
                                    </p:set>
                                    <p:animEffect transition="in" filter="wipe(left)">
                                      <p:cBhvr>
                                        <p:cTn id="21" dur="500"/>
                                        <p:tgtEl>
                                          <p:spTgt spid="768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6803">
                                            <p:txEl>
                                              <p:pRg st="2" end="2"/>
                                            </p:txEl>
                                          </p:spTgt>
                                        </p:tgtEl>
                                        <p:attrNameLst>
                                          <p:attrName>style.visibility</p:attrName>
                                        </p:attrNameLst>
                                      </p:cBhvr>
                                      <p:to>
                                        <p:strVal val="visible"/>
                                      </p:to>
                                    </p:set>
                                    <p:animEffect transition="in" filter="wipe(left)">
                                      <p:cBhvr>
                                        <p:cTn id="26" dur="500"/>
                                        <p:tgtEl>
                                          <p:spTgt spid="768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6803">
                                            <p:txEl>
                                              <p:pRg st="3" end="3"/>
                                            </p:txEl>
                                          </p:spTgt>
                                        </p:tgtEl>
                                        <p:attrNameLst>
                                          <p:attrName>style.visibility</p:attrName>
                                        </p:attrNameLst>
                                      </p:cBhvr>
                                      <p:to>
                                        <p:strVal val="visible"/>
                                      </p:to>
                                    </p:set>
                                    <p:animEffect transition="in" filter="wipe(left)">
                                      <p:cBhvr>
                                        <p:cTn id="31" dur="500"/>
                                        <p:tgtEl>
                                          <p:spTgt spid="768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6803">
                                            <p:txEl>
                                              <p:pRg st="4" end="4"/>
                                            </p:txEl>
                                          </p:spTgt>
                                        </p:tgtEl>
                                        <p:attrNameLst>
                                          <p:attrName>style.visibility</p:attrName>
                                        </p:attrNameLst>
                                      </p:cBhvr>
                                      <p:to>
                                        <p:strVal val="visible"/>
                                      </p:to>
                                    </p:set>
                                    <p:animEffect transition="in" filter="wipe(left)">
                                      <p:cBhvr>
                                        <p:cTn id="36" dur="5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539750" y="260350"/>
            <a:ext cx="7848600" cy="690563"/>
          </a:xfrm>
          <a:ln/>
        </p:spPr>
        <p:txBody>
          <a:bodyPr anchor="b"/>
          <a:lstStyle/>
          <a:p>
            <a:r>
              <a:rPr lang="en-US" sz="3200" dirty="0">
                <a:solidFill>
                  <a:srgbClr val="080808"/>
                </a:solidFill>
                <a:effectLst>
                  <a:outerShdw blurRad="38100" dist="38100" dir="2700000" algn="tl">
                    <a:srgbClr val="FFFFFF"/>
                  </a:outerShdw>
                </a:effectLst>
                <a:latin typeface="Times New Roman" pitchFamily="18" charset="0"/>
              </a:rPr>
              <a:t>CT ANGIOGRAPHY- INDICATIONS</a:t>
            </a:r>
            <a:r>
              <a:rPr lang="en-US" sz="3600" dirty="0">
                <a:latin typeface="Times New Roman" pitchFamily="18" charset="0"/>
              </a:rPr>
              <a:t> </a:t>
            </a:r>
          </a:p>
        </p:txBody>
      </p:sp>
      <p:sp>
        <p:nvSpPr>
          <p:cNvPr id="74755" name="Rectangle 3"/>
          <p:cNvSpPr>
            <a:spLocks noGrp="1" noChangeArrowheads="1"/>
          </p:cNvSpPr>
          <p:nvPr>
            <p:ph type="body" idx="4294967295"/>
          </p:nvPr>
        </p:nvSpPr>
        <p:spPr>
          <a:xfrm>
            <a:off x="4932363" y="836613"/>
            <a:ext cx="3529012" cy="2447925"/>
          </a:xfrm>
          <a:ln/>
        </p:spPr>
        <p:txBody>
          <a:bodyPr/>
          <a:lstStyle/>
          <a:p>
            <a:pPr>
              <a:lnSpc>
                <a:spcPct val="80000"/>
              </a:lnSpc>
              <a:buFont typeface="Wingdings" pitchFamily="2" charset="2"/>
              <a:buNone/>
            </a:pPr>
            <a:r>
              <a:rPr lang="en-US" sz="1400" dirty="0">
                <a:latin typeface="Times New Roman" pitchFamily="18" charset="0"/>
              </a:rPr>
              <a:t>     </a:t>
            </a:r>
            <a:endParaRPr lang="en-US" sz="1400" b="1" dirty="0">
              <a:latin typeface="Times New Roman" pitchFamily="18" charset="0"/>
            </a:endParaRPr>
          </a:p>
          <a:p>
            <a:pPr>
              <a:lnSpc>
                <a:spcPct val="80000"/>
              </a:lnSpc>
            </a:pPr>
            <a:r>
              <a:rPr lang="en-US" sz="1200" b="1" dirty="0">
                <a:latin typeface="Arial Unicode MS" pitchFamily="34" charset="-128"/>
              </a:rPr>
              <a:t>Vascular  anomalies</a:t>
            </a:r>
          </a:p>
          <a:p>
            <a:pPr>
              <a:lnSpc>
                <a:spcPct val="80000"/>
              </a:lnSpc>
            </a:pPr>
            <a:r>
              <a:rPr lang="en-US" sz="1200" b="1" dirty="0">
                <a:latin typeface="Arial Unicode MS" pitchFamily="34" charset="-128"/>
              </a:rPr>
              <a:t>Trauma-rupture, </a:t>
            </a:r>
            <a:r>
              <a:rPr lang="en-US" sz="1200" b="1" dirty="0" err="1">
                <a:latin typeface="Arial Unicode MS" pitchFamily="34" charset="-128"/>
              </a:rPr>
              <a:t>stenosis</a:t>
            </a:r>
            <a:r>
              <a:rPr lang="en-US" sz="1200" b="1" dirty="0">
                <a:latin typeface="Arial Unicode MS" pitchFamily="34" charset="-128"/>
              </a:rPr>
              <a:t>, occlusion</a:t>
            </a:r>
          </a:p>
          <a:p>
            <a:pPr>
              <a:lnSpc>
                <a:spcPct val="80000"/>
              </a:lnSpc>
            </a:pPr>
            <a:r>
              <a:rPr lang="en-US" sz="1200" b="1" dirty="0">
                <a:latin typeface="Arial Unicode MS" pitchFamily="34" charset="-128"/>
              </a:rPr>
              <a:t>Pathological </a:t>
            </a:r>
            <a:r>
              <a:rPr lang="en-US" sz="1200" b="1" dirty="0" err="1">
                <a:latin typeface="Arial Unicode MS" pitchFamily="34" charset="-128"/>
              </a:rPr>
              <a:t>vascularisation</a:t>
            </a:r>
            <a:r>
              <a:rPr lang="en-US" sz="1200" b="1" dirty="0">
                <a:latin typeface="Arial Unicode MS" pitchFamily="34" charset="-128"/>
              </a:rPr>
              <a:t> of the tumors</a:t>
            </a:r>
          </a:p>
          <a:p>
            <a:pPr>
              <a:lnSpc>
                <a:spcPct val="80000"/>
              </a:lnSpc>
            </a:pPr>
            <a:r>
              <a:rPr lang="en-US" sz="1200" b="1" dirty="0" err="1">
                <a:latin typeface="Arial Unicode MS" pitchFamily="34" charset="-128"/>
              </a:rPr>
              <a:t>Aneurysmatic</a:t>
            </a:r>
            <a:r>
              <a:rPr lang="en-US" sz="1200" b="1" dirty="0">
                <a:latin typeface="Arial Unicode MS" pitchFamily="34" charset="-128"/>
              </a:rPr>
              <a:t> disease and dissection of the aorta</a:t>
            </a:r>
          </a:p>
          <a:p>
            <a:pPr>
              <a:lnSpc>
                <a:spcPct val="80000"/>
              </a:lnSpc>
            </a:pPr>
            <a:r>
              <a:rPr lang="en-US" sz="1200" b="1" dirty="0" err="1">
                <a:latin typeface="Arial Unicode MS" pitchFamily="34" charset="-128"/>
              </a:rPr>
              <a:t>Aneurysmatical</a:t>
            </a:r>
            <a:r>
              <a:rPr lang="en-US" sz="1200" b="1" dirty="0">
                <a:latin typeface="Arial Unicode MS" pitchFamily="34" charset="-128"/>
              </a:rPr>
              <a:t> disease of intracranial vessels</a:t>
            </a:r>
          </a:p>
          <a:p>
            <a:pPr>
              <a:lnSpc>
                <a:spcPct val="80000"/>
              </a:lnSpc>
            </a:pPr>
            <a:r>
              <a:rPr lang="en-US" sz="1200" b="1" dirty="0">
                <a:latin typeface="Arial Unicode MS" pitchFamily="34" charset="-128"/>
              </a:rPr>
              <a:t>Planning - interventions, </a:t>
            </a:r>
            <a:r>
              <a:rPr lang="en-US" sz="1200" b="1" dirty="0" err="1">
                <a:latin typeface="Arial Unicode MS" pitchFamily="34" charset="-128"/>
              </a:rPr>
              <a:t>stenting</a:t>
            </a:r>
            <a:r>
              <a:rPr lang="en-US" sz="1200" b="1" dirty="0">
                <a:latin typeface="Arial Unicode MS" pitchFamily="34" charset="-128"/>
              </a:rPr>
              <a:t> or vascular surgery </a:t>
            </a:r>
          </a:p>
          <a:p>
            <a:pPr>
              <a:lnSpc>
                <a:spcPct val="80000"/>
              </a:lnSpc>
            </a:pPr>
            <a:r>
              <a:rPr lang="en-US" sz="1200" b="1" dirty="0">
                <a:latin typeface="Arial Unicode MS" pitchFamily="34" charset="-128"/>
              </a:rPr>
              <a:t>Post-interventional follow up (grafts, stents)</a:t>
            </a:r>
          </a:p>
          <a:p>
            <a:pPr>
              <a:lnSpc>
                <a:spcPct val="80000"/>
              </a:lnSpc>
              <a:buFont typeface="Wingdings" pitchFamily="2" charset="2"/>
              <a:buNone/>
            </a:pPr>
            <a:endParaRPr lang="en-US" sz="1200" dirty="0">
              <a:latin typeface="Arial Unicode MS" pitchFamily="34" charset="-128"/>
            </a:endParaRPr>
          </a:p>
        </p:txBody>
      </p:sp>
      <p:pic>
        <p:nvPicPr>
          <p:cNvPr id="74756" name="Picture 4" descr="prez"/>
          <p:cNvPicPr>
            <a:picLocks noChangeAspect="1" noChangeArrowheads="1"/>
          </p:cNvPicPr>
          <p:nvPr/>
        </p:nvPicPr>
        <p:blipFill>
          <a:blip r:embed="rId3"/>
          <a:srcRect/>
          <a:stretch>
            <a:fillRect/>
          </a:stretch>
        </p:blipFill>
        <p:spPr bwMode="auto">
          <a:xfrm>
            <a:off x="5003800" y="3284538"/>
            <a:ext cx="3257550" cy="3035300"/>
          </a:xfrm>
          <a:prstGeom prst="rect">
            <a:avLst/>
          </a:prstGeom>
          <a:noFill/>
          <a:ln w="9525">
            <a:noFill/>
            <a:miter lim="800000"/>
            <a:headEnd/>
            <a:tailEnd/>
          </a:ln>
        </p:spPr>
      </p:pic>
      <p:pic>
        <p:nvPicPr>
          <p:cNvPr id="74757" name="Picture 5" descr="periferija"/>
          <p:cNvPicPr>
            <a:picLocks noChangeAspect="1" noChangeArrowheads="1"/>
          </p:cNvPicPr>
          <p:nvPr/>
        </p:nvPicPr>
        <p:blipFill>
          <a:blip r:embed="rId4"/>
          <a:srcRect/>
          <a:stretch>
            <a:fillRect/>
          </a:stretch>
        </p:blipFill>
        <p:spPr bwMode="auto">
          <a:xfrm>
            <a:off x="539750" y="1557338"/>
            <a:ext cx="4211638" cy="38163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2000" fill="hold"/>
                                        <p:tgtEl>
                                          <p:spTgt spid="74754"/>
                                        </p:tgtEl>
                                        <p:attrNameLst>
                                          <p:attrName>ppt_w</p:attrName>
                                        </p:attrNameLst>
                                      </p:cBhvr>
                                      <p:tavLst>
                                        <p:tav tm="0">
                                          <p:val>
                                            <p:strVal val="#ppt_w*2.5"/>
                                          </p:val>
                                        </p:tav>
                                        <p:tav tm="100000">
                                          <p:val>
                                            <p:strVal val="#ppt_w"/>
                                          </p:val>
                                        </p:tav>
                                      </p:tavLst>
                                    </p:anim>
                                    <p:anim calcmode="lin" valueType="num">
                                      <p:cBhvr>
                                        <p:cTn id="8" dur="2000" fill="hold"/>
                                        <p:tgtEl>
                                          <p:spTgt spid="74754"/>
                                        </p:tgtEl>
                                        <p:attrNameLst>
                                          <p:attrName>ppt_h</p:attrName>
                                        </p:attrNameLst>
                                      </p:cBhvr>
                                      <p:tavLst>
                                        <p:tav tm="0">
                                          <p:val>
                                            <p:strVal val="#ppt_h"/>
                                          </p:val>
                                        </p:tav>
                                        <p:tav tm="100000">
                                          <p:val>
                                            <p:strVal val="#ppt_h"/>
                                          </p:val>
                                        </p:tav>
                                      </p:tavLst>
                                    </p:anim>
                                    <p:anim calcmode="lin" valueType="num">
                                      <p:cBhvr>
                                        <p:cTn id="9" dur="2000" fill="hold"/>
                                        <p:tgtEl>
                                          <p:spTgt spid="747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47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47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4755">
                                            <p:txEl>
                                              <p:pRg st="0" end="0"/>
                                            </p:txEl>
                                          </p:spTgt>
                                        </p:tgtEl>
                                        <p:attrNameLst>
                                          <p:attrName>style.visibility</p:attrName>
                                        </p:attrNameLst>
                                      </p:cBhvr>
                                      <p:to>
                                        <p:strVal val="visible"/>
                                      </p:to>
                                    </p:set>
                                    <p:animEffect transition="in" filter="wipe(left)">
                                      <p:cBhvr>
                                        <p:cTn id="16" dur="500"/>
                                        <p:tgtEl>
                                          <p:spTgt spid="7475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4755">
                                            <p:txEl>
                                              <p:pRg st="1" end="1"/>
                                            </p:txEl>
                                          </p:spTgt>
                                        </p:tgtEl>
                                        <p:attrNameLst>
                                          <p:attrName>style.visibility</p:attrName>
                                        </p:attrNameLst>
                                      </p:cBhvr>
                                      <p:to>
                                        <p:strVal val="visible"/>
                                      </p:to>
                                    </p:set>
                                    <p:animEffect transition="in" filter="wipe(left)">
                                      <p:cBhvr>
                                        <p:cTn id="21" dur="500"/>
                                        <p:tgtEl>
                                          <p:spTgt spid="7475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4755">
                                            <p:txEl>
                                              <p:pRg st="2" end="2"/>
                                            </p:txEl>
                                          </p:spTgt>
                                        </p:tgtEl>
                                        <p:attrNameLst>
                                          <p:attrName>style.visibility</p:attrName>
                                        </p:attrNameLst>
                                      </p:cBhvr>
                                      <p:to>
                                        <p:strVal val="visible"/>
                                      </p:to>
                                    </p:set>
                                    <p:animEffect transition="in" filter="wipe(left)">
                                      <p:cBhvr>
                                        <p:cTn id="26" dur="500"/>
                                        <p:tgtEl>
                                          <p:spTgt spid="7475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4755">
                                            <p:txEl>
                                              <p:pRg st="3" end="3"/>
                                            </p:txEl>
                                          </p:spTgt>
                                        </p:tgtEl>
                                        <p:attrNameLst>
                                          <p:attrName>style.visibility</p:attrName>
                                        </p:attrNameLst>
                                      </p:cBhvr>
                                      <p:to>
                                        <p:strVal val="visible"/>
                                      </p:to>
                                    </p:set>
                                    <p:animEffect transition="in" filter="wipe(left)">
                                      <p:cBhvr>
                                        <p:cTn id="31" dur="500"/>
                                        <p:tgtEl>
                                          <p:spTgt spid="7475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4755">
                                            <p:txEl>
                                              <p:pRg st="4" end="4"/>
                                            </p:txEl>
                                          </p:spTgt>
                                        </p:tgtEl>
                                        <p:attrNameLst>
                                          <p:attrName>style.visibility</p:attrName>
                                        </p:attrNameLst>
                                      </p:cBhvr>
                                      <p:to>
                                        <p:strVal val="visible"/>
                                      </p:to>
                                    </p:set>
                                    <p:animEffect transition="in" filter="wipe(left)">
                                      <p:cBhvr>
                                        <p:cTn id="36" dur="500"/>
                                        <p:tgtEl>
                                          <p:spTgt spid="7475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4755">
                                            <p:txEl>
                                              <p:pRg st="5" end="5"/>
                                            </p:txEl>
                                          </p:spTgt>
                                        </p:tgtEl>
                                        <p:attrNameLst>
                                          <p:attrName>style.visibility</p:attrName>
                                        </p:attrNameLst>
                                      </p:cBhvr>
                                      <p:to>
                                        <p:strVal val="visible"/>
                                      </p:to>
                                    </p:set>
                                    <p:animEffect transition="in" filter="wipe(left)">
                                      <p:cBhvr>
                                        <p:cTn id="41" dur="500"/>
                                        <p:tgtEl>
                                          <p:spTgt spid="7475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4755">
                                            <p:txEl>
                                              <p:pRg st="6" end="6"/>
                                            </p:txEl>
                                          </p:spTgt>
                                        </p:tgtEl>
                                        <p:attrNameLst>
                                          <p:attrName>style.visibility</p:attrName>
                                        </p:attrNameLst>
                                      </p:cBhvr>
                                      <p:to>
                                        <p:strVal val="visible"/>
                                      </p:to>
                                    </p:set>
                                    <p:animEffect transition="in" filter="wipe(left)">
                                      <p:cBhvr>
                                        <p:cTn id="46" dur="500"/>
                                        <p:tgtEl>
                                          <p:spTgt spid="7475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4755">
                                            <p:txEl>
                                              <p:pRg st="7" end="7"/>
                                            </p:txEl>
                                          </p:spTgt>
                                        </p:tgtEl>
                                        <p:attrNameLst>
                                          <p:attrName>style.visibility</p:attrName>
                                        </p:attrNameLst>
                                      </p:cBhvr>
                                      <p:to>
                                        <p:strVal val="visible"/>
                                      </p:to>
                                    </p:set>
                                    <p:animEffect transition="in" filter="wipe(left)">
                                      <p:cBhvr>
                                        <p:cTn id="51" dur="500"/>
                                        <p:tgtEl>
                                          <p:spTgt spid="74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solidFill>
                  <a:srgbClr val="080808"/>
                </a:solidFill>
                <a:effectLst>
                  <a:outerShdw blurRad="38100" dist="38100" dir="2700000" algn="tl">
                    <a:srgbClr val="FFFFFF"/>
                  </a:outerShdw>
                </a:effectLst>
              </a:rPr>
              <a:t>CT Angiography</a:t>
            </a:r>
          </a:p>
        </p:txBody>
      </p:sp>
      <p:sp>
        <p:nvSpPr>
          <p:cNvPr id="49162" name="Rectangle 10"/>
          <p:cNvSpPr>
            <a:spLocks noGrp="1" noChangeArrowheads="1"/>
          </p:cNvSpPr>
          <p:nvPr>
            <p:ph type="body" sz="half" idx="2"/>
          </p:nvPr>
        </p:nvSpPr>
        <p:spPr>
          <a:xfrm>
            <a:off x="4857752" y="1428736"/>
            <a:ext cx="4038600" cy="800100"/>
          </a:xfrm>
        </p:spPr>
        <p:txBody>
          <a:bodyPr/>
          <a:lstStyle/>
          <a:p>
            <a:r>
              <a:rPr lang="mk-MK" sz="1400" dirty="0"/>
              <a:t> </a:t>
            </a:r>
            <a:r>
              <a:rPr lang="en-US" sz="1400" dirty="0">
                <a:latin typeface="Times New Roman" pitchFamily="18" charset="0"/>
                <a:cs typeface="Times New Roman" pitchFamily="18" charset="0"/>
              </a:rPr>
              <a:t>64</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detector-row scanners has brought major advantages in bone and joint imaging emphasizing its efficiency due to fast scanning and presentation of blood vessels and bone structures in assessment of skeletal malignant tumors.</a:t>
            </a:r>
            <a:endParaRPr lang="mk-MK" sz="1400" dirty="0">
              <a:latin typeface="Times New Roman" pitchFamily="18" charset="0"/>
              <a:cs typeface="Times New Roman" pitchFamily="18" charset="0"/>
            </a:endParaRPr>
          </a:p>
        </p:txBody>
      </p:sp>
      <p:pic>
        <p:nvPicPr>
          <p:cNvPr id="49159" name="Veljanovski_Ilija_PeriferijaBolna.mpg">
            <a:hlinkClick r:id="" action="ppaction://media"/>
          </p:cNvPr>
          <p:cNvPicPr>
            <a:picLocks noGrp="1" noRot="1" noChangeAspect="1" noChangeArrowheads="1"/>
          </p:cNvPicPr>
          <p:nvPr>
            <p:ph idx="4294967295"/>
            <a:videoFile r:link="rId1"/>
          </p:nvPr>
        </p:nvPicPr>
        <p:blipFill>
          <a:blip r:embed="rId4"/>
          <a:srcRect/>
          <a:stretch>
            <a:fillRect/>
          </a:stretch>
        </p:blipFill>
        <p:spPr>
          <a:xfrm>
            <a:off x="323850" y="1989138"/>
            <a:ext cx="4176713" cy="4176712"/>
          </a:xfrm>
          <a:ln/>
        </p:spPr>
      </p:pic>
      <p:pic>
        <p:nvPicPr>
          <p:cNvPr id="49163" name="Rustemi.avi">
            <a:hlinkClick r:id="" action="ppaction://media"/>
          </p:cNvPr>
          <p:cNvPicPr>
            <a:picLocks noGrp="1" noRot="1" noChangeAspect="1" noChangeArrowheads="1"/>
          </p:cNvPicPr>
          <p:nvPr>
            <p:ph sz="half" idx="1"/>
            <a:videoFile r:link="rId2"/>
          </p:nvPr>
        </p:nvPicPr>
        <p:blipFill>
          <a:blip r:embed="rId5"/>
          <a:srcRect/>
          <a:stretch>
            <a:fillRect/>
          </a:stretch>
        </p:blipFill>
        <p:spPr>
          <a:xfrm>
            <a:off x="5003800" y="2852738"/>
            <a:ext cx="3389313" cy="3240087"/>
          </a:xfrm>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2000" fill="hold"/>
                                        <p:tgtEl>
                                          <p:spTgt spid="49154"/>
                                        </p:tgtEl>
                                        <p:attrNameLst>
                                          <p:attrName>ppt_w</p:attrName>
                                        </p:attrNameLst>
                                      </p:cBhvr>
                                      <p:tavLst>
                                        <p:tav tm="0">
                                          <p:val>
                                            <p:strVal val="#ppt_w*2.5"/>
                                          </p:val>
                                        </p:tav>
                                        <p:tav tm="100000">
                                          <p:val>
                                            <p:strVal val="#ppt_w"/>
                                          </p:val>
                                        </p:tav>
                                      </p:tavLst>
                                    </p:anim>
                                    <p:anim calcmode="lin" valueType="num">
                                      <p:cBhvr>
                                        <p:cTn id="8" dur="2000" fill="hold"/>
                                        <p:tgtEl>
                                          <p:spTgt spid="49154"/>
                                        </p:tgtEl>
                                        <p:attrNameLst>
                                          <p:attrName>ppt_h</p:attrName>
                                        </p:attrNameLst>
                                      </p:cBhvr>
                                      <p:tavLst>
                                        <p:tav tm="0">
                                          <p:val>
                                            <p:strVal val="#ppt_h"/>
                                          </p:val>
                                        </p:tav>
                                        <p:tav tm="100000">
                                          <p:val>
                                            <p:strVal val="#ppt_h"/>
                                          </p:val>
                                        </p:tav>
                                      </p:tavLst>
                                    </p:anim>
                                    <p:anim calcmode="lin" valueType="num">
                                      <p:cBhvr>
                                        <p:cTn id="9" dur="2000" fill="hold"/>
                                        <p:tgtEl>
                                          <p:spTgt spid="491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91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91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162">
                                            <p:txEl>
                                              <p:pRg st="0" end="0"/>
                                            </p:txEl>
                                          </p:spTgt>
                                        </p:tgtEl>
                                        <p:attrNameLst>
                                          <p:attrName>style.visibility</p:attrName>
                                        </p:attrNameLst>
                                      </p:cBhvr>
                                      <p:to>
                                        <p:strVal val="visible"/>
                                      </p:to>
                                    </p:set>
                                    <p:animEffect transition="in" filter="wipe(left)">
                                      <p:cBhvr>
                                        <p:cTn id="16" dur="500"/>
                                        <p:tgtEl>
                                          <p:spTgt spid="49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915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9159"/>
                                        </p:tgtEl>
                                      </p:cBhvr>
                                    </p:cmd>
                                  </p:childTnLst>
                                </p:cTn>
                              </p:par>
                            </p:childTnLst>
                          </p:cTn>
                        </p:par>
                      </p:childTnLst>
                    </p:cTn>
                  </p:par>
                </p:childTnLst>
              </p:cTn>
              <p:nextCondLst>
                <p:cond evt="onClick" delay="0">
                  <p:tgtEl>
                    <p:spTgt spid="49159"/>
                  </p:tgtEl>
                </p:cond>
              </p:nextCondLst>
            </p:seq>
            <p:video>
              <p:cMediaNode>
                <p:cTn id="22" fill="hold" display="0">
                  <p:stCondLst>
                    <p:cond delay="indefinite"/>
                  </p:stCondLst>
                  <p:endCondLst>
                    <p:cond evt="onNext" delay="0">
                      <p:tgtEl>
                        <p:sldTgt/>
                      </p:tgtEl>
                    </p:cond>
                    <p:cond evt="onPrev" delay="0">
                      <p:tgtEl>
                        <p:sldTgt/>
                      </p:tgtEl>
                    </p:cond>
                  </p:endCondLst>
                </p:cTn>
                <p:tgtEl>
                  <p:spTgt spid="49159"/>
                </p:tgtEl>
              </p:cMediaNode>
            </p:video>
            <p:seq concurrent="1" nextAc="seek">
              <p:cTn id="23" restart="whenNotActive" fill="hold" evtFilter="cancelBubble" nodeType="interactiveSeq">
                <p:stCondLst>
                  <p:cond evt="onClick" delay="0">
                    <p:tgtEl>
                      <p:spTgt spid="4916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9163"/>
                                        </p:tgtEl>
                                      </p:cBhvr>
                                    </p:cmd>
                                  </p:childTnLst>
                                </p:cTn>
                              </p:par>
                            </p:childTnLst>
                          </p:cTn>
                        </p:par>
                      </p:childTnLst>
                    </p:cTn>
                  </p:par>
                </p:childTnLst>
              </p:cTn>
              <p:nextCondLst>
                <p:cond evt="onClick" delay="0">
                  <p:tgtEl>
                    <p:spTgt spid="49163"/>
                  </p:tgtEl>
                </p:cond>
              </p:nextCondLst>
            </p:seq>
            <p:video>
              <p:cMediaNode>
                <p:cTn id="28" fill="hold" display="0">
                  <p:stCondLst>
                    <p:cond delay="indefinite"/>
                  </p:stCondLst>
                  <p:endCondLst>
                    <p:cond evt="onNext" delay="0">
                      <p:tgtEl>
                        <p:sldTgt/>
                      </p:tgtEl>
                    </p:cond>
                    <p:cond evt="onPrev" delay="0">
                      <p:tgtEl>
                        <p:sldTgt/>
                      </p:tgtEl>
                    </p:cond>
                  </p:endCondLst>
                </p:cTn>
                <p:tgtEl>
                  <p:spTgt spid="49163"/>
                </p:tgtEl>
              </p:cMediaNode>
            </p:video>
          </p:childTnLst>
        </p:cTn>
      </p:par>
    </p:tnLst>
    <p:bldLst>
      <p:bldP spid="49154" grpId="0"/>
      <p:bldP spid="4916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000" dirty="0" smtClean="0">
                <a:latin typeface="Times New Roman" pitchFamily="18" charset="0"/>
                <a:cs typeface="Times New Roman" pitchFamily="18" charset="0"/>
              </a:rPr>
              <a:t>Goal </a:t>
            </a:r>
            <a:r>
              <a:rPr lang="en-US" sz="2000" dirty="0">
                <a:latin typeface="Times New Roman" pitchFamily="18" charset="0"/>
                <a:cs typeface="Times New Roman" pitchFamily="18" charset="0"/>
              </a:rPr>
              <a:t>of the study is to demonstrate usefulness of the method in diagnosis of soft tissue tumors considering location, orientation with great vessels, pathologic </a:t>
            </a:r>
            <a:r>
              <a:rPr lang="en-US" sz="2000" dirty="0" err="1">
                <a:latin typeface="Times New Roman" pitchFamily="18" charset="0"/>
                <a:cs typeface="Times New Roman" pitchFamily="18" charset="0"/>
              </a:rPr>
              <a:t>vascularisation</a:t>
            </a:r>
            <a:r>
              <a:rPr lang="en-US" sz="2000" dirty="0">
                <a:latin typeface="Times New Roman" pitchFamily="18" charset="0"/>
                <a:cs typeface="Times New Roman" pitchFamily="18" charset="0"/>
              </a:rPr>
              <a:t> and relation with the adjacent structures in order to develop further treatment. </a:t>
            </a:r>
            <a:r>
              <a:rPr lang="mk-MK" sz="1800" dirty="0"/>
              <a:t/>
            </a:r>
            <a:br>
              <a:rPr lang="mk-MK" sz="1800" dirty="0"/>
            </a:br>
            <a:r>
              <a:rPr lang="en-US" sz="1800" dirty="0" smtClean="0">
                <a:solidFill>
                  <a:srgbClr val="080808"/>
                </a:solidFill>
                <a:effectLst>
                  <a:outerShdw blurRad="38100" dist="38100" dir="2700000" algn="tl">
                    <a:srgbClr val="FFFFFF"/>
                  </a:outerShdw>
                </a:effectLst>
              </a:rPr>
              <a:t>s</a:t>
            </a:r>
            <a:endParaRPr lang="en-US" sz="1800" dirty="0">
              <a:solidFill>
                <a:srgbClr val="080808"/>
              </a:solidFill>
              <a:effectLst>
                <a:outerShdw blurRad="38100" dist="38100" dir="2700000" algn="tl">
                  <a:srgbClr val="FFFFFF"/>
                </a:outerShdw>
              </a:effectLst>
            </a:endParaRPr>
          </a:p>
        </p:txBody>
      </p:sp>
      <p:pic>
        <p:nvPicPr>
          <p:cNvPr id="15366" name="Picture 6" descr="T:\Filip Vtori\Dr. Bozinovska Biljana\KT sliki muskuloskeleten za katalog\Azemovska\slika2.bmp"/>
          <p:cNvPicPr>
            <a:picLocks noGrp="1" noChangeAspect="1" noChangeArrowheads="1"/>
          </p:cNvPicPr>
          <p:nvPr>
            <p:ph idx="1"/>
          </p:nvPr>
        </p:nvPicPr>
        <p:blipFill>
          <a:blip r:embed="rId2"/>
          <a:srcRect/>
          <a:stretch>
            <a:fillRect/>
          </a:stretch>
        </p:blipFill>
        <p:spPr bwMode="auto">
          <a:xfrm>
            <a:off x="0" y="1857364"/>
            <a:ext cx="3257545" cy="4357718"/>
          </a:xfrm>
          <a:prstGeom prst="rect">
            <a:avLst/>
          </a:prstGeom>
          <a:noFill/>
        </p:spPr>
      </p:pic>
      <p:pic>
        <p:nvPicPr>
          <p:cNvPr id="15367" name="Picture 7" descr="T:\Filip Vtori\Dr. Bozinovska Biljana\KT sliki muskuloskeleten za katalog\Azemovska\slika 3.bmp"/>
          <p:cNvPicPr>
            <a:picLocks noChangeAspect="1" noChangeArrowheads="1"/>
          </p:cNvPicPr>
          <p:nvPr/>
        </p:nvPicPr>
        <p:blipFill>
          <a:blip r:embed="rId3" cstate="print"/>
          <a:srcRect/>
          <a:stretch>
            <a:fillRect/>
          </a:stretch>
        </p:blipFill>
        <p:spPr bwMode="auto">
          <a:xfrm>
            <a:off x="2500298" y="1857364"/>
            <a:ext cx="3662354" cy="4357718"/>
          </a:xfrm>
          <a:prstGeom prst="rect">
            <a:avLst/>
          </a:prstGeom>
          <a:noFill/>
        </p:spPr>
      </p:pic>
      <p:pic>
        <p:nvPicPr>
          <p:cNvPr id="11" name="Picture 8" descr="T:\Filip Vtori\Dr. Bozinovska Biljana\KT sliki muskuloskeleten za katalog\Azemovska\slika 4.bmp"/>
          <p:cNvPicPr>
            <a:picLocks noChangeAspect="1" noChangeArrowheads="1"/>
          </p:cNvPicPr>
          <p:nvPr/>
        </p:nvPicPr>
        <p:blipFill>
          <a:blip r:embed="rId4" cstate="print"/>
          <a:srcRect/>
          <a:stretch>
            <a:fillRect/>
          </a:stretch>
        </p:blipFill>
        <p:spPr bwMode="auto">
          <a:xfrm>
            <a:off x="5534068" y="1857364"/>
            <a:ext cx="3609932" cy="435771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68313" y="260350"/>
            <a:ext cx="8229600" cy="744538"/>
          </a:xfrm>
        </p:spPr>
        <p:txBody>
          <a:bodyPr/>
          <a:lstStyle/>
          <a:p>
            <a:r>
              <a:rPr lang="en-US" sz="2400" dirty="0"/>
              <a:t>We evaluated  12 patients, 5 female and 7 male age 32 to 74 years old , with skeletal malignant  tumors localized in lower </a:t>
            </a:r>
            <a:r>
              <a:rPr lang="en-US" sz="2400" dirty="0" smtClean="0"/>
              <a:t>extremities.</a:t>
            </a:r>
            <a:endParaRPr lang="en-GB" sz="2400" dirty="0">
              <a:solidFill>
                <a:srgbClr val="080808"/>
              </a:solidFill>
              <a:effectLst>
                <a:outerShdw blurRad="38100" dist="38100" dir="2700000" algn="tl">
                  <a:srgbClr val="FFFFFF"/>
                </a:outerShdw>
              </a:effectLst>
            </a:endParaRPr>
          </a:p>
        </p:txBody>
      </p:sp>
      <p:sp>
        <p:nvSpPr>
          <p:cNvPr id="90115" name="Rectangle 3"/>
          <p:cNvSpPr>
            <a:spLocks noGrp="1" noChangeArrowheads="1"/>
          </p:cNvSpPr>
          <p:nvPr>
            <p:ph type="body" idx="1"/>
          </p:nvPr>
        </p:nvSpPr>
        <p:spPr/>
        <p:txBody>
          <a:bodyPr/>
          <a:lstStyle/>
          <a:p>
            <a:endParaRPr lang="mk-MK" dirty="0"/>
          </a:p>
        </p:txBody>
      </p:sp>
      <p:pic>
        <p:nvPicPr>
          <p:cNvPr id="90121" name="Picture 9" descr="T:\Filip Vtori\Dr. Bozinovska Biljana\KT sliki muskuloskeleten za katalog\Alimi Fadile\slika1.bmp"/>
          <p:cNvPicPr>
            <a:picLocks noChangeAspect="1" noChangeArrowheads="1"/>
          </p:cNvPicPr>
          <p:nvPr/>
        </p:nvPicPr>
        <p:blipFill>
          <a:blip r:embed="rId2" cstate="print"/>
          <a:srcRect/>
          <a:stretch>
            <a:fillRect/>
          </a:stretch>
        </p:blipFill>
        <p:spPr bwMode="auto">
          <a:xfrm>
            <a:off x="5929322" y="2857496"/>
            <a:ext cx="3214678" cy="3357554"/>
          </a:xfrm>
          <a:prstGeom prst="rect">
            <a:avLst/>
          </a:prstGeom>
          <a:noFill/>
        </p:spPr>
      </p:pic>
      <p:pic>
        <p:nvPicPr>
          <p:cNvPr id="90122" name="Picture 10" descr="T:\Filip Vtori\Dr. Bozinovska Biljana\KT sliki muskuloskeleten za katalog\Alimi Fadile\slika2.bmp"/>
          <p:cNvPicPr>
            <a:picLocks noChangeAspect="1" noChangeArrowheads="1"/>
          </p:cNvPicPr>
          <p:nvPr/>
        </p:nvPicPr>
        <p:blipFill>
          <a:blip r:embed="rId3"/>
          <a:srcRect/>
          <a:stretch>
            <a:fillRect/>
          </a:stretch>
        </p:blipFill>
        <p:spPr bwMode="auto">
          <a:xfrm>
            <a:off x="142844" y="1285860"/>
            <a:ext cx="3824246" cy="3824246"/>
          </a:xfrm>
          <a:prstGeom prst="rect">
            <a:avLst/>
          </a:prstGeom>
          <a:noFill/>
        </p:spPr>
      </p:pic>
      <p:pic>
        <p:nvPicPr>
          <p:cNvPr id="90123" name="Picture 11" descr="T:\Filip Vtori\Dr. Bozinovska Biljana\KT sliki muskuloskeleten za katalog\Alimi Fadile\slika 3.bmp"/>
          <p:cNvPicPr>
            <a:picLocks noChangeAspect="1" noChangeArrowheads="1"/>
          </p:cNvPicPr>
          <p:nvPr/>
        </p:nvPicPr>
        <p:blipFill>
          <a:blip r:embed="rId4" cstate="print"/>
          <a:srcRect/>
          <a:stretch>
            <a:fillRect/>
          </a:stretch>
        </p:blipFill>
        <p:spPr bwMode="auto">
          <a:xfrm>
            <a:off x="3214678" y="2428868"/>
            <a:ext cx="3467056" cy="3467056"/>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srcRect/>
          <a:stretch>
            <a:fillRect/>
          </a:stretch>
        </p:blipFill>
        <p:spPr bwMode="auto">
          <a:xfrm>
            <a:off x="214282" y="3214686"/>
            <a:ext cx="3382963" cy="2881312"/>
          </a:xfrm>
          <a:prstGeom prst="rect">
            <a:avLst/>
          </a:prstGeom>
          <a:noFill/>
          <a:ln w="9525">
            <a:noFill/>
            <a:miter lim="800000"/>
            <a:headEnd/>
            <a:tailEnd/>
          </a:ln>
          <a:effectLst/>
        </p:spPr>
      </p:pic>
      <p:pic>
        <p:nvPicPr>
          <p:cNvPr id="5" name="Lukas_Lazar.mpg">
            <a:hlinkClick r:id="" action="ppaction://media"/>
          </p:cNvPr>
          <p:cNvPicPr>
            <a:picLocks noGrp="1" noRot="1" noChangeAspect="1"/>
          </p:cNvPicPr>
          <p:nvPr>
            <p:ph idx="1"/>
            <a:videoFile r:link="rId1"/>
          </p:nvPr>
        </p:nvPicPr>
        <p:blipFill>
          <a:blip r:embed="rId4"/>
          <a:stretch>
            <a:fillRect/>
          </a:stretch>
        </p:blipFill>
        <p:spPr>
          <a:xfrm>
            <a:off x="3786182" y="1214422"/>
            <a:ext cx="4667256" cy="4857784"/>
          </a:xfrm>
          <a:prstGeom prst="rect">
            <a:avLst/>
          </a:prstGeom>
        </p:spPr>
      </p:pic>
      <p:sp>
        <p:nvSpPr>
          <p:cNvPr id="6" name="Rectangle 12"/>
          <p:cNvSpPr>
            <a:spLocks noGrp="1" noChangeArrowheads="1"/>
          </p:cNvSpPr>
          <p:nvPr>
            <p:ph type="title"/>
          </p:nvPr>
        </p:nvSpPr>
        <p:spPr bwMode="auto">
          <a:xfrm>
            <a:off x="457200" y="381000"/>
            <a:ext cx="8229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80808"/>
                </a:solidFill>
                <a:effectLst/>
                <a:latin typeface="Arial" pitchFamily="34" charset="0"/>
                <a:ea typeface="Times New Roman" pitchFamily="18" charset="0"/>
              </a:rPr>
              <a:t>In patients with </a:t>
            </a:r>
            <a:r>
              <a:rPr kumimoji="0" lang="en-US" sz="1200" b="0" i="0" u="none" strike="noStrike" cap="none" normalizeH="0" baseline="0" dirty="0" err="1" smtClean="0">
                <a:ln>
                  <a:noFill/>
                </a:ln>
                <a:solidFill>
                  <a:srgbClr val="080808"/>
                </a:solidFill>
                <a:effectLst/>
                <a:latin typeface="Arial" pitchFamily="34" charset="0"/>
                <a:ea typeface="Times New Roman" pitchFamily="18" charset="0"/>
              </a:rPr>
              <a:t>liposarcomas</a:t>
            </a:r>
            <a:r>
              <a:rPr kumimoji="0" lang="en-US" sz="1200" b="0" i="0" u="none" strike="noStrike" cap="none" normalizeH="0" baseline="0" dirty="0" smtClean="0">
                <a:ln>
                  <a:noFill/>
                </a:ln>
                <a:solidFill>
                  <a:srgbClr val="080808"/>
                </a:solidFill>
                <a:effectLst/>
                <a:latin typeface="Arial" pitchFamily="34" charset="0"/>
                <a:ea typeface="Times New Roman" pitchFamily="18" charset="0"/>
              </a:rPr>
              <a:t> localized in </a:t>
            </a:r>
            <a:r>
              <a:rPr kumimoji="0" lang="en-US" sz="1200" b="0" i="0" u="none" strike="noStrike" cap="none" normalizeH="0" baseline="0" dirty="0" err="1" smtClean="0">
                <a:ln>
                  <a:noFill/>
                </a:ln>
                <a:solidFill>
                  <a:srgbClr val="080808"/>
                </a:solidFill>
                <a:effectLst/>
                <a:latin typeface="Arial" pitchFamily="34" charset="0"/>
                <a:ea typeface="Times New Roman" pitchFamily="18" charset="0"/>
              </a:rPr>
              <a:t>postero</a:t>
            </a:r>
            <a:r>
              <a:rPr kumimoji="0" lang="en-US" sz="1200" b="0" i="0" u="none" strike="noStrike" cap="none" normalizeH="0" baseline="0" dirty="0" smtClean="0">
                <a:ln>
                  <a:noFill/>
                </a:ln>
                <a:solidFill>
                  <a:srgbClr val="080808"/>
                </a:solidFill>
                <a:effectLst/>
                <a:latin typeface="Arial" pitchFamily="34" charset="0"/>
                <a:ea typeface="Times New Roman" pitchFamily="18" charset="0"/>
              </a:rPr>
              <a:t>-lateral femoral regions 64   MDCT has shown size and localization of the tumor with capsule, surface vessels and close relation of the tumor with superficial femoral artery. The main supply artery of tumors arises from profound femoral artery.</a:t>
            </a:r>
            <a:endParaRPr kumimoji="0" lang="en-US" sz="1800" b="0" i="0" u="none" strike="noStrike" cap="none" normalizeH="0" baseline="0" dirty="0" smtClean="0">
              <a:ln>
                <a:noFill/>
              </a:ln>
              <a:solidFill>
                <a:srgbClr val="080808"/>
              </a:solidFill>
              <a:effectLst/>
              <a:latin typeface="Arial"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518</TotalTime>
  <Words>434</Words>
  <Application>Microsoft Office PowerPoint</Application>
  <PresentationFormat>On-screen Show (4:3)</PresentationFormat>
  <Paragraphs>59</Paragraphs>
  <Slides>12</Slides>
  <Notes>3</Notes>
  <HiddenSlides>0</HiddenSlides>
  <MMClips>5</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Textured</vt:lpstr>
      <vt:lpstr>Business Plan</vt:lpstr>
      <vt:lpstr>Slide 1</vt:lpstr>
      <vt:lpstr>Technical principals of CT scanning</vt:lpstr>
      <vt:lpstr>CT Angiography </vt:lpstr>
      <vt:lpstr>64 CT ANGIOGRAPHY</vt:lpstr>
      <vt:lpstr>CT ANGIOGRAPHY- INDICATIONS </vt:lpstr>
      <vt:lpstr>CT Angiography</vt:lpstr>
      <vt:lpstr>Goal of the study is to demonstrate usefulness of the method in diagnosis of soft tissue tumors considering location, orientation with great vessels, pathologic vascularisation and relation with the adjacent structures in order to develop further treatment.  s</vt:lpstr>
      <vt:lpstr>We evaluated  12 patients, 5 female and 7 male age 32 to 74 years old , with skeletal malignant  tumors localized in lower extremities.</vt:lpstr>
      <vt:lpstr>In patients with liposarcomas localized in postero-lateral femoral regions 64   MDCT has shown size and localization of the tumor with capsule, surface vessels and close relation of the tumor with superficial femoral artery. The main supply artery of tumors arises from profound femoral artery.</vt:lpstr>
      <vt:lpstr>In patients with malignant giant cell tumors localized in the feed, destruction of the bone was detected with infiltration of soft tissue and vessels – a.tibialis anterior  , a.fibularis and a.tibialis posterior. Relation with the great vessels was very clear presented especially if the artery is compressed or infiltrated. </vt:lpstr>
      <vt:lpstr>Paraoseal osteosarcoma </vt:lpstr>
      <vt:lpstr>Conclusion: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Индикации за ултразвук на мускулоскелетен систем</dc:title>
  <dc:creator>bozinovska</dc:creator>
  <cp:lastModifiedBy>bozinovska</cp:lastModifiedBy>
  <cp:revision>87</cp:revision>
  <dcterms:created xsi:type="dcterms:W3CDTF">2009-04-29T14:48:36Z</dcterms:created>
  <dcterms:modified xsi:type="dcterms:W3CDTF">2010-05-13T13:28:40Z</dcterms:modified>
</cp:coreProperties>
</file>