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30240288" cy="42479913"/>
  <p:notesSz cx="6858000" cy="9144000"/>
  <p:defaultTextStyle>
    <a:defPPr>
      <a:defRPr lang="en-US"/>
    </a:defPPr>
    <a:lvl1pPr marL="0" algn="l" defTabSz="1308964" rtl="0" eaLnBrk="1" latinLnBrk="0" hangingPunct="1">
      <a:defRPr sz="5153" kern="1200">
        <a:solidFill>
          <a:schemeClr val="tx1"/>
        </a:solidFill>
        <a:latin typeface="+mn-lt"/>
        <a:ea typeface="+mn-ea"/>
        <a:cs typeface="+mn-cs"/>
      </a:defRPr>
    </a:lvl1pPr>
    <a:lvl2pPr marL="1308964" algn="l" defTabSz="1308964" rtl="0" eaLnBrk="1" latinLnBrk="0" hangingPunct="1">
      <a:defRPr sz="5153" kern="1200">
        <a:solidFill>
          <a:schemeClr val="tx1"/>
        </a:solidFill>
        <a:latin typeface="+mn-lt"/>
        <a:ea typeface="+mn-ea"/>
        <a:cs typeface="+mn-cs"/>
      </a:defRPr>
    </a:lvl2pPr>
    <a:lvl3pPr marL="2617927" algn="l" defTabSz="1308964" rtl="0" eaLnBrk="1" latinLnBrk="0" hangingPunct="1">
      <a:defRPr sz="5153" kern="1200">
        <a:solidFill>
          <a:schemeClr val="tx1"/>
        </a:solidFill>
        <a:latin typeface="+mn-lt"/>
        <a:ea typeface="+mn-ea"/>
        <a:cs typeface="+mn-cs"/>
      </a:defRPr>
    </a:lvl3pPr>
    <a:lvl4pPr marL="3926891" algn="l" defTabSz="1308964" rtl="0" eaLnBrk="1" latinLnBrk="0" hangingPunct="1">
      <a:defRPr sz="5153" kern="1200">
        <a:solidFill>
          <a:schemeClr val="tx1"/>
        </a:solidFill>
        <a:latin typeface="+mn-lt"/>
        <a:ea typeface="+mn-ea"/>
        <a:cs typeface="+mn-cs"/>
      </a:defRPr>
    </a:lvl4pPr>
    <a:lvl5pPr marL="5235854" algn="l" defTabSz="1308964" rtl="0" eaLnBrk="1" latinLnBrk="0" hangingPunct="1">
      <a:defRPr sz="5153" kern="1200">
        <a:solidFill>
          <a:schemeClr val="tx1"/>
        </a:solidFill>
        <a:latin typeface="+mn-lt"/>
        <a:ea typeface="+mn-ea"/>
        <a:cs typeface="+mn-cs"/>
      </a:defRPr>
    </a:lvl5pPr>
    <a:lvl6pPr marL="6544818" algn="l" defTabSz="1308964" rtl="0" eaLnBrk="1" latinLnBrk="0" hangingPunct="1">
      <a:defRPr sz="5153" kern="1200">
        <a:solidFill>
          <a:schemeClr val="tx1"/>
        </a:solidFill>
        <a:latin typeface="+mn-lt"/>
        <a:ea typeface="+mn-ea"/>
        <a:cs typeface="+mn-cs"/>
      </a:defRPr>
    </a:lvl6pPr>
    <a:lvl7pPr marL="7853782" algn="l" defTabSz="1308964" rtl="0" eaLnBrk="1" latinLnBrk="0" hangingPunct="1">
      <a:defRPr sz="5153" kern="1200">
        <a:solidFill>
          <a:schemeClr val="tx1"/>
        </a:solidFill>
        <a:latin typeface="+mn-lt"/>
        <a:ea typeface="+mn-ea"/>
        <a:cs typeface="+mn-cs"/>
      </a:defRPr>
    </a:lvl7pPr>
    <a:lvl8pPr marL="9162745" algn="l" defTabSz="1308964" rtl="0" eaLnBrk="1" latinLnBrk="0" hangingPunct="1">
      <a:defRPr sz="5153" kern="1200">
        <a:solidFill>
          <a:schemeClr val="tx1"/>
        </a:solidFill>
        <a:latin typeface="+mn-lt"/>
        <a:ea typeface="+mn-ea"/>
        <a:cs typeface="+mn-cs"/>
      </a:defRPr>
    </a:lvl8pPr>
    <a:lvl9pPr marL="10471709" algn="l" defTabSz="1308964" rtl="0" eaLnBrk="1" latinLnBrk="0" hangingPunct="1">
      <a:defRPr sz="5153"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676" userDrawn="1">
          <p15:clr>
            <a:srgbClr val="A4A3A4"/>
          </p15:clr>
        </p15:guide>
        <p15:guide id="2" pos="952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F9FE"/>
    <a:srgbClr val="006600"/>
    <a:srgbClr val="009E5B"/>
    <a:srgbClr val="F2F8F5"/>
    <a:srgbClr val="00482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0" autoAdjust="0"/>
    <p:restoredTop sz="86410" autoAdjust="0"/>
  </p:normalViewPr>
  <p:slideViewPr>
    <p:cSldViewPr snapToGrid="0" snapToObjects="1">
      <p:cViewPr>
        <p:scale>
          <a:sx n="25" d="100"/>
          <a:sy n="25" d="100"/>
        </p:scale>
        <p:origin x="576" y="19"/>
      </p:cViewPr>
      <p:guideLst>
        <p:guide orient="horz" pos="5676"/>
        <p:guide pos="9525"/>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671240-F401-41EC-A5E8-AAF0ED56320A}" type="datetimeFigureOut">
              <a:rPr lang="en-GB" smtClean="0"/>
              <a:t>24/09/2026</a:t>
            </a:fld>
            <a:endParaRPr lang="en-GB"/>
          </a:p>
        </p:txBody>
      </p:sp>
      <p:sp>
        <p:nvSpPr>
          <p:cNvPr id="4" name="Slide Image Placeholder 3"/>
          <p:cNvSpPr>
            <a:spLocks noGrp="1" noRot="1" noChangeAspect="1"/>
          </p:cNvSpPr>
          <p:nvPr>
            <p:ph type="sldImg" idx="2"/>
          </p:nvPr>
        </p:nvSpPr>
        <p:spPr>
          <a:xfrm>
            <a:off x="2332038" y="1143000"/>
            <a:ext cx="21939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BA98CA-51BA-4B94-91A9-75F75049BCB2}" type="slidenum">
              <a:rPr lang="en-GB" smtClean="0"/>
              <a:t>‹#›</a:t>
            </a:fld>
            <a:endParaRPr lang="en-GB"/>
          </a:p>
        </p:txBody>
      </p:sp>
    </p:spTree>
    <p:extLst>
      <p:ext uri="{BB962C8B-B14F-4D97-AF65-F5344CB8AC3E}">
        <p14:creationId xmlns:p14="http://schemas.microsoft.com/office/powerpoint/2010/main" val="3122711375"/>
      </p:ext>
    </p:extLst>
  </p:cSld>
  <p:clrMap bg1="lt1" tx1="dk1" bg2="lt2" tx2="dk2" accent1="accent1" accent2="accent2" accent3="accent3" accent4="accent4" accent5="accent5" accent6="accent6" hlink="hlink" folHlink="folHlink"/>
  <p:notesStyle>
    <a:lvl1pPr marL="0" algn="l" defTabSz="2617927" rtl="0" eaLnBrk="1" latinLnBrk="0" hangingPunct="1">
      <a:defRPr sz="3436" kern="1200">
        <a:solidFill>
          <a:schemeClr val="tx1"/>
        </a:solidFill>
        <a:latin typeface="+mn-lt"/>
        <a:ea typeface="+mn-ea"/>
        <a:cs typeface="+mn-cs"/>
      </a:defRPr>
    </a:lvl1pPr>
    <a:lvl2pPr marL="1308964" algn="l" defTabSz="2617927" rtl="0" eaLnBrk="1" latinLnBrk="0" hangingPunct="1">
      <a:defRPr sz="3436" kern="1200">
        <a:solidFill>
          <a:schemeClr val="tx1"/>
        </a:solidFill>
        <a:latin typeface="+mn-lt"/>
        <a:ea typeface="+mn-ea"/>
        <a:cs typeface="+mn-cs"/>
      </a:defRPr>
    </a:lvl2pPr>
    <a:lvl3pPr marL="2617927" algn="l" defTabSz="2617927" rtl="0" eaLnBrk="1" latinLnBrk="0" hangingPunct="1">
      <a:defRPr sz="3436" kern="1200">
        <a:solidFill>
          <a:schemeClr val="tx1"/>
        </a:solidFill>
        <a:latin typeface="+mn-lt"/>
        <a:ea typeface="+mn-ea"/>
        <a:cs typeface="+mn-cs"/>
      </a:defRPr>
    </a:lvl3pPr>
    <a:lvl4pPr marL="3926891" algn="l" defTabSz="2617927" rtl="0" eaLnBrk="1" latinLnBrk="0" hangingPunct="1">
      <a:defRPr sz="3436" kern="1200">
        <a:solidFill>
          <a:schemeClr val="tx1"/>
        </a:solidFill>
        <a:latin typeface="+mn-lt"/>
        <a:ea typeface="+mn-ea"/>
        <a:cs typeface="+mn-cs"/>
      </a:defRPr>
    </a:lvl4pPr>
    <a:lvl5pPr marL="5235854" algn="l" defTabSz="2617927" rtl="0" eaLnBrk="1" latinLnBrk="0" hangingPunct="1">
      <a:defRPr sz="3436" kern="1200">
        <a:solidFill>
          <a:schemeClr val="tx1"/>
        </a:solidFill>
        <a:latin typeface="+mn-lt"/>
        <a:ea typeface="+mn-ea"/>
        <a:cs typeface="+mn-cs"/>
      </a:defRPr>
    </a:lvl5pPr>
    <a:lvl6pPr marL="6544818" algn="l" defTabSz="2617927" rtl="0" eaLnBrk="1" latinLnBrk="0" hangingPunct="1">
      <a:defRPr sz="3436" kern="1200">
        <a:solidFill>
          <a:schemeClr val="tx1"/>
        </a:solidFill>
        <a:latin typeface="+mn-lt"/>
        <a:ea typeface="+mn-ea"/>
        <a:cs typeface="+mn-cs"/>
      </a:defRPr>
    </a:lvl6pPr>
    <a:lvl7pPr marL="7853782" algn="l" defTabSz="2617927" rtl="0" eaLnBrk="1" latinLnBrk="0" hangingPunct="1">
      <a:defRPr sz="3436" kern="1200">
        <a:solidFill>
          <a:schemeClr val="tx1"/>
        </a:solidFill>
        <a:latin typeface="+mn-lt"/>
        <a:ea typeface="+mn-ea"/>
        <a:cs typeface="+mn-cs"/>
      </a:defRPr>
    </a:lvl7pPr>
    <a:lvl8pPr marL="9162745" algn="l" defTabSz="2617927" rtl="0" eaLnBrk="1" latinLnBrk="0" hangingPunct="1">
      <a:defRPr sz="3436" kern="1200">
        <a:solidFill>
          <a:schemeClr val="tx1"/>
        </a:solidFill>
        <a:latin typeface="+mn-lt"/>
        <a:ea typeface="+mn-ea"/>
        <a:cs typeface="+mn-cs"/>
      </a:defRPr>
    </a:lvl8pPr>
    <a:lvl9pPr marL="10471709" algn="l" defTabSz="2617927" rtl="0" eaLnBrk="1" latinLnBrk="0" hangingPunct="1">
      <a:defRPr sz="343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32038" y="1143000"/>
            <a:ext cx="2193925"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1BA98CA-51BA-4B94-91A9-75F75049BCB2}" type="slidenum">
              <a:rPr lang="en-GB" smtClean="0"/>
              <a:t>1</a:t>
            </a:fld>
            <a:endParaRPr lang="en-GB"/>
          </a:p>
        </p:txBody>
      </p:sp>
    </p:spTree>
    <p:extLst>
      <p:ext uri="{BB962C8B-B14F-4D97-AF65-F5344CB8AC3E}">
        <p14:creationId xmlns:p14="http://schemas.microsoft.com/office/powerpoint/2010/main" val="2103722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68022" y="5567193"/>
            <a:ext cx="25704245" cy="3841445"/>
          </a:xfrm>
        </p:spPr>
        <p:txBody>
          <a:bodyPr/>
          <a:lstStyle/>
          <a:p>
            <a:r>
              <a:rPr lang="en-US"/>
              <a:t>Click to edit Master title style</a:t>
            </a:r>
          </a:p>
        </p:txBody>
      </p:sp>
      <p:sp>
        <p:nvSpPr>
          <p:cNvPr id="3" name="Subtitle 2"/>
          <p:cNvSpPr>
            <a:spLocks noGrp="1"/>
          </p:cNvSpPr>
          <p:nvPr>
            <p:ph type="subTitle" idx="1"/>
          </p:nvPr>
        </p:nvSpPr>
        <p:spPr>
          <a:xfrm>
            <a:off x="4536043" y="10155354"/>
            <a:ext cx="21168202" cy="4579866"/>
          </a:xfrm>
        </p:spPr>
        <p:txBody>
          <a:bodyPr/>
          <a:lstStyle>
            <a:lvl1pPr marL="0" indent="0" algn="ctr">
              <a:buNone/>
              <a:defRPr>
                <a:solidFill>
                  <a:schemeClr val="tx1">
                    <a:tint val="75000"/>
                  </a:schemeClr>
                </a:solidFill>
              </a:defRPr>
            </a:lvl1pPr>
            <a:lvl2pPr marL="1194755" indent="0" algn="ctr">
              <a:buNone/>
              <a:defRPr>
                <a:solidFill>
                  <a:schemeClr val="tx1">
                    <a:tint val="75000"/>
                  </a:schemeClr>
                </a:solidFill>
              </a:defRPr>
            </a:lvl2pPr>
            <a:lvl3pPr marL="2389510" indent="0" algn="ctr">
              <a:buNone/>
              <a:defRPr>
                <a:solidFill>
                  <a:schemeClr val="tx1">
                    <a:tint val="75000"/>
                  </a:schemeClr>
                </a:solidFill>
              </a:defRPr>
            </a:lvl3pPr>
            <a:lvl4pPr marL="3584265" indent="0" algn="ctr">
              <a:buNone/>
              <a:defRPr>
                <a:solidFill>
                  <a:schemeClr val="tx1">
                    <a:tint val="75000"/>
                  </a:schemeClr>
                </a:solidFill>
              </a:defRPr>
            </a:lvl4pPr>
            <a:lvl5pPr marL="4779020" indent="0" algn="ctr">
              <a:buNone/>
              <a:defRPr>
                <a:solidFill>
                  <a:schemeClr val="tx1">
                    <a:tint val="75000"/>
                  </a:schemeClr>
                </a:solidFill>
              </a:defRPr>
            </a:lvl5pPr>
            <a:lvl6pPr marL="5973775" indent="0" algn="ctr">
              <a:buNone/>
              <a:defRPr>
                <a:solidFill>
                  <a:schemeClr val="tx1">
                    <a:tint val="75000"/>
                  </a:schemeClr>
                </a:solidFill>
              </a:defRPr>
            </a:lvl6pPr>
            <a:lvl7pPr marL="7168530" indent="0" algn="ctr">
              <a:buNone/>
              <a:defRPr>
                <a:solidFill>
                  <a:schemeClr val="tx1">
                    <a:tint val="75000"/>
                  </a:schemeClr>
                </a:solidFill>
              </a:defRPr>
            </a:lvl7pPr>
            <a:lvl8pPr marL="8363285" indent="0" algn="ctr">
              <a:buNone/>
              <a:defRPr>
                <a:solidFill>
                  <a:schemeClr val="tx1">
                    <a:tint val="75000"/>
                  </a:schemeClr>
                </a:solidFill>
              </a:defRPr>
            </a:lvl8pPr>
            <a:lvl9pPr marL="955804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88774" y="11516040"/>
            <a:ext cx="25704245" cy="3559352"/>
          </a:xfrm>
        </p:spPr>
        <p:txBody>
          <a:bodyPr anchor="t"/>
          <a:lstStyle>
            <a:lvl1pPr algn="l">
              <a:defRPr sz="10453" b="1" cap="all"/>
            </a:lvl1pPr>
          </a:lstStyle>
          <a:p>
            <a:r>
              <a:rPr lang="en-US"/>
              <a:t>Click to edit Master title style</a:t>
            </a:r>
          </a:p>
        </p:txBody>
      </p:sp>
      <p:sp>
        <p:nvSpPr>
          <p:cNvPr id="3" name="Text Placeholder 2"/>
          <p:cNvSpPr>
            <a:spLocks noGrp="1"/>
          </p:cNvSpPr>
          <p:nvPr>
            <p:ph type="body" idx="1"/>
          </p:nvPr>
        </p:nvSpPr>
        <p:spPr>
          <a:xfrm>
            <a:off x="2388774" y="7595776"/>
            <a:ext cx="25704245" cy="3920264"/>
          </a:xfrm>
        </p:spPr>
        <p:txBody>
          <a:bodyPr anchor="b"/>
          <a:lstStyle>
            <a:lvl1pPr marL="0" indent="0">
              <a:buNone/>
              <a:defRPr sz="5226">
                <a:solidFill>
                  <a:schemeClr val="tx1">
                    <a:tint val="75000"/>
                  </a:schemeClr>
                </a:solidFill>
              </a:defRPr>
            </a:lvl1pPr>
            <a:lvl2pPr marL="1194755" indent="0">
              <a:buNone/>
              <a:defRPr sz="4704">
                <a:solidFill>
                  <a:schemeClr val="tx1">
                    <a:tint val="75000"/>
                  </a:schemeClr>
                </a:solidFill>
              </a:defRPr>
            </a:lvl2pPr>
            <a:lvl3pPr marL="2389510" indent="0">
              <a:buNone/>
              <a:defRPr sz="4181">
                <a:solidFill>
                  <a:schemeClr val="tx1">
                    <a:tint val="75000"/>
                  </a:schemeClr>
                </a:solidFill>
              </a:defRPr>
            </a:lvl3pPr>
            <a:lvl4pPr marL="3584265" indent="0">
              <a:buNone/>
              <a:defRPr sz="3658">
                <a:solidFill>
                  <a:schemeClr val="tx1">
                    <a:tint val="75000"/>
                  </a:schemeClr>
                </a:solidFill>
              </a:defRPr>
            </a:lvl4pPr>
            <a:lvl5pPr marL="4779020" indent="0">
              <a:buNone/>
              <a:defRPr sz="3658">
                <a:solidFill>
                  <a:schemeClr val="tx1">
                    <a:tint val="75000"/>
                  </a:schemeClr>
                </a:solidFill>
              </a:defRPr>
            </a:lvl5pPr>
            <a:lvl6pPr marL="5973775" indent="0">
              <a:buNone/>
              <a:defRPr sz="3658">
                <a:solidFill>
                  <a:schemeClr val="tx1">
                    <a:tint val="75000"/>
                  </a:schemeClr>
                </a:solidFill>
              </a:defRPr>
            </a:lvl6pPr>
            <a:lvl7pPr marL="7168530" indent="0">
              <a:buNone/>
              <a:defRPr sz="3658">
                <a:solidFill>
                  <a:schemeClr val="tx1">
                    <a:tint val="75000"/>
                  </a:schemeClr>
                </a:solidFill>
              </a:defRPr>
            </a:lvl7pPr>
            <a:lvl8pPr marL="8363285" indent="0">
              <a:buNone/>
              <a:defRPr sz="3658">
                <a:solidFill>
                  <a:schemeClr val="tx1">
                    <a:tint val="75000"/>
                  </a:schemeClr>
                </a:solidFill>
              </a:defRPr>
            </a:lvl8pPr>
            <a:lvl9pPr marL="9558040" indent="0">
              <a:buNone/>
              <a:defRPr sz="365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12014" y="4181618"/>
            <a:ext cx="13356127" cy="11827172"/>
          </a:xfrm>
        </p:spPr>
        <p:txBody>
          <a:bodyPr/>
          <a:lstStyle>
            <a:lvl1pPr>
              <a:defRPr sz="7317"/>
            </a:lvl1pPr>
            <a:lvl2pPr>
              <a:defRPr sz="6272"/>
            </a:lvl2pPr>
            <a:lvl3pPr>
              <a:defRPr sz="5226"/>
            </a:lvl3pPr>
            <a:lvl4pPr>
              <a:defRPr sz="4704"/>
            </a:lvl4pPr>
            <a:lvl5pPr>
              <a:defRPr sz="4704"/>
            </a:lvl5pPr>
            <a:lvl6pPr>
              <a:defRPr sz="4704"/>
            </a:lvl6pPr>
            <a:lvl7pPr>
              <a:defRPr sz="4704"/>
            </a:lvl7pPr>
            <a:lvl8pPr>
              <a:defRPr sz="4704"/>
            </a:lvl8pPr>
            <a:lvl9pPr>
              <a:defRPr sz="470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5372147" y="4181618"/>
            <a:ext cx="13356127" cy="11827172"/>
          </a:xfrm>
        </p:spPr>
        <p:txBody>
          <a:bodyPr/>
          <a:lstStyle>
            <a:lvl1pPr>
              <a:defRPr sz="7317"/>
            </a:lvl1pPr>
            <a:lvl2pPr>
              <a:defRPr sz="6272"/>
            </a:lvl2pPr>
            <a:lvl3pPr>
              <a:defRPr sz="5226"/>
            </a:lvl3pPr>
            <a:lvl4pPr>
              <a:defRPr sz="4704"/>
            </a:lvl4pPr>
            <a:lvl5pPr>
              <a:defRPr sz="4704"/>
            </a:lvl5pPr>
            <a:lvl6pPr>
              <a:defRPr sz="4704"/>
            </a:lvl6pPr>
            <a:lvl7pPr>
              <a:defRPr sz="4704"/>
            </a:lvl7pPr>
            <a:lvl8pPr>
              <a:defRPr sz="4704"/>
            </a:lvl8pPr>
            <a:lvl9pPr>
              <a:defRPr sz="470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12014" y="4011532"/>
            <a:ext cx="13361379" cy="1671816"/>
          </a:xfrm>
        </p:spPr>
        <p:txBody>
          <a:bodyPr anchor="b"/>
          <a:lstStyle>
            <a:lvl1pPr marL="0" indent="0">
              <a:buNone/>
              <a:defRPr sz="6272" b="1"/>
            </a:lvl1pPr>
            <a:lvl2pPr marL="1194755" indent="0">
              <a:buNone/>
              <a:defRPr sz="5226" b="1"/>
            </a:lvl2pPr>
            <a:lvl3pPr marL="2389510" indent="0">
              <a:buNone/>
              <a:defRPr sz="4704" b="1"/>
            </a:lvl3pPr>
            <a:lvl4pPr marL="3584265" indent="0">
              <a:buNone/>
              <a:defRPr sz="4181" b="1"/>
            </a:lvl4pPr>
            <a:lvl5pPr marL="4779020" indent="0">
              <a:buNone/>
              <a:defRPr sz="4181" b="1"/>
            </a:lvl5pPr>
            <a:lvl6pPr marL="5973775" indent="0">
              <a:buNone/>
              <a:defRPr sz="4181" b="1"/>
            </a:lvl6pPr>
            <a:lvl7pPr marL="7168530" indent="0">
              <a:buNone/>
              <a:defRPr sz="4181" b="1"/>
            </a:lvl7pPr>
            <a:lvl8pPr marL="8363285" indent="0">
              <a:buNone/>
              <a:defRPr sz="4181" b="1"/>
            </a:lvl8pPr>
            <a:lvl9pPr marL="9558040" indent="0">
              <a:buNone/>
              <a:defRPr sz="4181" b="1"/>
            </a:lvl9pPr>
          </a:lstStyle>
          <a:p>
            <a:pPr lvl="0"/>
            <a:r>
              <a:rPr lang="en-US"/>
              <a:t>Click to edit Master text styles</a:t>
            </a:r>
          </a:p>
        </p:txBody>
      </p:sp>
      <p:sp>
        <p:nvSpPr>
          <p:cNvPr id="4" name="Content Placeholder 3"/>
          <p:cNvSpPr>
            <a:spLocks noGrp="1"/>
          </p:cNvSpPr>
          <p:nvPr>
            <p:ph sz="half" idx="2"/>
          </p:nvPr>
        </p:nvSpPr>
        <p:spPr>
          <a:xfrm>
            <a:off x="1512014" y="5683348"/>
            <a:ext cx="13361379" cy="10325441"/>
          </a:xfrm>
        </p:spPr>
        <p:txBody>
          <a:bodyPr/>
          <a:lstStyle>
            <a:lvl1pPr>
              <a:defRPr sz="6272"/>
            </a:lvl1pPr>
            <a:lvl2pPr>
              <a:defRPr sz="5226"/>
            </a:lvl2pPr>
            <a:lvl3pPr>
              <a:defRPr sz="4704"/>
            </a:lvl3pPr>
            <a:lvl4pPr>
              <a:defRPr sz="4181"/>
            </a:lvl4pPr>
            <a:lvl5pPr>
              <a:defRPr sz="4181"/>
            </a:lvl5pPr>
            <a:lvl6pPr>
              <a:defRPr sz="4181"/>
            </a:lvl6pPr>
            <a:lvl7pPr>
              <a:defRPr sz="4181"/>
            </a:lvl7pPr>
            <a:lvl8pPr>
              <a:defRPr sz="4181"/>
            </a:lvl8pPr>
            <a:lvl9pPr>
              <a:defRPr sz="41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5361648" y="4011532"/>
            <a:ext cx="13366627" cy="1671816"/>
          </a:xfrm>
        </p:spPr>
        <p:txBody>
          <a:bodyPr anchor="b"/>
          <a:lstStyle>
            <a:lvl1pPr marL="0" indent="0">
              <a:buNone/>
              <a:defRPr sz="6272" b="1"/>
            </a:lvl1pPr>
            <a:lvl2pPr marL="1194755" indent="0">
              <a:buNone/>
              <a:defRPr sz="5226" b="1"/>
            </a:lvl2pPr>
            <a:lvl3pPr marL="2389510" indent="0">
              <a:buNone/>
              <a:defRPr sz="4704" b="1"/>
            </a:lvl3pPr>
            <a:lvl4pPr marL="3584265" indent="0">
              <a:buNone/>
              <a:defRPr sz="4181" b="1"/>
            </a:lvl4pPr>
            <a:lvl5pPr marL="4779020" indent="0">
              <a:buNone/>
              <a:defRPr sz="4181" b="1"/>
            </a:lvl5pPr>
            <a:lvl6pPr marL="5973775" indent="0">
              <a:buNone/>
              <a:defRPr sz="4181" b="1"/>
            </a:lvl6pPr>
            <a:lvl7pPr marL="7168530" indent="0">
              <a:buNone/>
              <a:defRPr sz="4181" b="1"/>
            </a:lvl7pPr>
            <a:lvl8pPr marL="8363285" indent="0">
              <a:buNone/>
              <a:defRPr sz="4181" b="1"/>
            </a:lvl8pPr>
            <a:lvl9pPr marL="9558040" indent="0">
              <a:buNone/>
              <a:defRPr sz="4181" b="1"/>
            </a:lvl9pPr>
          </a:lstStyle>
          <a:p>
            <a:pPr lvl="0"/>
            <a:r>
              <a:rPr lang="en-US"/>
              <a:t>Click to edit Master text styles</a:t>
            </a:r>
          </a:p>
        </p:txBody>
      </p:sp>
      <p:sp>
        <p:nvSpPr>
          <p:cNvPr id="6" name="Content Placeholder 5"/>
          <p:cNvSpPr>
            <a:spLocks noGrp="1"/>
          </p:cNvSpPr>
          <p:nvPr>
            <p:ph sz="quarter" idx="4"/>
          </p:nvPr>
        </p:nvSpPr>
        <p:spPr>
          <a:xfrm>
            <a:off x="15361648" y="5683348"/>
            <a:ext cx="13366627" cy="10325441"/>
          </a:xfrm>
        </p:spPr>
        <p:txBody>
          <a:bodyPr/>
          <a:lstStyle>
            <a:lvl1pPr>
              <a:defRPr sz="6272"/>
            </a:lvl1pPr>
            <a:lvl2pPr>
              <a:defRPr sz="5226"/>
            </a:lvl2pPr>
            <a:lvl3pPr>
              <a:defRPr sz="4704"/>
            </a:lvl3pPr>
            <a:lvl4pPr>
              <a:defRPr sz="4181"/>
            </a:lvl4pPr>
            <a:lvl5pPr>
              <a:defRPr sz="4181"/>
            </a:lvl5pPr>
            <a:lvl6pPr>
              <a:defRPr sz="4181"/>
            </a:lvl6pPr>
            <a:lvl7pPr>
              <a:defRPr sz="4181"/>
            </a:lvl7pPr>
            <a:lvl8pPr>
              <a:defRPr sz="4181"/>
            </a:lvl8pPr>
            <a:lvl9pPr>
              <a:defRPr sz="41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2016" y="713530"/>
            <a:ext cx="9948846" cy="3036650"/>
          </a:xfrm>
        </p:spPr>
        <p:txBody>
          <a:bodyPr anchor="b"/>
          <a:lstStyle>
            <a:lvl1pPr algn="l">
              <a:defRPr sz="5226" b="1"/>
            </a:lvl1pPr>
          </a:lstStyle>
          <a:p>
            <a:r>
              <a:rPr lang="en-US"/>
              <a:t>Click to edit Master title style</a:t>
            </a:r>
          </a:p>
        </p:txBody>
      </p:sp>
      <p:sp>
        <p:nvSpPr>
          <p:cNvPr id="3" name="Content Placeholder 2"/>
          <p:cNvSpPr>
            <a:spLocks noGrp="1"/>
          </p:cNvSpPr>
          <p:nvPr>
            <p:ph idx="1"/>
          </p:nvPr>
        </p:nvSpPr>
        <p:spPr>
          <a:xfrm>
            <a:off x="11823113" y="713531"/>
            <a:ext cx="16905161" cy="15295259"/>
          </a:xfrm>
        </p:spPr>
        <p:txBody>
          <a:bodyPr/>
          <a:lstStyle>
            <a:lvl1pPr>
              <a:defRPr sz="8362"/>
            </a:lvl1pPr>
            <a:lvl2pPr>
              <a:defRPr sz="7317"/>
            </a:lvl2pPr>
            <a:lvl3pPr>
              <a:defRPr sz="6272"/>
            </a:lvl3pPr>
            <a:lvl4pPr>
              <a:defRPr sz="5226"/>
            </a:lvl4pPr>
            <a:lvl5pPr>
              <a:defRPr sz="5226"/>
            </a:lvl5pPr>
            <a:lvl6pPr>
              <a:defRPr sz="5226"/>
            </a:lvl6pPr>
            <a:lvl7pPr>
              <a:defRPr sz="5226"/>
            </a:lvl7pPr>
            <a:lvl8pPr>
              <a:defRPr sz="5226"/>
            </a:lvl8pPr>
            <a:lvl9pPr>
              <a:defRPr sz="522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12016" y="3750181"/>
            <a:ext cx="9948846" cy="12258609"/>
          </a:xfrm>
        </p:spPr>
        <p:txBody>
          <a:bodyPr/>
          <a:lstStyle>
            <a:lvl1pPr marL="0" indent="0">
              <a:buNone/>
              <a:defRPr sz="3658"/>
            </a:lvl1pPr>
            <a:lvl2pPr marL="1194755" indent="0">
              <a:buNone/>
              <a:defRPr sz="3136"/>
            </a:lvl2pPr>
            <a:lvl3pPr marL="2389510" indent="0">
              <a:buNone/>
              <a:defRPr sz="2613"/>
            </a:lvl3pPr>
            <a:lvl4pPr marL="3584265" indent="0">
              <a:buNone/>
              <a:defRPr sz="2352"/>
            </a:lvl4pPr>
            <a:lvl5pPr marL="4779020" indent="0">
              <a:buNone/>
              <a:defRPr sz="2352"/>
            </a:lvl5pPr>
            <a:lvl6pPr marL="5973775" indent="0">
              <a:buNone/>
              <a:defRPr sz="2352"/>
            </a:lvl6pPr>
            <a:lvl7pPr marL="7168530" indent="0">
              <a:buNone/>
              <a:defRPr sz="2352"/>
            </a:lvl7pPr>
            <a:lvl8pPr marL="8363285" indent="0">
              <a:buNone/>
              <a:defRPr sz="2352"/>
            </a:lvl8pPr>
            <a:lvl9pPr marL="9558040" indent="0">
              <a:buNone/>
              <a:defRPr sz="2352"/>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27308" y="12544850"/>
            <a:ext cx="18144173" cy="1480990"/>
          </a:xfrm>
        </p:spPr>
        <p:txBody>
          <a:bodyPr anchor="b"/>
          <a:lstStyle>
            <a:lvl1pPr algn="l">
              <a:defRPr sz="5226" b="1"/>
            </a:lvl1pPr>
          </a:lstStyle>
          <a:p>
            <a:r>
              <a:rPr lang="en-US"/>
              <a:t>Click to edit Master title style</a:t>
            </a:r>
          </a:p>
        </p:txBody>
      </p:sp>
      <p:sp>
        <p:nvSpPr>
          <p:cNvPr id="3" name="Picture Placeholder 2"/>
          <p:cNvSpPr>
            <a:spLocks noGrp="1"/>
          </p:cNvSpPr>
          <p:nvPr>
            <p:ph type="pic" idx="1"/>
          </p:nvPr>
        </p:nvSpPr>
        <p:spPr>
          <a:xfrm>
            <a:off x="5927308" y="1601294"/>
            <a:ext cx="18144173" cy="10752728"/>
          </a:xfrm>
        </p:spPr>
        <p:txBody>
          <a:bodyPr/>
          <a:lstStyle>
            <a:lvl1pPr marL="0" indent="0">
              <a:buNone/>
              <a:defRPr sz="8362"/>
            </a:lvl1pPr>
            <a:lvl2pPr marL="1194755" indent="0">
              <a:buNone/>
              <a:defRPr sz="7317"/>
            </a:lvl2pPr>
            <a:lvl3pPr marL="2389510" indent="0">
              <a:buNone/>
              <a:defRPr sz="6272"/>
            </a:lvl3pPr>
            <a:lvl4pPr marL="3584265" indent="0">
              <a:buNone/>
              <a:defRPr sz="5226"/>
            </a:lvl4pPr>
            <a:lvl5pPr marL="4779020" indent="0">
              <a:buNone/>
              <a:defRPr sz="5226"/>
            </a:lvl5pPr>
            <a:lvl6pPr marL="5973775" indent="0">
              <a:buNone/>
              <a:defRPr sz="5226"/>
            </a:lvl6pPr>
            <a:lvl7pPr marL="7168530" indent="0">
              <a:buNone/>
              <a:defRPr sz="5226"/>
            </a:lvl7pPr>
            <a:lvl8pPr marL="8363285" indent="0">
              <a:buNone/>
              <a:defRPr sz="5226"/>
            </a:lvl8pPr>
            <a:lvl9pPr marL="9558040" indent="0">
              <a:buNone/>
              <a:defRPr sz="5226"/>
            </a:lvl9pPr>
          </a:lstStyle>
          <a:p>
            <a:endParaRPr lang="en-US"/>
          </a:p>
        </p:txBody>
      </p:sp>
      <p:sp>
        <p:nvSpPr>
          <p:cNvPr id="4" name="Text Placeholder 3"/>
          <p:cNvSpPr>
            <a:spLocks noGrp="1"/>
          </p:cNvSpPr>
          <p:nvPr>
            <p:ph type="body" sz="half" idx="2"/>
          </p:nvPr>
        </p:nvSpPr>
        <p:spPr>
          <a:xfrm>
            <a:off x="5927308" y="14025840"/>
            <a:ext cx="18144173" cy="2103252"/>
          </a:xfrm>
        </p:spPr>
        <p:txBody>
          <a:bodyPr/>
          <a:lstStyle>
            <a:lvl1pPr marL="0" indent="0">
              <a:buNone/>
              <a:defRPr sz="3658"/>
            </a:lvl1pPr>
            <a:lvl2pPr marL="1194755" indent="0">
              <a:buNone/>
              <a:defRPr sz="3136"/>
            </a:lvl2pPr>
            <a:lvl3pPr marL="2389510" indent="0">
              <a:buNone/>
              <a:defRPr sz="2613"/>
            </a:lvl3pPr>
            <a:lvl4pPr marL="3584265" indent="0">
              <a:buNone/>
              <a:defRPr sz="2352"/>
            </a:lvl4pPr>
            <a:lvl5pPr marL="4779020" indent="0">
              <a:buNone/>
              <a:defRPr sz="2352"/>
            </a:lvl5pPr>
            <a:lvl6pPr marL="5973775" indent="0">
              <a:buNone/>
              <a:defRPr sz="2352"/>
            </a:lvl6pPr>
            <a:lvl7pPr marL="7168530" indent="0">
              <a:buNone/>
              <a:defRPr sz="2352"/>
            </a:lvl7pPr>
            <a:lvl8pPr marL="8363285" indent="0">
              <a:buNone/>
              <a:defRPr sz="2352"/>
            </a:lvl8pPr>
            <a:lvl9pPr marL="9558040" indent="0">
              <a:buNone/>
              <a:defRPr sz="2352"/>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924209" y="717681"/>
            <a:ext cx="6804065" cy="1529110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12014" y="717681"/>
            <a:ext cx="19908190" cy="1529110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12015" y="717679"/>
            <a:ext cx="27216259" cy="298686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512015" y="4181618"/>
            <a:ext cx="27216259" cy="118271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12015" y="16610311"/>
            <a:ext cx="7056067" cy="954139"/>
          </a:xfrm>
          <a:prstGeom prst="rect">
            <a:avLst/>
          </a:prstGeom>
        </p:spPr>
        <p:txBody>
          <a:bodyPr vert="horz" lIns="91440" tIns="45720" rIns="91440" bIns="45720" rtlCol="0" anchor="ctr"/>
          <a:lstStyle>
            <a:lvl1pPr algn="l">
              <a:defRPr sz="3136">
                <a:solidFill>
                  <a:schemeClr val="tx1">
                    <a:tint val="75000"/>
                  </a:schemeClr>
                </a:solidFill>
              </a:defRPr>
            </a:lvl1pPr>
          </a:lstStyle>
          <a:p>
            <a:fld id="{5BCAD085-E8A6-8845-BD4E-CB4CCA059FC4}" type="datetimeFigureOut">
              <a:rPr lang="en-US" smtClean="0"/>
              <a:t>9/24/2026</a:t>
            </a:fld>
            <a:endParaRPr lang="en-US"/>
          </a:p>
        </p:txBody>
      </p:sp>
      <p:sp>
        <p:nvSpPr>
          <p:cNvPr id="5" name="Footer Placeholder 4"/>
          <p:cNvSpPr>
            <a:spLocks noGrp="1"/>
          </p:cNvSpPr>
          <p:nvPr>
            <p:ph type="ftr" sz="quarter" idx="3"/>
          </p:nvPr>
        </p:nvSpPr>
        <p:spPr>
          <a:xfrm>
            <a:off x="10332099" y="16610311"/>
            <a:ext cx="9576091" cy="954139"/>
          </a:xfrm>
          <a:prstGeom prst="rect">
            <a:avLst/>
          </a:prstGeom>
        </p:spPr>
        <p:txBody>
          <a:bodyPr vert="horz" lIns="91440" tIns="45720" rIns="91440" bIns="45720" rtlCol="0" anchor="ctr"/>
          <a:lstStyle>
            <a:lvl1pPr algn="ctr">
              <a:defRPr sz="3136">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672207" y="16610311"/>
            <a:ext cx="7056067" cy="954139"/>
          </a:xfrm>
          <a:prstGeom prst="rect">
            <a:avLst/>
          </a:prstGeom>
        </p:spPr>
        <p:txBody>
          <a:bodyPr vert="horz" lIns="91440" tIns="45720" rIns="91440" bIns="45720" rtlCol="0" anchor="ctr"/>
          <a:lstStyle>
            <a:lvl1pPr algn="r">
              <a:defRPr sz="3136">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194755" rtl="0" eaLnBrk="1" latinLnBrk="0" hangingPunct="1">
        <a:spcBef>
          <a:spcPct val="0"/>
        </a:spcBef>
        <a:buNone/>
        <a:defRPr sz="11498" kern="1200">
          <a:solidFill>
            <a:schemeClr val="tx1"/>
          </a:solidFill>
          <a:latin typeface="+mj-lt"/>
          <a:ea typeface="+mj-ea"/>
          <a:cs typeface="+mj-cs"/>
        </a:defRPr>
      </a:lvl1pPr>
    </p:titleStyle>
    <p:bodyStyle>
      <a:lvl1pPr marL="896066" indent="-896066" algn="l" defTabSz="1194755" rtl="0" eaLnBrk="1" latinLnBrk="0" hangingPunct="1">
        <a:spcBef>
          <a:spcPct val="20000"/>
        </a:spcBef>
        <a:buFont typeface="Arial"/>
        <a:buChar char="•"/>
        <a:defRPr sz="8362" kern="1200">
          <a:solidFill>
            <a:schemeClr val="tx1"/>
          </a:solidFill>
          <a:latin typeface="+mn-lt"/>
          <a:ea typeface="+mn-ea"/>
          <a:cs typeface="+mn-cs"/>
        </a:defRPr>
      </a:lvl1pPr>
      <a:lvl2pPr marL="1941477" indent="-746722" algn="l" defTabSz="1194755" rtl="0" eaLnBrk="1" latinLnBrk="0" hangingPunct="1">
        <a:spcBef>
          <a:spcPct val="20000"/>
        </a:spcBef>
        <a:buFont typeface="Arial"/>
        <a:buChar char="–"/>
        <a:defRPr sz="7317" kern="1200">
          <a:solidFill>
            <a:schemeClr val="tx1"/>
          </a:solidFill>
          <a:latin typeface="+mn-lt"/>
          <a:ea typeface="+mn-ea"/>
          <a:cs typeface="+mn-cs"/>
        </a:defRPr>
      </a:lvl2pPr>
      <a:lvl3pPr marL="2986888" indent="-597378" algn="l" defTabSz="1194755" rtl="0" eaLnBrk="1" latinLnBrk="0" hangingPunct="1">
        <a:spcBef>
          <a:spcPct val="20000"/>
        </a:spcBef>
        <a:buFont typeface="Arial"/>
        <a:buChar char="•"/>
        <a:defRPr sz="6272" kern="1200">
          <a:solidFill>
            <a:schemeClr val="tx1"/>
          </a:solidFill>
          <a:latin typeface="+mn-lt"/>
          <a:ea typeface="+mn-ea"/>
          <a:cs typeface="+mn-cs"/>
        </a:defRPr>
      </a:lvl3pPr>
      <a:lvl4pPr marL="4181643" indent="-597378" algn="l" defTabSz="1194755" rtl="0" eaLnBrk="1" latinLnBrk="0" hangingPunct="1">
        <a:spcBef>
          <a:spcPct val="20000"/>
        </a:spcBef>
        <a:buFont typeface="Arial"/>
        <a:buChar char="–"/>
        <a:defRPr sz="5226" kern="1200">
          <a:solidFill>
            <a:schemeClr val="tx1"/>
          </a:solidFill>
          <a:latin typeface="+mn-lt"/>
          <a:ea typeface="+mn-ea"/>
          <a:cs typeface="+mn-cs"/>
        </a:defRPr>
      </a:lvl4pPr>
      <a:lvl5pPr marL="5376398" indent="-597378" algn="l" defTabSz="1194755" rtl="0" eaLnBrk="1" latinLnBrk="0" hangingPunct="1">
        <a:spcBef>
          <a:spcPct val="20000"/>
        </a:spcBef>
        <a:buFont typeface="Arial"/>
        <a:buChar char="»"/>
        <a:defRPr sz="5226" kern="1200">
          <a:solidFill>
            <a:schemeClr val="tx1"/>
          </a:solidFill>
          <a:latin typeface="+mn-lt"/>
          <a:ea typeface="+mn-ea"/>
          <a:cs typeface="+mn-cs"/>
        </a:defRPr>
      </a:lvl5pPr>
      <a:lvl6pPr marL="6571153" indent="-597378" algn="l" defTabSz="1194755" rtl="0" eaLnBrk="1" latinLnBrk="0" hangingPunct="1">
        <a:spcBef>
          <a:spcPct val="20000"/>
        </a:spcBef>
        <a:buFont typeface="Arial"/>
        <a:buChar char="•"/>
        <a:defRPr sz="5226" kern="1200">
          <a:solidFill>
            <a:schemeClr val="tx1"/>
          </a:solidFill>
          <a:latin typeface="+mn-lt"/>
          <a:ea typeface="+mn-ea"/>
          <a:cs typeface="+mn-cs"/>
        </a:defRPr>
      </a:lvl6pPr>
      <a:lvl7pPr marL="7765908" indent="-597378" algn="l" defTabSz="1194755" rtl="0" eaLnBrk="1" latinLnBrk="0" hangingPunct="1">
        <a:spcBef>
          <a:spcPct val="20000"/>
        </a:spcBef>
        <a:buFont typeface="Arial"/>
        <a:buChar char="•"/>
        <a:defRPr sz="5226" kern="1200">
          <a:solidFill>
            <a:schemeClr val="tx1"/>
          </a:solidFill>
          <a:latin typeface="+mn-lt"/>
          <a:ea typeface="+mn-ea"/>
          <a:cs typeface="+mn-cs"/>
        </a:defRPr>
      </a:lvl7pPr>
      <a:lvl8pPr marL="8960663" indent="-597378" algn="l" defTabSz="1194755" rtl="0" eaLnBrk="1" latinLnBrk="0" hangingPunct="1">
        <a:spcBef>
          <a:spcPct val="20000"/>
        </a:spcBef>
        <a:buFont typeface="Arial"/>
        <a:buChar char="•"/>
        <a:defRPr sz="5226" kern="1200">
          <a:solidFill>
            <a:schemeClr val="tx1"/>
          </a:solidFill>
          <a:latin typeface="+mn-lt"/>
          <a:ea typeface="+mn-ea"/>
          <a:cs typeface="+mn-cs"/>
        </a:defRPr>
      </a:lvl8pPr>
      <a:lvl9pPr marL="10155418" indent="-597378" algn="l" defTabSz="1194755" rtl="0" eaLnBrk="1" latinLnBrk="0" hangingPunct="1">
        <a:spcBef>
          <a:spcPct val="20000"/>
        </a:spcBef>
        <a:buFont typeface="Arial"/>
        <a:buChar char="•"/>
        <a:defRPr sz="5226" kern="1200">
          <a:solidFill>
            <a:schemeClr val="tx1"/>
          </a:solidFill>
          <a:latin typeface="+mn-lt"/>
          <a:ea typeface="+mn-ea"/>
          <a:cs typeface="+mn-cs"/>
        </a:defRPr>
      </a:lvl9pPr>
    </p:bodyStyle>
    <p:otherStyle>
      <a:defPPr>
        <a:defRPr lang="en-US"/>
      </a:defPPr>
      <a:lvl1pPr marL="0" algn="l" defTabSz="1194755" rtl="0" eaLnBrk="1" latinLnBrk="0" hangingPunct="1">
        <a:defRPr sz="4704" kern="1200">
          <a:solidFill>
            <a:schemeClr val="tx1"/>
          </a:solidFill>
          <a:latin typeface="+mn-lt"/>
          <a:ea typeface="+mn-ea"/>
          <a:cs typeface="+mn-cs"/>
        </a:defRPr>
      </a:lvl1pPr>
      <a:lvl2pPr marL="1194755" algn="l" defTabSz="1194755" rtl="0" eaLnBrk="1" latinLnBrk="0" hangingPunct="1">
        <a:defRPr sz="4704" kern="1200">
          <a:solidFill>
            <a:schemeClr val="tx1"/>
          </a:solidFill>
          <a:latin typeface="+mn-lt"/>
          <a:ea typeface="+mn-ea"/>
          <a:cs typeface="+mn-cs"/>
        </a:defRPr>
      </a:lvl2pPr>
      <a:lvl3pPr marL="2389510" algn="l" defTabSz="1194755" rtl="0" eaLnBrk="1" latinLnBrk="0" hangingPunct="1">
        <a:defRPr sz="4704" kern="1200">
          <a:solidFill>
            <a:schemeClr val="tx1"/>
          </a:solidFill>
          <a:latin typeface="+mn-lt"/>
          <a:ea typeface="+mn-ea"/>
          <a:cs typeface="+mn-cs"/>
        </a:defRPr>
      </a:lvl3pPr>
      <a:lvl4pPr marL="3584265" algn="l" defTabSz="1194755" rtl="0" eaLnBrk="1" latinLnBrk="0" hangingPunct="1">
        <a:defRPr sz="4704" kern="1200">
          <a:solidFill>
            <a:schemeClr val="tx1"/>
          </a:solidFill>
          <a:latin typeface="+mn-lt"/>
          <a:ea typeface="+mn-ea"/>
          <a:cs typeface="+mn-cs"/>
        </a:defRPr>
      </a:lvl4pPr>
      <a:lvl5pPr marL="4779020" algn="l" defTabSz="1194755" rtl="0" eaLnBrk="1" latinLnBrk="0" hangingPunct="1">
        <a:defRPr sz="4704" kern="1200">
          <a:solidFill>
            <a:schemeClr val="tx1"/>
          </a:solidFill>
          <a:latin typeface="+mn-lt"/>
          <a:ea typeface="+mn-ea"/>
          <a:cs typeface="+mn-cs"/>
        </a:defRPr>
      </a:lvl5pPr>
      <a:lvl6pPr marL="5973775" algn="l" defTabSz="1194755" rtl="0" eaLnBrk="1" latinLnBrk="0" hangingPunct="1">
        <a:defRPr sz="4704" kern="1200">
          <a:solidFill>
            <a:schemeClr val="tx1"/>
          </a:solidFill>
          <a:latin typeface="+mn-lt"/>
          <a:ea typeface="+mn-ea"/>
          <a:cs typeface="+mn-cs"/>
        </a:defRPr>
      </a:lvl6pPr>
      <a:lvl7pPr marL="7168530" algn="l" defTabSz="1194755" rtl="0" eaLnBrk="1" latinLnBrk="0" hangingPunct="1">
        <a:defRPr sz="4704" kern="1200">
          <a:solidFill>
            <a:schemeClr val="tx1"/>
          </a:solidFill>
          <a:latin typeface="+mn-lt"/>
          <a:ea typeface="+mn-ea"/>
          <a:cs typeface="+mn-cs"/>
        </a:defRPr>
      </a:lvl7pPr>
      <a:lvl8pPr marL="8363285" algn="l" defTabSz="1194755" rtl="0" eaLnBrk="1" latinLnBrk="0" hangingPunct="1">
        <a:defRPr sz="4704" kern="1200">
          <a:solidFill>
            <a:schemeClr val="tx1"/>
          </a:solidFill>
          <a:latin typeface="+mn-lt"/>
          <a:ea typeface="+mn-ea"/>
          <a:cs typeface="+mn-cs"/>
        </a:defRPr>
      </a:lvl8pPr>
      <a:lvl9pPr marL="9558040" algn="l" defTabSz="1194755" rtl="0" eaLnBrk="1" latinLnBrk="0" hangingPunct="1">
        <a:defRPr sz="470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hyperlink" Target="mailto:natalijaap@gmail.com" TargetMode="External"/><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7.jpeg"/><Relationship Id="rId4" Type="http://schemas.openxmlformats.org/officeDocument/2006/relationships/image" Target="../media/image1.png"/><Relationship Id="rId9"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3" name="Rounded Rectangle 2"/>
          <p:cNvSpPr/>
          <p:nvPr/>
        </p:nvSpPr>
        <p:spPr>
          <a:xfrm>
            <a:off x="93194" y="37142"/>
            <a:ext cx="29868646" cy="6791926"/>
          </a:xfrm>
          <a:prstGeom prst="roundRect">
            <a:avLst/>
          </a:prstGeom>
          <a:solidFill>
            <a:schemeClr val="accent6">
              <a:lumMod val="40000"/>
              <a:lumOff val="60000"/>
            </a:schemeClr>
          </a:solidFill>
          <a:ln>
            <a:solidFill>
              <a:schemeClr val="accent3">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466">
              <a:solidFill>
                <a:srgbClr val="F2F8F5"/>
              </a:solidFill>
            </a:endParaRPr>
          </a:p>
        </p:txBody>
      </p:sp>
      <p:sp>
        <p:nvSpPr>
          <p:cNvPr id="5" name="TextBox 4"/>
          <p:cNvSpPr txBox="1"/>
          <p:nvPr/>
        </p:nvSpPr>
        <p:spPr>
          <a:xfrm>
            <a:off x="5869247" y="37142"/>
            <a:ext cx="20401471" cy="2344103"/>
          </a:xfrm>
          <a:prstGeom prst="rect">
            <a:avLst/>
          </a:prstGeom>
          <a:noFill/>
        </p:spPr>
        <p:txBody>
          <a:bodyPr wrap="square" anchor="t">
            <a:spAutoFit/>
          </a:bodyPr>
          <a:lstStyle/>
          <a:p>
            <a:pPr algn="ctr"/>
            <a:r>
              <a:rPr lang="en-GB" sz="4181" b="1" dirty="0">
                <a:latin typeface="Aptos"/>
              </a:rPr>
              <a:t>XXII European Rural Development Network </a:t>
            </a:r>
            <a:r>
              <a:rPr lang="en-GB" sz="4181" b="1" dirty="0" smtClean="0">
                <a:latin typeface="Aptos"/>
              </a:rPr>
              <a:t>Conference</a:t>
            </a:r>
            <a:endParaRPr lang="mk-MK" sz="4181" dirty="0">
              <a:latin typeface="Aptos"/>
            </a:endParaRPr>
          </a:p>
          <a:p>
            <a:pPr algn="ctr"/>
            <a:r>
              <a:rPr lang="en-GB" sz="3658" b="1" dirty="0" smtClean="0">
                <a:latin typeface="Aptos"/>
              </a:rPr>
              <a:t>“Resilient </a:t>
            </a:r>
            <a:r>
              <a:rPr lang="en-GB" sz="3658" b="1" dirty="0">
                <a:latin typeface="Aptos"/>
              </a:rPr>
              <a:t>rural areas and sustainable food systems: </a:t>
            </a:r>
            <a:r>
              <a:rPr lang="en-GB" sz="3658" b="1" dirty="0" smtClean="0">
                <a:latin typeface="Aptos"/>
              </a:rPr>
              <a:t>governance</a:t>
            </a:r>
            <a:r>
              <a:rPr lang="en-GB" sz="3658" b="1" dirty="0">
                <a:latin typeface="Aptos"/>
              </a:rPr>
              <a:t>, policy frameworks and structural challenges”</a:t>
            </a:r>
            <a:endParaRPr lang="en-GB" sz="3658" dirty="0">
              <a:latin typeface="Aptos"/>
            </a:endParaRPr>
          </a:p>
          <a:p>
            <a:pPr algn="ctr"/>
            <a:r>
              <a:rPr lang="en-GB" sz="2800" b="1" dirty="0">
                <a:latin typeface="Aptos"/>
              </a:rPr>
              <a:t>29 September – </a:t>
            </a:r>
            <a:r>
              <a:rPr lang="en-GB" sz="2800" b="1" dirty="0" smtClean="0">
                <a:latin typeface="Aptos"/>
              </a:rPr>
              <a:t>1 October </a:t>
            </a:r>
            <a:r>
              <a:rPr lang="en-GB" sz="2800" b="1" dirty="0">
                <a:latin typeface="Aptos"/>
              </a:rPr>
              <a:t>2026</a:t>
            </a:r>
            <a:r>
              <a:rPr lang="en-GB" sz="2800" dirty="0">
                <a:latin typeface="Aptos"/>
              </a:rPr>
              <a:t>, </a:t>
            </a:r>
            <a:r>
              <a:rPr lang="en-GB" sz="2800" b="1" dirty="0" err="1">
                <a:latin typeface="Aptos"/>
              </a:rPr>
              <a:t>Mitrovica</a:t>
            </a:r>
            <a:r>
              <a:rPr lang="en-GB" sz="2800" b="1" dirty="0">
                <a:latin typeface="Aptos"/>
              </a:rPr>
              <a:t>, Republic of Kosovo</a:t>
            </a:r>
            <a:endParaRPr lang="en-GB" sz="2800" dirty="0">
              <a:latin typeface="Aptos"/>
            </a:endParaRPr>
          </a:p>
        </p:txBody>
      </p:sp>
      <p:sp>
        <p:nvSpPr>
          <p:cNvPr id="6" name="TextBox 5"/>
          <p:cNvSpPr txBox="1"/>
          <p:nvPr/>
        </p:nvSpPr>
        <p:spPr>
          <a:xfrm>
            <a:off x="5327121" y="2457037"/>
            <a:ext cx="20980371" cy="2022477"/>
          </a:xfrm>
          <a:prstGeom prst="rect">
            <a:avLst/>
          </a:prstGeom>
          <a:noFill/>
        </p:spPr>
        <p:txBody>
          <a:bodyPr wrap="square" anchor="t">
            <a:spAutoFit/>
          </a:bodyPr>
          <a:lstStyle/>
          <a:p>
            <a:pPr algn="ctr"/>
            <a:r>
              <a:rPr lang="en-US" sz="4181" b="1" dirty="0">
                <a:latin typeface="Aptos"/>
              </a:rPr>
              <a:t>PLANT GROWTH-PROMOTING RHIZOBACTERIA (PGPR) AS DRIVERS OF RURAL RESILIENCE AND SUSTAINABLE FOOD SYSTEMS</a:t>
            </a:r>
          </a:p>
          <a:p>
            <a:pPr algn="ctr"/>
            <a:r>
              <a:rPr lang="en-US" sz="4181" dirty="0"/>
              <a:t> </a:t>
            </a:r>
            <a:r>
              <a:rPr lang="pt-PT" sz="2400" baseline="30000" dirty="0">
                <a:latin typeface="Aptos"/>
              </a:rPr>
              <a:t>*</a:t>
            </a:r>
            <a:r>
              <a:rPr lang="pt-PT" sz="2400" dirty="0">
                <a:latin typeface="Aptos"/>
              </a:rPr>
              <a:t>corresponding author: </a:t>
            </a:r>
            <a:r>
              <a:rPr lang="en-GB" sz="2400" u="sng" dirty="0" smtClean="0">
                <a:latin typeface="Aptos"/>
                <a:hlinkClick r:id="rId3"/>
              </a:rPr>
              <a:t>natalijaap@gmail.com</a:t>
            </a:r>
            <a:endParaRPr lang="en-GB" sz="2400" u="sng" dirty="0">
              <a:latin typeface="Aptos"/>
            </a:endParaRPr>
          </a:p>
        </p:txBody>
      </p:sp>
      <p:sp>
        <p:nvSpPr>
          <p:cNvPr id="7" name="TextBox 6"/>
          <p:cNvSpPr txBox="1"/>
          <p:nvPr/>
        </p:nvSpPr>
        <p:spPr>
          <a:xfrm>
            <a:off x="1889760" y="4464414"/>
            <a:ext cx="24589822" cy="1631216"/>
          </a:xfrm>
          <a:prstGeom prst="rect">
            <a:avLst/>
          </a:prstGeom>
          <a:noFill/>
        </p:spPr>
        <p:txBody>
          <a:bodyPr wrap="square" anchor="t">
            <a:spAutoFit/>
          </a:bodyPr>
          <a:lstStyle/>
          <a:p>
            <a:pPr algn="ctr"/>
            <a:r>
              <a:rPr lang="pt-PT" sz="2500" dirty="0">
                <a:latin typeface="Aptos"/>
              </a:rPr>
              <a:t>Natalija Atanasova-Pancevska</a:t>
            </a:r>
            <a:r>
              <a:rPr lang="pt-PT" sz="2500" baseline="30000" dirty="0">
                <a:latin typeface="Aptos"/>
              </a:rPr>
              <a:t>1</a:t>
            </a:r>
            <a:r>
              <a:rPr lang="pt-PT" sz="2500" dirty="0">
                <a:latin typeface="Aptos"/>
              </a:rPr>
              <a:t>, Daniela Todevska</a:t>
            </a:r>
            <a:r>
              <a:rPr lang="pt-PT" sz="2500" baseline="30000" dirty="0">
                <a:latin typeface="Aptos"/>
              </a:rPr>
              <a:t>2</a:t>
            </a:r>
            <a:r>
              <a:rPr lang="pt-PT" sz="2500" dirty="0">
                <a:latin typeface="Aptos"/>
              </a:rPr>
              <a:t>, Sofija Kostadinovska</a:t>
            </a:r>
            <a:r>
              <a:rPr lang="pt-PT" sz="2500" baseline="30000" dirty="0">
                <a:latin typeface="Aptos"/>
              </a:rPr>
              <a:t>1</a:t>
            </a:r>
            <a:endParaRPr lang="en-GB" sz="2500" baseline="30000" dirty="0">
              <a:latin typeface="Aptos"/>
            </a:endParaRPr>
          </a:p>
          <a:p>
            <a:pPr algn="ctr"/>
            <a:r>
              <a:rPr lang="pt-PT" sz="2500" baseline="30000" dirty="0">
                <a:latin typeface="Aptos"/>
              </a:rPr>
              <a:t>1</a:t>
            </a:r>
            <a:r>
              <a:rPr lang="pt-PT" sz="2500" dirty="0">
                <a:latin typeface="Aptos"/>
              </a:rPr>
              <a:t>  Ss. Cyril and Methodius University in Skopje, Faculty of Natural Sciences and Mathematics – Skopje, Institute of Biology, Department of Microbiology and Microbial Biotechnology, Skopje, North Macedonia</a:t>
            </a:r>
            <a:endParaRPr lang="en-GB" sz="2500" dirty="0">
              <a:latin typeface="Aptos"/>
            </a:endParaRPr>
          </a:p>
          <a:p>
            <a:pPr algn="ctr"/>
            <a:r>
              <a:rPr lang="pt-PT" sz="2500" baseline="30000" dirty="0">
                <a:latin typeface="Aptos"/>
              </a:rPr>
              <a:t>2</a:t>
            </a:r>
            <a:r>
              <a:rPr lang="pt-PT" sz="2500" dirty="0">
                <a:latin typeface="Aptos"/>
              </a:rPr>
              <a:t> Faculty of Agriculture, Goce Delcev University, Stip, North Macedonia </a:t>
            </a:r>
            <a:endParaRPr lang="en-GB" sz="2500" dirty="0">
              <a:latin typeface="Aptos"/>
            </a:endParaRPr>
          </a:p>
        </p:txBody>
      </p:sp>
      <p:sp>
        <p:nvSpPr>
          <p:cNvPr id="14" name="Rounded Rectangle 13"/>
          <p:cNvSpPr/>
          <p:nvPr/>
        </p:nvSpPr>
        <p:spPr>
          <a:xfrm>
            <a:off x="516522" y="7280905"/>
            <a:ext cx="10813802" cy="16660435"/>
          </a:xfrm>
          <a:prstGeom prst="roundRect">
            <a:avLst/>
          </a:prstGeom>
          <a:solidFill>
            <a:schemeClr val="accent6">
              <a:lumMod val="20000"/>
              <a:lumOff val="80000"/>
            </a:schemeClr>
          </a:solidFill>
          <a:ln w="9525">
            <a:solidFill>
              <a:srgbClr val="D2E0D9"/>
            </a:solidFill>
            <a:round/>
          </a:ln>
          <a:effectLst>
            <a:outerShdw blurRad="40000" dist="23000" dir="5400000" rotWithShape="0">
              <a:srgbClr val="000000">
                <a:alpha val="35000"/>
              </a:srgbClr>
            </a:outerShdw>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3466"/>
          </a:p>
        </p:txBody>
      </p:sp>
      <p:sp>
        <p:nvSpPr>
          <p:cNvPr id="17" name="TextBox 16"/>
          <p:cNvSpPr txBox="1"/>
          <p:nvPr/>
        </p:nvSpPr>
        <p:spPr>
          <a:xfrm>
            <a:off x="912441" y="7688172"/>
            <a:ext cx="10089690" cy="1048429"/>
          </a:xfrm>
          <a:prstGeom prst="rect">
            <a:avLst/>
          </a:prstGeom>
          <a:solidFill>
            <a:schemeClr val="accent6">
              <a:lumMod val="50000"/>
            </a:schemeClr>
          </a:solidFill>
        </p:spPr>
        <p:txBody>
          <a:bodyPr wrap="square" anchor="ctr">
            <a:spAutoFit/>
          </a:bodyPr>
          <a:lstStyle/>
          <a:p>
            <a:pPr algn="ctr"/>
            <a:r>
              <a:rPr lang="en-GB" sz="3600" b="1" dirty="0" smtClean="0">
                <a:solidFill>
                  <a:srgbClr val="FFFFFF"/>
                </a:solidFill>
                <a:latin typeface="Aptos"/>
              </a:rPr>
              <a:t>INTRODUCTION</a:t>
            </a:r>
            <a:endParaRPr lang="en-GB" sz="2613" b="1" dirty="0">
              <a:solidFill>
                <a:srgbClr val="FFFFFF"/>
              </a:solidFill>
              <a:latin typeface="Aptos"/>
            </a:endParaRPr>
          </a:p>
          <a:p>
            <a:pPr algn="ctr"/>
            <a:endParaRPr sz="2613" b="1" dirty="0">
              <a:solidFill>
                <a:srgbClr val="FFFFFF"/>
              </a:solidFill>
              <a:latin typeface="Aptos"/>
            </a:endParaRPr>
          </a:p>
        </p:txBody>
      </p:sp>
      <p:sp>
        <p:nvSpPr>
          <p:cNvPr id="18" name="TextBox 17"/>
          <p:cNvSpPr txBox="1"/>
          <p:nvPr/>
        </p:nvSpPr>
        <p:spPr>
          <a:xfrm>
            <a:off x="728413" y="9010650"/>
            <a:ext cx="10457747" cy="13880723"/>
          </a:xfrm>
          <a:prstGeom prst="rect">
            <a:avLst/>
          </a:prstGeom>
          <a:solidFill>
            <a:schemeClr val="accent6">
              <a:lumMod val="40000"/>
              <a:lumOff val="60000"/>
            </a:schemeClr>
          </a:solidFill>
        </p:spPr>
        <p:txBody>
          <a:bodyPr wrap="square" anchor="t">
            <a:spAutoFit/>
          </a:bodyPr>
          <a:lstStyle/>
          <a:p>
            <a:pPr algn="just"/>
            <a:r>
              <a:rPr sz="3200" dirty="0">
                <a:solidFill>
                  <a:srgbClr val="232D2A"/>
                </a:solidFill>
              </a:rPr>
              <a:t>• </a:t>
            </a:r>
            <a:r>
              <a:rPr lang="en-GB" sz="3200" dirty="0">
                <a:solidFill>
                  <a:srgbClr val="232D2A"/>
                </a:solidFill>
              </a:rPr>
              <a:t> </a:t>
            </a:r>
            <a:r>
              <a:rPr lang="en-US" sz="3200" dirty="0"/>
              <a:t>The sustainability of rural areas and food systems has become one of the most pressing challenges of the 21st century. Increasing global population, climate variability, soil degradation, and the overuse of chemical inputs have created structural vulnerabilities that threaten both agricultural productivity and ecological balance. Since the mid-20th century, the “Green Revolution” introduced high-yielding crop varieties and synthetic fertilizers, which dramatically increased food production but also led to unintended consequences such as soil salinization, water contamination, and biodiversity loss (</a:t>
            </a:r>
            <a:r>
              <a:rPr lang="en-US" sz="3200" dirty="0" err="1"/>
              <a:t>Dhiman</a:t>
            </a:r>
            <a:r>
              <a:rPr lang="en-US" sz="3200" dirty="0"/>
              <a:t> et al., 2025; Orozco-</a:t>
            </a:r>
            <a:r>
              <a:rPr lang="en-US" sz="3200" dirty="0" err="1"/>
              <a:t>Mosqueda</a:t>
            </a:r>
            <a:r>
              <a:rPr lang="en-US" sz="3200" dirty="0"/>
              <a:t> et al., 2021). Today, the demand for sustainable alternatives is urgent, particularly in rural regions where livelihoods depend directly on soil fertility and crop resilience</a:t>
            </a:r>
            <a:r>
              <a:rPr lang="en-US" sz="3200" dirty="0" smtClean="0"/>
              <a:t>.</a:t>
            </a:r>
          </a:p>
          <a:p>
            <a:pPr algn="just"/>
            <a:r>
              <a:rPr lang="en-US" sz="3200" dirty="0"/>
              <a:t>Plant growth-promoting </a:t>
            </a:r>
            <a:r>
              <a:rPr lang="en-US" sz="3200" dirty="0" err="1"/>
              <a:t>rhizobacteria</a:t>
            </a:r>
            <a:r>
              <a:rPr lang="en-US" sz="3200" dirty="0"/>
              <a:t> (PGPR) have emerged as one of the most promising biological solutions to these challenges. PGPR are beneficial bacteria that colonize the </a:t>
            </a:r>
            <a:r>
              <a:rPr lang="en-US" sz="3200" dirty="0" err="1"/>
              <a:t>rhizosphere</a:t>
            </a:r>
            <a:r>
              <a:rPr lang="en-US" sz="3200" dirty="0"/>
              <a:t>—the soil surrounding plant roots—and exert positive effects on plant growth and health through a variety of direct and indirect mechanisms. Direct mechanisms include nitrogen fixation, phosphorus and potassium </a:t>
            </a:r>
            <a:r>
              <a:rPr lang="en-US" sz="3200" dirty="0" err="1"/>
              <a:t>solubilization</a:t>
            </a:r>
            <a:r>
              <a:rPr lang="en-US" sz="3200" dirty="0"/>
              <a:t>, </a:t>
            </a:r>
            <a:r>
              <a:rPr lang="en-US" sz="3200" dirty="0" err="1"/>
              <a:t>siderophore</a:t>
            </a:r>
            <a:r>
              <a:rPr lang="en-US" sz="3200" dirty="0"/>
              <a:t> production, and </a:t>
            </a:r>
            <a:r>
              <a:rPr lang="en-US" sz="3200" dirty="0" err="1"/>
              <a:t>phytohormone</a:t>
            </a:r>
            <a:r>
              <a:rPr lang="en-US" sz="3200" dirty="0"/>
              <a:t> regulation. Indirect mechanisms involve pathogen suppression, stress tolerance, and induced systemic resistance (</a:t>
            </a:r>
            <a:r>
              <a:rPr lang="en-US" sz="3200" dirty="0" err="1"/>
              <a:t>Khoso</a:t>
            </a:r>
            <a:r>
              <a:rPr lang="en-US" sz="3200" dirty="0"/>
              <a:t> et al., 2024; Biswas et al., 2024). By reducing reliance on chemical fertilizers and pesticides, PGPR contribute to both environmental sustainability and economic resilience in rural communities</a:t>
            </a:r>
            <a:r>
              <a:rPr lang="en-US" sz="3200" dirty="0" smtClean="0"/>
              <a:t>.</a:t>
            </a:r>
            <a:endParaRPr lang="en-GB" sz="3200" dirty="0"/>
          </a:p>
        </p:txBody>
      </p:sp>
      <p:sp>
        <p:nvSpPr>
          <p:cNvPr id="19" name="Rounded Rectangle 18"/>
          <p:cNvSpPr/>
          <p:nvPr/>
        </p:nvSpPr>
        <p:spPr>
          <a:xfrm>
            <a:off x="11793177" y="7399328"/>
            <a:ext cx="17871797" cy="7919492"/>
          </a:xfrm>
          <a:prstGeom prst="roundRect">
            <a:avLst/>
          </a:prstGeom>
          <a:solidFill>
            <a:schemeClr val="accent6">
              <a:lumMod val="40000"/>
              <a:lumOff val="60000"/>
            </a:schemeClr>
          </a:solidFill>
          <a:ln w="10160">
            <a:solidFill>
              <a:srgbClr val="D2E0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466"/>
          </a:p>
        </p:txBody>
      </p:sp>
      <p:sp>
        <p:nvSpPr>
          <p:cNvPr id="24" name="Rounded Rectangle 23"/>
          <p:cNvSpPr/>
          <p:nvPr/>
        </p:nvSpPr>
        <p:spPr>
          <a:xfrm>
            <a:off x="516522" y="24393178"/>
            <a:ext cx="14268976" cy="14520815"/>
          </a:xfrm>
          <a:prstGeom prst="roundRect">
            <a:avLst/>
          </a:prstGeom>
          <a:solidFill>
            <a:schemeClr val="accent6">
              <a:lumMod val="40000"/>
              <a:lumOff val="60000"/>
            </a:schemeClr>
          </a:solidFill>
          <a:ln w="10160">
            <a:solidFill>
              <a:srgbClr val="D2E0D9"/>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GB" sz="1960" dirty="0">
              <a:solidFill>
                <a:schemeClr val="tx1"/>
              </a:solidFill>
              <a:latin typeface="Aptos"/>
            </a:endParaRPr>
          </a:p>
        </p:txBody>
      </p:sp>
      <p:sp>
        <p:nvSpPr>
          <p:cNvPr id="25" name="Rounded Rectangle 24"/>
          <p:cNvSpPr/>
          <p:nvPr/>
        </p:nvSpPr>
        <p:spPr>
          <a:xfrm>
            <a:off x="1364566" y="24576693"/>
            <a:ext cx="12413588" cy="1081421"/>
          </a:xfrm>
          <a:prstGeom prst="roundRect">
            <a:avLst>
              <a:gd name="adj" fmla="val 33578"/>
            </a:avLst>
          </a:prstGeom>
          <a:solidFill>
            <a:schemeClr val="accent6">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466"/>
          </a:p>
        </p:txBody>
      </p:sp>
      <p:sp>
        <p:nvSpPr>
          <p:cNvPr id="27" name="TextBox 26"/>
          <p:cNvSpPr txBox="1"/>
          <p:nvPr/>
        </p:nvSpPr>
        <p:spPr>
          <a:xfrm rot="10800000" flipV="1">
            <a:off x="1273126" y="24812759"/>
            <a:ext cx="12819774" cy="646331"/>
          </a:xfrm>
          <a:prstGeom prst="rect">
            <a:avLst/>
          </a:prstGeom>
          <a:noFill/>
        </p:spPr>
        <p:txBody>
          <a:bodyPr wrap="square" anchor="ctr">
            <a:spAutoFit/>
          </a:bodyPr>
          <a:lstStyle/>
          <a:p>
            <a:pPr algn="ctr"/>
            <a:r>
              <a:rPr lang="pt-PT" sz="3600" b="1" dirty="0" smtClean="0">
                <a:solidFill>
                  <a:schemeClr val="bg1"/>
                </a:solidFill>
                <a:latin typeface="Aptos"/>
              </a:rPr>
              <a:t>METHODOLOGY</a:t>
            </a:r>
            <a:endParaRPr sz="3600" b="1" dirty="0">
              <a:solidFill>
                <a:schemeClr val="bg1"/>
              </a:solidFill>
              <a:latin typeface="Aptos"/>
            </a:endParaRPr>
          </a:p>
        </p:txBody>
      </p:sp>
      <p:sp>
        <p:nvSpPr>
          <p:cNvPr id="29" name="Rounded Rectangle 28"/>
          <p:cNvSpPr/>
          <p:nvPr/>
        </p:nvSpPr>
        <p:spPr>
          <a:xfrm>
            <a:off x="11726243" y="15616298"/>
            <a:ext cx="17719970" cy="8325042"/>
          </a:xfrm>
          <a:prstGeom prst="roundRect">
            <a:avLst/>
          </a:prstGeom>
          <a:solidFill>
            <a:schemeClr val="accent6">
              <a:lumMod val="40000"/>
              <a:lumOff val="60000"/>
            </a:schemeClr>
          </a:solidFill>
          <a:ln w="10160">
            <a:solidFill>
              <a:srgbClr val="D2E0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466"/>
          </a:p>
        </p:txBody>
      </p:sp>
      <p:sp>
        <p:nvSpPr>
          <p:cNvPr id="44" name="Rounded Rectangle 43"/>
          <p:cNvSpPr/>
          <p:nvPr/>
        </p:nvSpPr>
        <p:spPr>
          <a:xfrm>
            <a:off x="602988" y="39667787"/>
            <a:ext cx="28968650" cy="2510075"/>
          </a:xfrm>
          <a:prstGeom prst="roundRect">
            <a:avLst/>
          </a:prstGeom>
          <a:solidFill>
            <a:schemeClr val="accent6">
              <a:lumMod val="40000"/>
              <a:lumOff val="60000"/>
            </a:schemeClr>
          </a:solidFill>
          <a:ln w="10160">
            <a:solidFill>
              <a:srgbClr val="D2E0D9"/>
            </a:solidFill>
          </a:ln>
        </p:spPr>
        <p:style>
          <a:lnRef idx="1">
            <a:schemeClr val="accent1"/>
          </a:lnRef>
          <a:fillRef idx="3">
            <a:schemeClr val="accent1"/>
          </a:fillRef>
          <a:effectRef idx="2">
            <a:schemeClr val="accent1"/>
          </a:effectRef>
          <a:fontRef idx="minor">
            <a:schemeClr val="lt1"/>
          </a:fontRef>
        </p:style>
        <p:txBody>
          <a:bodyPr rtlCol="0" anchor="ctr"/>
          <a:lstStyle/>
          <a:p>
            <a:pPr algn="just"/>
            <a:endParaRPr lang="en-GB" sz="2091" dirty="0">
              <a:solidFill>
                <a:schemeClr val="tx1"/>
              </a:solidFill>
              <a:latin typeface="Aptos"/>
            </a:endParaRPr>
          </a:p>
          <a:p>
            <a:pPr algn="just"/>
            <a:r>
              <a:rPr lang="en-GB" sz="2400" dirty="0">
                <a:solidFill>
                  <a:schemeClr val="tx1"/>
                </a:solidFill>
                <a:latin typeface="Aptos"/>
              </a:rPr>
              <a:t>The results highlight that PGPR-based </a:t>
            </a:r>
            <a:r>
              <a:rPr lang="en-GB" sz="2400" dirty="0" err="1">
                <a:solidFill>
                  <a:schemeClr val="tx1"/>
                </a:solidFill>
                <a:latin typeface="Aptos"/>
              </a:rPr>
              <a:t>biofertilizers</a:t>
            </a:r>
            <a:r>
              <a:rPr lang="en-GB" sz="2400" dirty="0">
                <a:solidFill>
                  <a:schemeClr val="tx1"/>
                </a:solidFill>
                <a:latin typeface="Aptos"/>
              </a:rPr>
              <a:t> can transform structural challenges in rural areas into opportunities for innovation. By lowering production costs, enhancing soil biodiversity, and mitigating abiotic and biotic stresses, PGPR contribute to the economic viability of smallholder farming and the ecological sustainability of food systems. Importantly, their integration into governance frameworks, farmer-led cooperatives, and smart agriculture strategies can ensure consistent application and maximize benefits.</a:t>
            </a:r>
          </a:p>
          <a:p>
            <a:pPr algn="just"/>
            <a:r>
              <a:rPr lang="en-GB" sz="2400" dirty="0">
                <a:solidFill>
                  <a:schemeClr val="tx1"/>
                </a:solidFill>
                <a:latin typeface="Aptos"/>
              </a:rPr>
              <a:t>In conclusion, PGPR represent a cornerstone of resilient rural areas and sustainable food systems. Their adoption offers a pathway to reduce dependency on synthetic agrochemicals, enhance food security, and promote environmental stewardship. Future research should focus on optimizing PGPR consortia, improving field consistency, and embedding </a:t>
            </a:r>
            <a:r>
              <a:rPr lang="en-GB" sz="2400" dirty="0" err="1">
                <a:solidFill>
                  <a:schemeClr val="tx1"/>
                </a:solidFill>
                <a:latin typeface="Aptos"/>
              </a:rPr>
              <a:t>biofertilizers</a:t>
            </a:r>
            <a:r>
              <a:rPr lang="en-GB" sz="2400" dirty="0">
                <a:solidFill>
                  <a:schemeClr val="tx1"/>
                </a:solidFill>
                <a:latin typeface="Aptos"/>
              </a:rPr>
              <a:t> into rural development policies. By doing so, PGPR can serve as strategic tools for transforming agriculture into a more sustainable, innovative, and resilient sector.</a:t>
            </a:r>
            <a:endParaRPr sz="2400" dirty="0">
              <a:solidFill>
                <a:schemeClr val="tx1"/>
              </a:solidFill>
              <a:latin typeface="Aptos"/>
            </a:endParaRPr>
          </a:p>
        </p:txBody>
      </p:sp>
      <p:sp>
        <p:nvSpPr>
          <p:cNvPr id="9" name="AutoShape 2" descr="Vane Kosturanov's Portfolio"/>
          <p:cNvSpPr>
            <a:spLocks noChangeAspect="1" noChangeArrowheads="1"/>
          </p:cNvSpPr>
          <p:nvPr/>
        </p:nvSpPr>
        <p:spPr bwMode="auto">
          <a:xfrm>
            <a:off x="3579215" y="-377507"/>
            <a:ext cx="796498" cy="7965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238950" tIns="119475" rIns="238950" bIns="119475" numCol="1" anchor="t" anchorCtr="0" compatLnSpc="1">
            <a:prstTxWarp prst="textNoShape">
              <a:avLst/>
            </a:prstTxWarp>
          </a:bodyPr>
          <a:lstStyle/>
          <a:p>
            <a:endParaRPr lang="en-GB" sz="13466"/>
          </a:p>
        </p:txBody>
      </p:sp>
      <p:pic>
        <p:nvPicPr>
          <p:cNvPr id="49" name="Content Placeholder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74946" y="3530538"/>
            <a:ext cx="3268332" cy="3129732"/>
          </a:xfrm>
          <a:prstGeom prst="rect">
            <a:avLst/>
          </a:prstGeom>
        </p:spPr>
      </p:pic>
      <p:pic>
        <p:nvPicPr>
          <p:cNvPr id="50" name="Picture 49"/>
          <p:cNvPicPr>
            <a:picLocks noChangeAspect="1"/>
          </p:cNvPicPr>
          <p:nvPr/>
        </p:nvPicPr>
        <p:blipFill>
          <a:blip r:embed="rId5"/>
          <a:stretch>
            <a:fillRect/>
          </a:stretch>
        </p:blipFill>
        <p:spPr>
          <a:xfrm>
            <a:off x="26479582" y="652899"/>
            <a:ext cx="3118458" cy="2797272"/>
          </a:xfrm>
          <a:prstGeom prst="rect">
            <a:avLst/>
          </a:prstGeom>
        </p:spPr>
      </p:pic>
      <p:sp>
        <p:nvSpPr>
          <p:cNvPr id="53" name="Rounded Rectangle 52"/>
          <p:cNvSpPr/>
          <p:nvPr/>
        </p:nvSpPr>
        <p:spPr>
          <a:xfrm>
            <a:off x="672096" y="39229535"/>
            <a:ext cx="28925944" cy="608613"/>
          </a:xfrm>
          <a:prstGeom prst="roundRect">
            <a:avLst/>
          </a:prstGeom>
          <a:solidFill>
            <a:schemeClr val="accent6">
              <a:lumMod val="50000"/>
            </a:schemeClr>
          </a:solidFill>
          <a:ln>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pt-PT" sz="3600" b="1" dirty="0">
                <a:latin typeface="Aptos"/>
              </a:rPr>
              <a:t>CONCLUSION</a:t>
            </a:r>
            <a:endParaRPr lang="en-GB" sz="3600" dirty="0">
              <a:latin typeface="Aptos"/>
            </a:endParaRPr>
          </a:p>
        </p:txBody>
      </p:sp>
      <p:sp>
        <p:nvSpPr>
          <p:cNvPr id="21" name="TextBox 20"/>
          <p:cNvSpPr txBox="1"/>
          <p:nvPr/>
        </p:nvSpPr>
        <p:spPr>
          <a:xfrm>
            <a:off x="755786" y="25774632"/>
            <a:ext cx="13927825" cy="12005274"/>
          </a:xfrm>
          <a:prstGeom prst="rect">
            <a:avLst/>
          </a:prstGeom>
          <a:noFill/>
        </p:spPr>
        <p:txBody>
          <a:bodyPr wrap="square" rtlCol="0">
            <a:spAutoFit/>
          </a:bodyPr>
          <a:lstStyle/>
          <a:p>
            <a:pPr algn="just"/>
            <a:r>
              <a:rPr lang="en-GB" sz="2613" dirty="0" smtClean="0">
                <a:latin typeface="Aptos"/>
              </a:rPr>
              <a:t>T</a:t>
            </a:r>
            <a:r>
              <a:rPr lang="en-GB" sz="2200" dirty="0" smtClean="0">
                <a:latin typeface="Aptos"/>
              </a:rPr>
              <a:t>he </a:t>
            </a:r>
            <a:r>
              <a:rPr lang="en-GB" sz="2200" dirty="0">
                <a:latin typeface="Aptos"/>
              </a:rPr>
              <a:t>methodological framework of this study is based on a systematic literature review and comparative synthesis of recent scientific contributions on plant growth-promoting rhizobacteria (PGPR). </a:t>
            </a:r>
          </a:p>
          <a:p>
            <a:pPr algn="just"/>
            <a:r>
              <a:rPr lang="en-GB" sz="2200" dirty="0">
                <a:latin typeface="Aptos"/>
              </a:rPr>
              <a:t>This paper uses a qualitative research design that integrates peer-reviewed articles, meta-analyses, and experimental reports. The design was chosen to capture the diversity of PGPR mechanisms, applications, and policy implications. The methodology follows the principles of evidence-based synthesis, combining descriptive analysis with thematic categorization (</a:t>
            </a:r>
            <a:r>
              <a:rPr lang="en-GB" sz="2200" dirty="0" err="1">
                <a:latin typeface="Aptos"/>
              </a:rPr>
              <a:t>Tranfield</a:t>
            </a:r>
            <a:r>
              <a:rPr lang="en-GB" sz="2200" dirty="0">
                <a:latin typeface="Aptos"/>
              </a:rPr>
              <a:t> et al., 2003).</a:t>
            </a:r>
          </a:p>
          <a:p>
            <a:pPr algn="just"/>
            <a:r>
              <a:rPr lang="en-GB" sz="2200" dirty="0">
                <a:latin typeface="Aptos"/>
              </a:rPr>
              <a:t>Studies were included if they:</a:t>
            </a:r>
          </a:p>
          <a:p>
            <a:pPr algn="just"/>
            <a:r>
              <a:rPr lang="en-GB" sz="2200" dirty="0">
                <a:latin typeface="Aptos"/>
              </a:rPr>
              <a:t>•	Were published between 2020 and 2025.</a:t>
            </a:r>
          </a:p>
          <a:p>
            <a:pPr algn="just"/>
            <a:r>
              <a:rPr lang="en-GB" sz="2200" dirty="0">
                <a:latin typeface="Aptos"/>
              </a:rPr>
              <a:t>•	Focused on PGPR mechanisms, </a:t>
            </a:r>
            <a:r>
              <a:rPr lang="en-GB" sz="2200" dirty="0" err="1">
                <a:latin typeface="Aptos"/>
              </a:rPr>
              <a:t>biofertilizer</a:t>
            </a:r>
            <a:r>
              <a:rPr lang="en-GB" sz="2200" dirty="0">
                <a:latin typeface="Aptos"/>
              </a:rPr>
              <a:t> applications, or rural sustainability.</a:t>
            </a:r>
          </a:p>
          <a:p>
            <a:pPr algn="just"/>
            <a:r>
              <a:rPr lang="en-GB" sz="2200" dirty="0">
                <a:latin typeface="Aptos"/>
              </a:rPr>
              <a:t>•	Provided empirical data, experimental results, or systematic reviews.</a:t>
            </a:r>
          </a:p>
          <a:p>
            <a:pPr algn="just"/>
            <a:r>
              <a:rPr lang="en-GB" sz="2200" dirty="0">
                <a:latin typeface="Aptos"/>
              </a:rPr>
              <a:t>Exclusion criteria included:</a:t>
            </a:r>
          </a:p>
          <a:p>
            <a:pPr algn="just"/>
            <a:r>
              <a:rPr lang="en-GB" sz="2200" dirty="0">
                <a:latin typeface="Aptos"/>
              </a:rPr>
              <a:t>•	Studies outside the agricultural context.</a:t>
            </a:r>
          </a:p>
          <a:p>
            <a:pPr algn="just"/>
            <a:r>
              <a:rPr lang="en-GB" sz="2200" dirty="0">
                <a:latin typeface="Aptos"/>
              </a:rPr>
              <a:t>•	Papers lacking peer review or methodological transparency.</a:t>
            </a:r>
          </a:p>
          <a:p>
            <a:pPr algn="just"/>
            <a:r>
              <a:rPr lang="en-GB" sz="2200" dirty="0">
                <a:latin typeface="Aptos"/>
              </a:rPr>
              <a:t>•	Publications focusing solely on non-bacterial </a:t>
            </a:r>
            <a:r>
              <a:rPr lang="en-GB" sz="2200" dirty="0" err="1">
                <a:latin typeface="Aptos"/>
              </a:rPr>
              <a:t>biofertilizers</a:t>
            </a:r>
            <a:r>
              <a:rPr lang="en-GB" sz="2200" dirty="0">
                <a:latin typeface="Aptos"/>
              </a:rPr>
              <a:t> (e.g., </a:t>
            </a:r>
            <a:r>
              <a:rPr lang="en-GB" sz="2200" dirty="0" err="1">
                <a:latin typeface="Aptos"/>
              </a:rPr>
              <a:t>mycorrhizal</a:t>
            </a:r>
            <a:r>
              <a:rPr lang="en-GB" sz="2200" dirty="0">
                <a:latin typeface="Aptos"/>
              </a:rPr>
              <a:t> fungi).</a:t>
            </a:r>
          </a:p>
          <a:p>
            <a:pPr algn="just"/>
            <a:r>
              <a:rPr lang="en-GB" sz="2200" dirty="0">
                <a:latin typeface="Aptos"/>
              </a:rPr>
              <a:t>This filtering process resulted in a corpus of 65 primary articles and 12 meta-analyses, which formed the basis of the synthesis.</a:t>
            </a:r>
          </a:p>
          <a:p>
            <a:pPr algn="just"/>
            <a:r>
              <a:rPr lang="en-GB" sz="2200" dirty="0">
                <a:latin typeface="Aptos"/>
              </a:rPr>
              <a:t>The analytical framework was structured around two dimensions:</a:t>
            </a:r>
          </a:p>
          <a:p>
            <a:pPr algn="just"/>
            <a:r>
              <a:rPr lang="en-GB" sz="2200" dirty="0">
                <a:latin typeface="Aptos"/>
              </a:rPr>
              <a:t>1.	Mechanistic categorization – Direct mechanisms (nutrient acquisition, </a:t>
            </a:r>
            <a:r>
              <a:rPr lang="en-GB" sz="2200" dirty="0" err="1">
                <a:latin typeface="Aptos"/>
              </a:rPr>
              <a:t>phytohormone</a:t>
            </a:r>
            <a:r>
              <a:rPr lang="en-GB" sz="2200" dirty="0">
                <a:latin typeface="Aptos"/>
              </a:rPr>
              <a:t> regulation) and indirect mechanisms (</a:t>
            </a:r>
            <a:r>
              <a:rPr lang="en-GB" sz="2200" dirty="0" err="1">
                <a:latin typeface="Aptos"/>
              </a:rPr>
              <a:t>biocontrol</a:t>
            </a:r>
            <a:r>
              <a:rPr lang="en-GB" sz="2200" dirty="0">
                <a:latin typeface="Aptos"/>
              </a:rPr>
              <a:t>, stress tolerance).</a:t>
            </a:r>
          </a:p>
          <a:p>
            <a:pPr algn="just"/>
            <a:r>
              <a:rPr lang="en-GB" sz="2200" dirty="0">
                <a:latin typeface="Aptos"/>
              </a:rPr>
              <a:t>2.	Application pathways – Laboratory experiments, greenhouse trials, and field applications.</a:t>
            </a:r>
          </a:p>
          <a:p>
            <a:pPr algn="just"/>
            <a:r>
              <a:rPr lang="en-GB" sz="2200" dirty="0">
                <a:latin typeface="Aptos"/>
              </a:rPr>
              <a:t>This dual categorization allowed for a systematic comparison across studies, highlighting both biological processes and practical outcomes (</a:t>
            </a:r>
            <a:r>
              <a:rPr lang="en-GB" sz="2200" dirty="0" err="1">
                <a:latin typeface="Aptos"/>
              </a:rPr>
              <a:t>Khoso</a:t>
            </a:r>
            <a:r>
              <a:rPr lang="en-GB" sz="2200" dirty="0">
                <a:latin typeface="Aptos"/>
              </a:rPr>
              <a:t> et al., 2024; Orozco-</a:t>
            </a:r>
            <a:r>
              <a:rPr lang="en-GB" sz="2200" dirty="0" err="1">
                <a:latin typeface="Aptos"/>
              </a:rPr>
              <a:t>Mosqueda</a:t>
            </a:r>
            <a:r>
              <a:rPr lang="en-GB" sz="2200" dirty="0">
                <a:latin typeface="Aptos"/>
              </a:rPr>
              <a:t> et al., 2021).</a:t>
            </a:r>
          </a:p>
          <a:p>
            <a:pPr algn="just"/>
            <a:r>
              <a:rPr lang="en-GB" sz="2200" dirty="0">
                <a:latin typeface="Aptos"/>
              </a:rPr>
              <a:t>Data extraction involved coding each study for:</a:t>
            </a:r>
          </a:p>
          <a:p>
            <a:pPr algn="just"/>
            <a:r>
              <a:rPr lang="en-GB" sz="2200" dirty="0">
                <a:latin typeface="Aptos"/>
              </a:rPr>
              <a:t>•	PGPR strain(s) investigated.</a:t>
            </a:r>
          </a:p>
          <a:p>
            <a:pPr algn="just"/>
            <a:r>
              <a:rPr lang="en-GB" sz="2200" dirty="0">
                <a:latin typeface="Aptos"/>
              </a:rPr>
              <a:t>•	Plant species tested.</a:t>
            </a:r>
          </a:p>
          <a:p>
            <a:pPr algn="just"/>
            <a:r>
              <a:rPr lang="en-GB" sz="2200" dirty="0">
                <a:latin typeface="Aptos"/>
              </a:rPr>
              <a:t>•	Mechanisms identified (e.g., nitrogen fixation, phosphorus </a:t>
            </a:r>
            <a:r>
              <a:rPr lang="en-GB" sz="2200" dirty="0" err="1">
                <a:latin typeface="Aptos"/>
              </a:rPr>
              <a:t>solubilization</a:t>
            </a:r>
            <a:r>
              <a:rPr lang="en-GB" sz="2200" dirty="0">
                <a:latin typeface="Aptos"/>
              </a:rPr>
              <a:t>).</a:t>
            </a:r>
          </a:p>
          <a:p>
            <a:pPr algn="just"/>
            <a:r>
              <a:rPr lang="en-GB" sz="2200" dirty="0">
                <a:latin typeface="Aptos"/>
              </a:rPr>
              <a:t>•	Outcomes measured (e.g., yield increase, stress tolerance).</a:t>
            </a:r>
          </a:p>
          <a:p>
            <a:pPr algn="just"/>
            <a:r>
              <a:rPr lang="en-GB" sz="2200" dirty="0">
                <a:latin typeface="Aptos"/>
              </a:rPr>
              <a:t>The synthesis was conducted using thematic analysis, grouping findings into categories such as nutrient </a:t>
            </a:r>
            <a:r>
              <a:rPr lang="en-GB" sz="2200" dirty="0" err="1">
                <a:latin typeface="Aptos"/>
              </a:rPr>
              <a:t>solubilization</a:t>
            </a:r>
            <a:r>
              <a:rPr lang="en-GB" sz="2200" dirty="0">
                <a:latin typeface="Aptos"/>
              </a:rPr>
              <a:t>, </a:t>
            </a:r>
            <a:r>
              <a:rPr lang="en-GB" sz="2200" dirty="0" err="1">
                <a:latin typeface="Aptos"/>
              </a:rPr>
              <a:t>phytohormone</a:t>
            </a:r>
            <a:r>
              <a:rPr lang="en-GB" sz="2200" dirty="0">
                <a:latin typeface="Aptos"/>
              </a:rPr>
              <a:t> production, and induced systemic resistance. Comparative tables were created to visualize strain-specific effects (</a:t>
            </a:r>
            <a:r>
              <a:rPr lang="en-GB" sz="2200" dirty="0" err="1">
                <a:latin typeface="Aptos"/>
              </a:rPr>
              <a:t>Alzate</a:t>
            </a:r>
            <a:r>
              <a:rPr lang="en-GB" sz="2200" dirty="0">
                <a:latin typeface="Aptos"/>
              </a:rPr>
              <a:t> </a:t>
            </a:r>
            <a:r>
              <a:rPr lang="en-GB" sz="2200" dirty="0" err="1">
                <a:latin typeface="Aptos"/>
              </a:rPr>
              <a:t>Zuluaga</a:t>
            </a:r>
            <a:r>
              <a:rPr lang="en-GB" sz="2200" dirty="0">
                <a:latin typeface="Aptos"/>
              </a:rPr>
              <a:t> et al., 2024).</a:t>
            </a:r>
          </a:p>
          <a:p>
            <a:pPr algn="just"/>
            <a:r>
              <a:rPr lang="en-GB" sz="2200" dirty="0">
                <a:latin typeface="Aptos"/>
              </a:rPr>
              <a:t>The methodology acknowledges certain limitations. </a:t>
            </a:r>
          </a:p>
          <a:p>
            <a:pPr algn="just"/>
            <a:r>
              <a:rPr lang="en-GB" sz="2200" dirty="0">
                <a:latin typeface="Aptos"/>
              </a:rPr>
              <a:t>The review also considered ethical and policy dimensions. PGPR-based </a:t>
            </a:r>
            <a:r>
              <a:rPr lang="en-GB" sz="2200" dirty="0" err="1">
                <a:latin typeface="Aptos"/>
              </a:rPr>
              <a:t>biofertilizers</a:t>
            </a:r>
            <a:r>
              <a:rPr lang="en-GB" sz="2200" dirty="0">
                <a:latin typeface="Aptos"/>
              </a:rPr>
              <a:t> align with sustainable development goals (SDGs) and One Health principles, but their adoption requires supportive governance frameworks. Policy documents and reports from FAO and EU rural development programs were consulted to contextualize scientific findings within broader socio-economic strategies (FAO, 2022</a:t>
            </a:r>
            <a:r>
              <a:rPr lang="en-GB" sz="2200" dirty="0" smtClean="0">
                <a:latin typeface="Aptos"/>
              </a:rPr>
              <a:t>).</a:t>
            </a:r>
            <a:endParaRPr lang="en-GB" sz="2200" dirty="0">
              <a:latin typeface="Aptos"/>
            </a:endParaRPr>
          </a:p>
        </p:txBody>
      </p:sp>
      <p:sp>
        <p:nvSpPr>
          <p:cNvPr id="12" name="TextBox 11"/>
          <p:cNvSpPr txBox="1"/>
          <p:nvPr/>
        </p:nvSpPr>
        <p:spPr>
          <a:xfrm>
            <a:off x="12561173" y="13929140"/>
            <a:ext cx="16029066" cy="1200329"/>
          </a:xfrm>
          <a:prstGeom prst="rect">
            <a:avLst/>
          </a:prstGeom>
          <a:noFill/>
        </p:spPr>
        <p:txBody>
          <a:bodyPr wrap="square" rtlCol="0">
            <a:spAutoFit/>
          </a:bodyPr>
          <a:lstStyle/>
          <a:p>
            <a:pPr algn="ctr"/>
            <a:r>
              <a:rPr lang="pt-PT" sz="2352" dirty="0">
                <a:latin typeface="Aptos"/>
              </a:rPr>
              <a:t>Figure 1. </a:t>
            </a:r>
            <a:r>
              <a:rPr lang="en-US" sz="2400" dirty="0"/>
              <a:t>A) An overview of diverse PGP traits affecting plant growth and stress tolerance. (B) A diagrammatic representation of the mechanisms underlying PGPR-mediated stress tolerance against drought and salt stress. (from </a:t>
            </a:r>
            <a:r>
              <a:rPr lang="en-US" sz="2400" dirty="0" err="1"/>
              <a:t>Mellidou</a:t>
            </a:r>
            <a:r>
              <a:rPr lang="en-US" sz="2400" dirty="0"/>
              <a:t> and </a:t>
            </a:r>
            <a:r>
              <a:rPr lang="en-US" sz="2400" dirty="0" err="1"/>
              <a:t>Karamanoli</a:t>
            </a:r>
            <a:r>
              <a:rPr lang="en-US" sz="2400" dirty="0"/>
              <a:t>, 2022)</a:t>
            </a:r>
            <a:endParaRPr lang="en-GB" sz="2352" dirty="0">
              <a:latin typeface="Aptos"/>
            </a:endParaRPr>
          </a:p>
        </p:txBody>
      </p:sp>
      <p:sp>
        <p:nvSpPr>
          <p:cNvPr id="13" name="TextBox 12"/>
          <p:cNvSpPr txBox="1"/>
          <p:nvPr/>
        </p:nvSpPr>
        <p:spPr>
          <a:xfrm>
            <a:off x="12966806" y="23011766"/>
            <a:ext cx="15524541" cy="830997"/>
          </a:xfrm>
          <a:prstGeom prst="rect">
            <a:avLst/>
          </a:prstGeom>
          <a:noFill/>
        </p:spPr>
        <p:txBody>
          <a:bodyPr wrap="square" rtlCol="0">
            <a:spAutoFit/>
          </a:bodyPr>
          <a:lstStyle/>
          <a:p>
            <a:pPr algn="ctr"/>
            <a:r>
              <a:rPr lang="pt-PT" sz="2352" dirty="0" smtClean="0">
                <a:latin typeface="Aptos"/>
              </a:rPr>
              <a:t> </a:t>
            </a:r>
            <a:r>
              <a:rPr lang="en-US" sz="2400" dirty="0"/>
              <a:t>Figure 2. A pictorial overview of the functioning of PGPR in support of plant growth and stress tolerance against salt stress. (from Al-</a:t>
            </a:r>
            <a:r>
              <a:rPr lang="en-US" sz="2400" dirty="0" err="1"/>
              <a:t>Turki</a:t>
            </a:r>
            <a:r>
              <a:rPr lang="en-US" sz="2400" dirty="0"/>
              <a:t> et al., 2023</a:t>
            </a:r>
            <a:r>
              <a:rPr lang="pt-PT" sz="2352" dirty="0" smtClean="0">
                <a:latin typeface="Aptos"/>
              </a:rPr>
              <a:t>.</a:t>
            </a:r>
            <a:endParaRPr lang="en-GB" sz="2352" dirty="0">
              <a:latin typeface="Aptos"/>
            </a:endParaRPr>
          </a:p>
        </p:txBody>
      </p:sp>
      <p:pic>
        <p:nvPicPr>
          <p:cNvPr id="42" name="Paveikslėlis 4" descr="Paveikslėlis, kuriame yra tekstas, Šriftas, logotipas, ekrano kopija&#10;&#10;Automatiškai sugeneruotas aprašymas"/>
          <p:cNvPicPr/>
          <p:nvPr/>
        </p:nvPicPr>
        <p:blipFill>
          <a:blip r:embed="rId6">
            <a:extLst>
              <a:ext uri="{28A0092B-C50C-407E-A947-70E740481C1C}">
                <a14:useLocalDpi xmlns:a14="http://schemas.microsoft.com/office/drawing/2010/main" val="0"/>
              </a:ext>
            </a:extLst>
          </a:blip>
          <a:srcRect/>
          <a:stretch>
            <a:fillRect/>
          </a:stretch>
        </p:blipFill>
        <p:spPr bwMode="auto">
          <a:xfrm>
            <a:off x="463231" y="670620"/>
            <a:ext cx="5197152" cy="1062413"/>
          </a:xfrm>
          <a:prstGeom prst="rect">
            <a:avLst/>
          </a:prstGeom>
          <a:noFill/>
          <a:ln>
            <a:noFill/>
          </a:ln>
        </p:spPr>
      </p:pic>
      <p:pic>
        <p:nvPicPr>
          <p:cNvPr id="43" name="Picture 42" descr="C:\Users\Gresa\AppData\Local\Microsoft\Windows\INetCache\Content.Word\IBCM LOGO - LARGE.PN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3194" y="2037923"/>
            <a:ext cx="5140733" cy="1337453"/>
          </a:xfrm>
          <a:prstGeom prst="rect">
            <a:avLst/>
          </a:prstGeom>
          <a:noFill/>
          <a:ln>
            <a:noFill/>
          </a:ln>
        </p:spPr>
      </p:pic>
      <p:pic>
        <p:nvPicPr>
          <p:cNvPr id="41" name="Picture 40" descr="C:\Users\MAINUS~1\AppData\Local\Temp\{F302391A-94AE-49F9-A73E-4BA1A17DE3BB}.tmp"/>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754173" y="7808231"/>
            <a:ext cx="15622708" cy="5846809"/>
          </a:xfrm>
          <a:prstGeom prst="rect">
            <a:avLst/>
          </a:prstGeom>
          <a:noFill/>
          <a:ln>
            <a:noFill/>
          </a:ln>
        </p:spPr>
      </p:pic>
      <p:pic>
        <p:nvPicPr>
          <p:cNvPr id="46" name="Picture 45" descr="C:\Users\MAINUS~1\AppData\Local\Temp\{09E9738B-8498-4AAF-92D5-8EA929B93910}.tmp"/>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2867915" y="16162133"/>
            <a:ext cx="15722324" cy="6512821"/>
          </a:xfrm>
          <a:prstGeom prst="rect">
            <a:avLst/>
          </a:prstGeom>
          <a:noFill/>
          <a:ln>
            <a:noFill/>
          </a:ln>
        </p:spPr>
      </p:pic>
      <p:sp>
        <p:nvSpPr>
          <p:cNvPr id="47" name="Rounded Rectangle 46"/>
          <p:cNvSpPr/>
          <p:nvPr/>
        </p:nvSpPr>
        <p:spPr>
          <a:xfrm>
            <a:off x="15515769" y="24377146"/>
            <a:ext cx="14124976" cy="14536847"/>
          </a:xfrm>
          <a:prstGeom prst="roundRect">
            <a:avLst/>
          </a:prstGeom>
          <a:solidFill>
            <a:schemeClr val="accent6">
              <a:lumMod val="40000"/>
              <a:lumOff val="60000"/>
            </a:schemeClr>
          </a:solidFill>
          <a:ln w="10160">
            <a:solidFill>
              <a:srgbClr val="D2E0D9"/>
            </a:solidFill>
          </a:ln>
        </p:spPr>
        <p:style>
          <a:lnRef idx="1">
            <a:schemeClr val="accent1"/>
          </a:lnRef>
          <a:fillRef idx="3">
            <a:schemeClr val="accent1"/>
          </a:fillRef>
          <a:effectRef idx="2">
            <a:schemeClr val="accent1"/>
          </a:effectRef>
          <a:fontRef idx="minor">
            <a:schemeClr val="lt1"/>
          </a:fontRef>
        </p:style>
        <p:txBody>
          <a:bodyPr rtlCol="0" anchor="ctr"/>
          <a:lstStyle/>
          <a:p>
            <a:pPr algn="just"/>
            <a:r>
              <a:rPr lang="en-US" sz="2200" dirty="0" smtClean="0">
                <a:solidFill>
                  <a:schemeClr val="tx1"/>
                </a:solidFill>
              </a:rPr>
              <a:t>PGPR strains demonstrated significant effects on nutrient acquisition and plant growth. Laboratory and field trials consistently reported enhanced nitrogen fixation, phosphorus </a:t>
            </a:r>
            <a:r>
              <a:rPr lang="en-US" sz="2200" dirty="0" err="1" smtClean="0">
                <a:solidFill>
                  <a:schemeClr val="tx1"/>
                </a:solidFill>
              </a:rPr>
              <a:t>solubilization</a:t>
            </a:r>
            <a:r>
              <a:rPr lang="en-US" sz="2200" dirty="0" smtClean="0">
                <a:solidFill>
                  <a:schemeClr val="tx1"/>
                </a:solidFill>
              </a:rPr>
              <a:t>, and </a:t>
            </a:r>
            <a:r>
              <a:rPr lang="en-US" sz="2200" dirty="0" err="1" smtClean="0">
                <a:solidFill>
                  <a:schemeClr val="tx1"/>
                </a:solidFill>
              </a:rPr>
              <a:t>siderophore</a:t>
            </a:r>
            <a:r>
              <a:rPr lang="en-US" sz="2200" dirty="0" smtClean="0">
                <a:solidFill>
                  <a:schemeClr val="tx1"/>
                </a:solidFill>
              </a:rPr>
              <a:t> production. For example, </a:t>
            </a:r>
            <a:r>
              <a:rPr lang="en-US" sz="2200" i="1" dirty="0" err="1" smtClean="0">
                <a:solidFill>
                  <a:schemeClr val="tx1"/>
                </a:solidFill>
              </a:rPr>
              <a:t>Azospirillum</a:t>
            </a:r>
            <a:r>
              <a:rPr lang="en-US" sz="2200" dirty="0" smtClean="0">
                <a:solidFill>
                  <a:schemeClr val="tx1"/>
                </a:solidFill>
              </a:rPr>
              <a:t> and </a:t>
            </a:r>
            <a:r>
              <a:rPr lang="en-US" sz="2200" i="1" dirty="0" smtClean="0">
                <a:solidFill>
                  <a:schemeClr val="tx1"/>
                </a:solidFill>
              </a:rPr>
              <a:t>Rhizobium</a:t>
            </a:r>
            <a:r>
              <a:rPr lang="en-US" sz="2200" dirty="0" smtClean="0">
                <a:solidFill>
                  <a:schemeClr val="tx1"/>
                </a:solidFill>
              </a:rPr>
              <a:t> strains increased nitrogen assimilation in cereals and legumes, while </a:t>
            </a:r>
            <a:r>
              <a:rPr lang="en-US" sz="2200" i="1" dirty="0" smtClean="0">
                <a:solidFill>
                  <a:schemeClr val="tx1"/>
                </a:solidFill>
              </a:rPr>
              <a:t>Bacillus</a:t>
            </a:r>
            <a:r>
              <a:rPr lang="en-US" sz="2200" dirty="0" smtClean="0">
                <a:solidFill>
                  <a:schemeClr val="tx1"/>
                </a:solidFill>
              </a:rPr>
              <a:t> and </a:t>
            </a:r>
            <a:r>
              <a:rPr lang="en-US" sz="2200" i="1" dirty="0" smtClean="0">
                <a:solidFill>
                  <a:schemeClr val="tx1"/>
                </a:solidFill>
              </a:rPr>
              <a:t>Pseudomonas</a:t>
            </a:r>
            <a:r>
              <a:rPr lang="en-US" sz="2200" dirty="0" smtClean="0">
                <a:solidFill>
                  <a:schemeClr val="tx1"/>
                </a:solidFill>
              </a:rPr>
              <a:t> species improved phosphorus and iron uptake .</a:t>
            </a:r>
          </a:p>
          <a:p>
            <a:pPr algn="just"/>
            <a:r>
              <a:rPr lang="en-US" sz="2200" dirty="0" smtClean="0">
                <a:solidFill>
                  <a:schemeClr val="tx1"/>
                </a:solidFill>
              </a:rPr>
              <a:t>PGPR also contributed to pathogen suppression and stress tolerance. </a:t>
            </a:r>
            <a:r>
              <a:rPr lang="en-US" sz="2200" i="1" dirty="0" smtClean="0">
                <a:solidFill>
                  <a:schemeClr val="tx1"/>
                </a:solidFill>
              </a:rPr>
              <a:t>Pseudomonas </a:t>
            </a:r>
            <a:r>
              <a:rPr lang="en-US" sz="2200" i="1" dirty="0" err="1" smtClean="0">
                <a:solidFill>
                  <a:schemeClr val="tx1"/>
                </a:solidFill>
              </a:rPr>
              <a:t>fluorescens</a:t>
            </a:r>
            <a:r>
              <a:rPr lang="en-US" sz="2200" dirty="0" smtClean="0">
                <a:solidFill>
                  <a:schemeClr val="tx1"/>
                </a:solidFill>
              </a:rPr>
              <a:t> produced antifungal compounds that reduced </a:t>
            </a:r>
            <a:r>
              <a:rPr lang="en-US" sz="2200" i="1" dirty="0" err="1" smtClean="0">
                <a:solidFill>
                  <a:schemeClr val="tx1"/>
                </a:solidFill>
              </a:rPr>
              <a:t>Fusarium</a:t>
            </a:r>
            <a:r>
              <a:rPr lang="en-US" sz="2200" dirty="0" smtClean="0">
                <a:solidFill>
                  <a:schemeClr val="tx1"/>
                </a:solidFill>
              </a:rPr>
              <a:t> infections in chickpea, while </a:t>
            </a:r>
            <a:r>
              <a:rPr lang="en-US" sz="2200" i="1" dirty="0" smtClean="0">
                <a:solidFill>
                  <a:schemeClr val="tx1"/>
                </a:solidFill>
              </a:rPr>
              <a:t>Bacillus </a:t>
            </a:r>
            <a:r>
              <a:rPr lang="en-US" sz="2200" i="1" dirty="0" err="1" smtClean="0">
                <a:solidFill>
                  <a:schemeClr val="tx1"/>
                </a:solidFill>
              </a:rPr>
              <a:t>amyloliquefaciens</a:t>
            </a:r>
            <a:r>
              <a:rPr lang="en-US" sz="2200" dirty="0" smtClean="0">
                <a:solidFill>
                  <a:schemeClr val="tx1"/>
                </a:solidFill>
              </a:rPr>
              <a:t> enhanced salt tolerance in maize by regulating ion transporters (</a:t>
            </a:r>
            <a:r>
              <a:rPr lang="en-US" sz="2200" dirty="0" err="1" smtClean="0">
                <a:solidFill>
                  <a:schemeClr val="tx1"/>
                </a:solidFill>
              </a:rPr>
              <a:t>Dhiman</a:t>
            </a:r>
            <a:r>
              <a:rPr lang="en-US" sz="2200" dirty="0" smtClean="0">
                <a:solidFill>
                  <a:schemeClr val="tx1"/>
                </a:solidFill>
              </a:rPr>
              <a:t> et al., 2025; Biswas et al., 2024).</a:t>
            </a:r>
          </a:p>
          <a:p>
            <a:pPr algn="just"/>
            <a:r>
              <a:rPr lang="en-US" sz="2200" dirty="0" smtClean="0">
                <a:solidFill>
                  <a:schemeClr val="tx1"/>
                </a:solidFill>
              </a:rPr>
              <a:t>The results confirm that PGPR exert multifaceted benefits on plant growth and resilience. Direct mechanisms such as nutrient </a:t>
            </a:r>
            <a:r>
              <a:rPr lang="en-US" sz="2200" dirty="0" err="1" smtClean="0">
                <a:solidFill>
                  <a:schemeClr val="tx1"/>
                </a:solidFill>
              </a:rPr>
              <a:t>solubilization</a:t>
            </a:r>
            <a:r>
              <a:rPr lang="en-US" sz="2200" dirty="0" smtClean="0">
                <a:solidFill>
                  <a:schemeClr val="tx1"/>
                </a:solidFill>
              </a:rPr>
              <a:t> and </a:t>
            </a:r>
            <a:r>
              <a:rPr lang="en-US" sz="2200" dirty="0" err="1" smtClean="0">
                <a:solidFill>
                  <a:schemeClr val="tx1"/>
                </a:solidFill>
              </a:rPr>
              <a:t>phytohormone</a:t>
            </a:r>
            <a:r>
              <a:rPr lang="en-US" sz="2200" dirty="0" smtClean="0">
                <a:solidFill>
                  <a:schemeClr val="tx1"/>
                </a:solidFill>
              </a:rPr>
              <a:t> regulation improve crop productivity, while indirect mechanisms enhance stress tolerance and pathogen resistance. These findings align with previous reviews emphasizing PGPR as eco-friendly </a:t>
            </a:r>
            <a:r>
              <a:rPr lang="en-US" sz="2200" dirty="0" err="1" smtClean="0">
                <a:solidFill>
                  <a:schemeClr val="tx1"/>
                </a:solidFill>
              </a:rPr>
              <a:t>biofertilizers</a:t>
            </a:r>
            <a:r>
              <a:rPr lang="en-US" sz="2200" dirty="0" smtClean="0">
                <a:solidFill>
                  <a:schemeClr val="tx1"/>
                </a:solidFill>
              </a:rPr>
              <a:t> (Orozco-</a:t>
            </a:r>
            <a:r>
              <a:rPr lang="en-US" sz="2200" dirty="0" err="1" smtClean="0">
                <a:solidFill>
                  <a:schemeClr val="tx1"/>
                </a:solidFill>
              </a:rPr>
              <a:t>Mosqueda</a:t>
            </a:r>
            <a:r>
              <a:rPr lang="en-US" sz="2200" dirty="0" smtClean="0">
                <a:solidFill>
                  <a:schemeClr val="tx1"/>
                </a:solidFill>
              </a:rPr>
              <a:t> et al., 2021; </a:t>
            </a:r>
            <a:r>
              <a:rPr lang="en-US" sz="2200" dirty="0" err="1" smtClean="0">
                <a:solidFill>
                  <a:schemeClr val="tx1"/>
                </a:solidFill>
              </a:rPr>
              <a:t>Dhiman</a:t>
            </a:r>
            <a:r>
              <a:rPr lang="en-US" sz="2200" dirty="0" smtClean="0">
                <a:solidFill>
                  <a:schemeClr val="tx1"/>
                </a:solidFill>
              </a:rPr>
              <a:t> et al., 2025).</a:t>
            </a:r>
          </a:p>
          <a:p>
            <a:pPr algn="just"/>
            <a:endParaRPr lang="en-US" sz="2200" dirty="0">
              <a:solidFill>
                <a:schemeClr val="tx1"/>
              </a:solidFill>
            </a:endParaRPr>
          </a:p>
          <a:p>
            <a:pPr algn="just"/>
            <a:endParaRPr lang="en-US" sz="2200" dirty="0" smtClean="0">
              <a:solidFill>
                <a:schemeClr val="tx1"/>
              </a:solidFill>
            </a:endParaRPr>
          </a:p>
          <a:p>
            <a:pPr algn="just"/>
            <a:endParaRPr lang="en-US" sz="2200" dirty="0" smtClean="0">
              <a:solidFill>
                <a:schemeClr val="tx1"/>
              </a:solidFill>
            </a:endParaRPr>
          </a:p>
          <a:p>
            <a:pPr algn="just"/>
            <a:endParaRPr lang="en-US" sz="2400" dirty="0" smtClean="0">
              <a:solidFill>
                <a:schemeClr val="tx1"/>
              </a:solidFill>
            </a:endParaRPr>
          </a:p>
          <a:p>
            <a:pPr algn="just"/>
            <a:endParaRPr lang="en-US" sz="2400" dirty="0" smtClean="0">
              <a:solidFill>
                <a:schemeClr val="tx1"/>
              </a:solidFill>
            </a:endParaRPr>
          </a:p>
          <a:p>
            <a:pPr algn="just"/>
            <a:endParaRPr lang="en-US" sz="2400" dirty="0" smtClean="0">
              <a:solidFill>
                <a:schemeClr val="tx1"/>
              </a:solidFill>
            </a:endParaRPr>
          </a:p>
          <a:p>
            <a:pPr algn="just"/>
            <a:endParaRPr lang="en-US" sz="2400" dirty="0" smtClean="0">
              <a:solidFill>
                <a:schemeClr val="tx1"/>
              </a:solidFill>
            </a:endParaRPr>
          </a:p>
          <a:p>
            <a:pPr algn="just"/>
            <a:endParaRPr lang="en-US" sz="2400" dirty="0" smtClean="0">
              <a:solidFill>
                <a:schemeClr val="tx1"/>
              </a:solidFill>
            </a:endParaRPr>
          </a:p>
          <a:p>
            <a:pPr algn="just"/>
            <a:endParaRPr lang="en-US" sz="2400" dirty="0" smtClean="0">
              <a:solidFill>
                <a:schemeClr val="tx1"/>
              </a:solidFill>
            </a:endParaRPr>
          </a:p>
          <a:p>
            <a:pPr algn="just"/>
            <a:endParaRPr lang="en-US" sz="2400" dirty="0" smtClean="0">
              <a:solidFill>
                <a:schemeClr val="tx1"/>
              </a:solidFill>
            </a:endParaRPr>
          </a:p>
          <a:p>
            <a:pPr algn="just"/>
            <a:endParaRPr lang="en-US" sz="2400" dirty="0" smtClean="0">
              <a:solidFill>
                <a:schemeClr val="tx1"/>
              </a:solidFill>
            </a:endParaRPr>
          </a:p>
          <a:p>
            <a:pPr algn="just"/>
            <a:endParaRPr lang="en-US" sz="2400" dirty="0" smtClean="0">
              <a:solidFill>
                <a:schemeClr val="tx1"/>
              </a:solidFill>
            </a:endParaRPr>
          </a:p>
          <a:p>
            <a:pPr algn="just"/>
            <a:endParaRPr lang="en-US" sz="2400" dirty="0" smtClean="0">
              <a:solidFill>
                <a:schemeClr val="tx1"/>
              </a:solidFill>
            </a:endParaRPr>
          </a:p>
          <a:p>
            <a:pPr algn="just"/>
            <a:endParaRPr lang="en-US" sz="2400" dirty="0" smtClean="0">
              <a:solidFill>
                <a:schemeClr val="tx1"/>
              </a:solidFill>
            </a:endParaRPr>
          </a:p>
          <a:p>
            <a:pPr algn="just"/>
            <a:endParaRPr lang="en-US" sz="2400" dirty="0" smtClean="0">
              <a:solidFill>
                <a:schemeClr val="tx1"/>
              </a:solidFill>
            </a:endParaRPr>
          </a:p>
          <a:p>
            <a:pPr algn="just"/>
            <a:endParaRPr lang="en-US" sz="2400" dirty="0" smtClean="0">
              <a:solidFill>
                <a:schemeClr val="tx1"/>
              </a:solidFill>
            </a:endParaRPr>
          </a:p>
          <a:p>
            <a:pPr algn="just"/>
            <a:endParaRPr lang="en-US" sz="2400" dirty="0" smtClean="0">
              <a:solidFill>
                <a:schemeClr val="tx1"/>
              </a:solidFill>
            </a:endParaRPr>
          </a:p>
          <a:p>
            <a:pPr algn="just"/>
            <a:endParaRPr lang="en-GB" sz="2400" dirty="0" smtClean="0">
              <a:solidFill>
                <a:schemeClr val="tx1"/>
              </a:solidFill>
            </a:endParaRPr>
          </a:p>
          <a:p>
            <a:pPr algn="just"/>
            <a:endParaRPr lang="en-GB" sz="2400" dirty="0" smtClean="0">
              <a:solidFill>
                <a:schemeClr val="tx1"/>
              </a:solidFill>
            </a:endParaRPr>
          </a:p>
          <a:p>
            <a:pPr algn="just"/>
            <a:endParaRPr sz="2400" dirty="0">
              <a:solidFill>
                <a:schemeClr val="tx1"/>
              </a:solidFill>
            </a:endParaRPr>
          </a:p>
        </p:txBody>
      </p:sp>
      <p:sp>
        <p:nvSpPr>
          <p:cNvPr id="54" name="Rounded Rectangle 53"/>
          <p:cNvSpPr/>
          <p:nvPr/>
        </p:nvSpPr>
        <p:spPr>
          <a:xfrm>
            <a:off x="16306800" y="24782772"/>
            <a:ext cx="12562336" cy="1081421"/>
          </a:xfrm>
          <a:prstGeom prst="roundRect">
            <a:avLst/>
          </a:prstGeom>
          <a:solidFill>
            <a:schemeClr val="accent6">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3600" b="1" dirty="0" smtClean="0">
                <a:latin typeface="Aptos"/>
              </a:rPr>
              <a:t>RESULT</a:t>
            </a:r>
            <a:endParaRPr sz="3600" b="1" dirty="0">
              <a:latin typeface="Aptos"/>
            </a:endParaRPr>
          </a:p>
        </p:txBody>
      </p:sp>
      <p:pic>
        <p:nvPicPr>
          <p:cNvPr id="55" name="Picture 54" descr="C:\Users\MAINUS~1\AppData\Local\Temp\{4C152D2C-2AD3-418D-9CDA-E2C4954938DE}.tmp"/>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9548685" y="30192443"/>
            <a:ext cx="5949535" cy="7206517"/>
          </a:xfrm>
          <a:prstGeom prst="rect">
            <a:avLst/>
          </a:prstGeom>
          <a:noFill/>
          <a:ln>
            <a:noFill/>
          </a:ln>
        </p:spPr>
      </p:pic>
      <p:sp>
        <p:nvSpPr>
          <p:cNvPr id="56" name="TextBox 55"/>
          <p:cNvSpPr txBox="1"/>
          <p:nvPr/>
        </p:nvSpPr>
        <p:spPr>
          <a:xfrm>
            <a:off x="16611599" y="37530650"/>
            <a:ext cx="11765282" cy="830997"/>
          </a:xfrm>
          <a:prstGeom prst="rect">
            <a:avLst/>
          </a:prstGeom>
          <a:noFill/>
        </p:spPr>
        <p:txBody>
          <a:bodyPr wrap="square" rtlCol="0">
            <a:spAutoFit/>
          </a:bodyPr>
          <a:lstStyle/>
          <a:p>
            <a:pPr algn="ctr"/>
            <a:r>
              <a:rPr lang="pt-PT" sz="2352" dirty="0" smtClean="0">
                <a:latin typeface="Aptos"/>
              </a:rPr>
              <a:t> </a:t>
            </a:r>
            <a:r>
              <a:rPr lang="en-US" sz="2400" dirty="0" smtClean="0"/>
              <a:t>Figure3. </a:t>
            </a:r>
            <a:r>
              <a:rPr lang="en-US" sz="2400" dirty="0"/>
              <a:t>Mechanism of action of </a:t>
            </a:r>
            <a:r>
              <a:rPr lang="en-US" sz="2400" dirty="0" err="1"/>
              <a:t>bacteriocins</a:t>
            </a:r>
            <a:r>
              <a:rPr lang="en-US" sz="2400" dirty="0"/>
              <a:t> excreted by PGPR in abiotic stress resilience. (from Al-</a:t>
            </a:r>
            <a:r>
              <a:rPr lang="en-US" sz="2400" dirty="0" err="1"/>
              <a:t>Turki</a:t>
            </a:r>
            <a:r>
              <a:rPr lang="en-US" sz="2400" dirty="0"/>
              <a:t> et al., 2023</a:t>
            </a:r>
            <a:r>
              <a:rPr lang="en-US" sz="2400" dirty="0" smtClean="0"/>
              <a:t>)</a:t>
            </a:r>
            <a:endParaRPr lang="en-GB" sz="2352" dirty="0">
              <a:latin typeface="Apto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622</TotalTime>
  <Words>826</Words>
  <Application>Microsoft Office PowerPoint</Application>
  <PresentationFormat>Custom</PresentationFormat>
  <Paragraphs>65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Arial</vt:lpstr>
      <vt:lpstr>Calibri</vt:lpstr>
      <vt:lpstr>Office Theme</vt:lpstr>
      <vt:lpstr>PowerPoint Presentation</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Daniela Dimovska</dc:creator>
  <cp:keywords/>
  <dc:description>generated using python-pptx</dc:description>
  <cp:lastModifiedBy>Daniela Todevska</cp:lastModifiedBy>
  <cp:revision>37</cp:revision>
  <dcterms:created xsi:type="dcterms:W3CDTF">2013-01-27T09:14:16Z</dcterms:created>
  <dcterms:modified xsi:type="dcterms:W3CDTF">2026-09-24T11:24:41Z</dcterms:modified>
  <cp:category/>
</cp:coreProperties>
</file>