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58" r:id="rId6"/>
    <p:sldId id="259"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4FEB9B-A99B-4D4F-BDCE-A2D8B8883E0A}" type="doc">
      <dgm:prSet loTypeId="urn:microsoft.com/office/officeart/2005/8/layout/arrow1" loCatId="process" qsTypeId="urn:microsoft.com/office/officeart/2005/8/quickstyle/simple3" qsCatId="simple" csTypeId="urn:microsoft.com/office/officeart/2005/8/colors/accent1_2" csCatId="accent1" phldr="1"/>
      <dgm:spPr/>
      <dgm:t>
        <a:bodyPr/>
        <a:lstStyle/>
        <a:p>
          <a:endParaRPr lang="mk-MK"/>
        </a:p>
      </dgm:t>
    </dgm:pt>
    <dgm:pt modelId="{4FFB54B9-97C6-4E61-B551-610E97568D8F}">
      <dgm:prSet phldrT="[Text]"/>
      <dgm:spPr/>
      <dgm:t>
        <a:bodyPr/>
        <a:lstStyle/>
        <a:p>
          <a:r>
            <a:rPr lang="en-US" dirty="0"/>
            <a:t>Citizen </a:t>
          </a:r>
          <a:endParaRPr lang="mk-MK" dirty="0"/>
        </a:p>
      </dgm:t>
    </dgm:pt>
    <dgm:pt modelId="{0E655BDE-FEB5-4E2F-967B-6A111804FE70}" type="parTrans" cxnId="{BB286C4C-9C3F-4399-B8A6-A19CD06A6E57}">
      <dgm:prSet/>
      <dgm:spPr/>
      <dgm:t>
        <a:bodyPr/>
        <a:lstStyle/>
        <a:p>
          <a:endParaRPr lang="mk-MK"/>
        </a:p>
      </dgm:t>
    </dgm:pt>
    <dgm:pt modelId="{AC1C60C6-50A9-4A69-AD32-02A26AA55A78}" type="sibTrans" cxnId="{BB286C4C-9C3F-4399-B8A6-A19CD06A6E57}">
      <dgm:prSet/>
      <dgm:spPr/>
      <dgm:t>
        <a:bodyPr/>
        <a:lstStyle/>
        <a:p>
          <a:endParaRPr lang="mk-MK"/>
        </a:p>
      </dgm:t>
    </dgm:pt>
    <dgm:pt modelId="{9FBA6DE9-5C7D-4C82-AB21-4CB8F96CB886}">
      <dgm:prSet phldrT="[Text]"/>
      <dgm:spPr/>
      <dgm:t>
        <a:bodyPr/>
        <a:lstStyle/>
        <a:p>
          <a:r>
            <a:rPr lang="en-US" dirty="0"/>
            <a:t>Trader </a:t>
          </a:r>
          <a:endParaRPr lang="mk-MK" dirty="0"/>
        </a:p>
      </dgm:t>
    </dgm:pt>
    <dgm:pt modelId="{360CB249-79C9-499A-AE2F-155125F7098F}" type="parTrans" cxnId="{3EAD6623-D8DD-43FA-8E03-B22159BC1270}">
      <dgm:prSet/>
      <dgm:spPr/>
      <dgm:t>
        <a:bodyPr/>
        <a:lstStyle/>
        <a:p>
          <a:endParaRPr lang="mk-MK"/>
        </a:p>
      </dgm:t>
    </dgm:pt>
    <dgm:pt modelId="{7BA7BD28-7504-4CD3-9CB5-12E4B9C6E252}" type="sibTrans" cxnId="{3EAD6623-D8DD-43FA-8E03-B22159BC1270}">
      <dgm:prSet/>
      <dgm:spPr/>
      <dgm:t>
        <a:bodyPr/>
        <a:lstStyle/>
        <a:p>
          <a:endParaRPr lang="mk-MK"/>
        </a:p>
      </dgm:t>
    </dgm:pt>
    <dgm:pt modelId="{BBA7D0B2-876C-4C18-AE7E-59F31AB5AA60}">
      <dgm:prSet phldrT="[Text]"/>
      <dgm:spPr/>
      <dgm:t>
        <a:bodyPr/>
        <a:lstStyle/>
        <a:p>
          <a:r>
            <a:rPr lang="en-US" dirty="0"/>
            <a:t>Crafter </a:t>
          </a:r>
          <a:endParaRPr lang="mk-MK" dirty="0"/>
        </a:p>
      </dgm:t>
    </dgm:pt>
    <dgm:pt modelId="{A7EC5B7F-5945-4D94-9BCE-2B819E2B15EB}" type="parTrans" cxnId="{A1EF2C31-CE77-4ECF-AB93-0C4CDE807FF5}">
      <dgm:prSet/>
      <dgm:spPr/>
      <dgm:t>
        <a:bodyPr/>
        <a:lstStyle/>
        <a:p>
          <a:endParaRPr lang="mk-MK"/>
        </a:p>
      </dgm:t>
    </dgm:pt>
    <dgm:pt modelId="{F8E3C608-EF21-431B-8085-E8A252C9ACBF}" type="sibTrans" cxnId="{A1EF2C31-CE77-4ECF-AB93-0C4CDE807FF5}">
      <dgm:prSet/>
      <dgm:spPr/>
      <dgm:t>
        <a:bodyPr/>
        <a:lstStyle/>
        <a:p>
          <a:endParaRPr lang="mk-MK"/>
        </a:p>
      </dgm:t>
    </dgm:pt>
    <dgm:pt modelId="{3887D09B-16AD-4ACD-945F-41D2E47C4F8A}" type="pres">
      <dgm:prSet presAssocID="{0D4FEB9B-A99B-4D4F-BDCE-A2D8B8883E0A}" presName="cycle" presStyleCnt="0">
        <dgm:presLayoutVars>
          <dgm:dir/>
          <dgm:resizeHandles val="exact"/>
        </dgm:presLayoutVars>
      </dgm:prSet>
      <dgm:spPr/>
    </dgm:pt>
    <dgm:pt modelId="{20C06083-8808-48B6-B406-B2FE046F11DA}" type="pres">
      <dgm:prSet presAssocID="{4FFB54B9-97C6-4E61-B551-610E97568D8F}" presName="arrow" presStyleLbl="node1" presStyleIdx="0" presStyleCnt="3">
        <dgm:presLayoutVars>
          <dgm:bulletEnabled val="1"/>
        </dgm:presLayoutVars>
      </dgm:prSet>
      <dgm:spPr/>
    </dgm:pt>
    <dgm:pt modelId="{62FD87B3-7AB5-4A68-9062-8B5D415B9F46}" type="pres">
      <dgm:prSet presAssocID="{9FBA6DE9-5C7D-4C82-AB21-4CB8F96CB886}" presName="arrow" presStyleLbl="node1" presStyleIdx="1" presStyleCnt="3">
        <dgm:presLayoutVars>
          <dgm:bulletEnabled val="1"/>
        </dgm:presLayoutVars>
      </dgm:prSet>
      <dgm:spPr/>
    </dgm:pt>
    <dgm:pt modelId="{A4026F4D-C9E0-4AF6-A452-62ECCB5EB079}" type="pres">
      <dgm:prSet presAssocID="{BBA7D0B2-876C-4C18-AE7E-59F31AB5AA60}" presName="arrow" presStyleLbl="node1" presStyleIdx="2" presStyleCnt="3">
        <dgm:presLayoutVars>
          <dgm:bulletEnabled val="1"/>
        </dgm:presLayoutVars>
      </dgm:prSet>
      <dgm:spPr/>
    </dgm:pt>
  </dgm:ptLst>
  <dgm:cxnLst>
    <dgm:cxn modelId="{3EAD6623-D8DD-43FA-8E03-B22159BC1270}" srcId="{0D4FEB9B-A99B-4D4F-BDCE-A2D8B8883E0A}" destId="{9FBA6DE9-5C7D-4C82-AB21-4CB8F96CB886}" srcOrd="1" destOrd="0" parTransId="{360CB249-79C9-499A-AE2F-155125F7098F}" sibTransId="{7BA7BD28-7504-4CD3-9CB5-12E4B9C6E252}"/>
    <dgm:cxn modelId="{20244E25-CB85-4A18-BBA8-113C77D02626}" type="presOf" srcId="{4FFB54B9-97C6-4E61-B551-610E97568D8F}" destId="{20C06083-8808-48B6-B406-B2FE046F11DA}" srcOrd="0" destOrd="0" presId="urn:microsoft.com/office/officeart/2005/8/layout/arrow1"/>
    <dgm:cxn modelId="{A1EF2C31-CE77-4ECF-AB93-0C4CDE807FF5}" srcId="{0D4FEB9B-A99B-4D4F-BDCE-A2D8B8883E0A}" destId="{BBA7D0B2-876C-4C18-AE7E-59F31AB5AA60}" srcOrd="2" destOrd="0" parTransId="{A7EC5B7F-5945-4D94-9BCE-2B819E2B15EB}" sibTransId="{F8E3C608-EF21-431B-8085-E8A252C9ACBF}"/>
    <dgm:cxn modelId="{BB286C4C-9C3F-4399-B8A6-A19CD06A6E57}" srcId="{0D4FEB9B-A99B-4D4F-BDCE-A2D8B8883E0A}" destId="{4FFB54B9-97C6-4E61-B551-610E97568D8F}" srcOrd="0" destOrd="0" parTransId="{0E655BDE-FEB5-4E2F-967B-6A111804FE70}" sibTransId="{AC1C60C6-50A9-4A69-AD32-02A26AA55A78}"/>
    <dgm:cxn modelId="{762D5C81-9A75-46C0-9876-1469CDA25574}" type="presOf" srcId="{0D4FEB9B-A99B-4D4F-BDCE-A2D8B8883E0A}" destId="{3887D09B-16AD-4ACD-945F-41D2E47C4F8A}" srcOrd="0" destOrd="0" presId="urn:microsoft.com/office/officeart/2005/8/layout/arrow1"/>
    <dgm:cxn modelId="{0F946E95-2765-483F-A53C-49106C326712}" type="presOf" srcId="{BBA7D0B2-876C-4C18-AE7E-59F31AB5AA60}" destId="{A4026F4D-C9E0-4AF6-A452-62ECCB5EB079}" srcOrd="0" destOrd="0" presId="urn:microsoft.com/office/officeart/2005/8/layout/arrow1"/>
    <dgm:cxn modelId="{58C339D4-D935-4817-9F6B-2F6EB01A7A31}" type="presOf" srcId="{9FBA6DE9-5C7D-4C82-AB21-4CB8F96CB886}" destId="{62FD87B3-7AB5-4A68-9062-8B5D415B9F46}" srcOrd="0" destOrd="0" presId="urn:microsoft.com/office/officeart/2005/8/layout/arrow1"/>
    <dgm:cxn modelId="{C4871285-B181-4F2D-B62E-6BE2765A4C09}" type="presParOf" srcId="{3887D09B-16AD-4ACD-945F-41D2E47C4F8A}" destId="{20C06083-8808-48B6-B406-B2FE046F11DA}" srcOrd="0" destOrd="0" presId="urn:microsoft.com/office/officeart/2005/8/layout/arrow1"/>
    <dgm:cxn modelId="{9B1CBE84-2BA7-418E-9C35-B0152A3228E5}" type="presParOf" srcId="{3887D09B-16AD-4ACD-945F-41D2E47C4F8A}" destId="{62FD87B3-7AB5-4A68-9062-8B5D415B9F46}" srcOrd="1" destOrd="0" presId="urn:microsoft.com/office/officeart/2005/8/layout/arrow1"/>
    <dgm:cxn modelId="{37B5DE49-32D7-48A2-96FA-E9FA4DD99D85}" type="presParOf" srcId="{3887D09B-16AD-4ACD-945F-41D2E47C4F8A}" destId="{A4026F4D-C9E0-4AF6-A452-62ECCB5EB079}" srcOrd="2"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06083-8808-48B6-B406-B2FE046F11DA}">
      <dsp:nvSpPr>
        <dsp:cNvPr id="0" name=""/>
        <dsp:cNvSpPr/>
      </dsp:nvSpPr>
      <dsp:spPr>
        <a:xfrm>
          <a:off x="1008188" y="121588"/>
          <a:ext cx="1741167" cy="1741167"/>
        </a:xfrm>
        <a:prstGeom prst="upArrow">
          <a:avLst>
            <a:gd name="adj1" fmla="val 50000"/>
            <a:gd name="adj2" fmla="val 35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Citizen </a:t>
          </a:r>
          <a:endParaRPr lang="mk-MK" sz="1500" kern="1200" dirty="0"/>
        </a:p>
      </dsp:txBody>
      <dsp:txXfrm>
        <a:off x="1443480" y="426292"/>
        <a:ext cx="870583" cy="1436463"/>
      </dsp:txXfrm>
    </dsp:sp>
    <dsp:sp modelId="{62FD87B3-7AB5-4A68-9062-8B5D415B9F46}">
      <dsp:nvSpPr>
        <dsp:cNvPr id="0" name=""/>
        <dsp:cNvSpPr/>
      </dsp:nvSpPr>
      <dsp:spPr>
        <a:xfrm rot="7200000">
          <a:off x="2015475" y="1866259"/>
          <a:ext cx="1741167" cy="1741167"/>
        </a:xfrm>
        <a:prstGeom prst="upArrow">
          <a:avLst>
            <a:gd name="adj1" fmla="val 50000"/>
            <a:gd name="adj2" fmla="val 35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Trader </a:t>
          </a:r>
          <a:endParaRPr lang="mk-MK" sz="1500" kern="1200" dirty="0"/>
        </a:p>
      </dsp:txBody>
      <dsp:txXfrm rot="-5400000">
        <a:off x="2035886" y="2225375"/>
        <a:ext cx="1436463" cy="870583"/>
      </dsp:txXfrm>
    </dsp:sp>
    <dsp:sp modelId="{A4026F4D-C9E0-4AF6-A452-62ECCB5EB079}">
      <dsp:nvSpPr>
        <dsp:cNvPr id="0" name=""/>
        <dsp:cNvSpPr/>
      </dsp:nvSpPr>
      <dsp:spPr>
        <a:xfrm rot="14400000">
          <a:off x="902" y="1866259"/>
          <a:ext cx="1741167" cy="1741167"/>
        </a:xfrm>
        <a:prstGeom prst="upArrow">
          <a:avLst>
            <a:gd name="adj1" fmla="val 50000"/>
            <a:gd name="adj2" fmla="val 35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Crafter </a:t>
          </a:r>
          <a:endParaRPr lang="mk-MK" sz="1500" kern="1200" dirty="0"/>
        </a:p>
      </dsp:txBody>
      <dsp:txXfrm rot="5400000">
        <a:off x="285195" y="2225375"/>
        <a:ext cx="1436463" cy="870583"/>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5/30/2024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5/30/2024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5/30/2024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EDE76-3E2C-43AE-8E1C-C60620DD5585}"/>
              </a:ext>
            </a:extLst>
          </p:cNvPr>
          <p:cNvSpPr>
            <a:spLocks noGrp="1"/>
          </p:cNvSpPr>
          <p:nvPr>
            <p:ph type="ctrTitle"/>
          </p:nvPr>
        </p:nvSpPr>
        <p:spPr>
          <a:xfrm>
            <a:off x="1154955" y="1219200"/>
            <a:ext cx="9261254" cy="2809461"/>
          </a:xfrm>
        </p:spPr>
        <p:txBody>
          <a:bodyPr/>
          <a:lstStyle/>
          <a:p>
            <a:pPr algn="ctr"/>
            <a:r>
              <a:rPr lang="en-US" sz="4800" dirty="0"/>
              <a:t>Introduction to Macedonian company law </a:t>
            </a:r>
            <a:br>
              <a:rPr lang="en-US" dirty="0"/>
            </a:br>
            <a:endParaRPr lang="mk-MK" dirty="0"/>
          </a:p>
        </p:txBody>
      </p:sp>
      <p:sp>
        <p:nvSpPr>
          <p:cNvPr id="3" name="Subtitle 2">
            <a:extLst>
              <a:ext uri="{FF2B5EF4-FFF2-40B4-BE49-F238E27FC236}">
                <a16:creationId xmlns:a16="http://schemas.microsoft.com/office/drawing/2014/main" id="{47997429-6EA8-4AD4-B477-E54492A71D07}"/>
              </a:ext>
            </a:extLst>
          </p:cNvPr>
          <p:cNvSpPr>
            <a:spLocks noGrp="1"/>
          </p:cNvSpPr>
          <p:nvPr>
            <p:ph type="subTitle" idx="1"/>
          </p:nvPr>
        </p:nvSpPr>
        <p:spPr>
          <a:xfrm>
            <a:off x="1365119" y="4412974"/>
            <a:ext cx="8825658" cy="1225826"/>
          </a:xfrm>
        </p:spPr>
        <p:txBody>
          <a:bodyPr>
            <a:normAutofit/>
          </a:bodyPr>
          <a:lstStyle/>
          <a:p>
            <a:pPr algn="ctr"/>
            <a:r>
              <a:rPr lang="en-US" dirty="0"/>
              <a:t>Associate professor Kristina </a:t>
            </a:r>
            <a:r>
              <a:rPr lang="en-US" dirty="0" err="1"/>
              <a:t>Misheva</a:t>
            </a:r>
            <a:r>
              <a:rPr lang="en-US" dirty="0"/>
              <a:t>, </a:t>
            </a:r>
            <a:r>
              <a:rPr lang="en-US" dirty="0" err="1"/>
              <a:t>phD</a:t>
            </a:r>
            <a:r>
              <a:rPr lang="en-US" dirty="0"/>
              <a:t> in Law</a:t>
            </a:r>
          </a:p>
          <a:p>
            <a:pPr algn="ctr"/>
            <a:r>
              <a:rPr lang="en-US" dirty="0"/>
              <a:t>Faculty of Law, </a:t>
            </a:r>
            <a:r>
              <a:rPr lang="en-US" dirty="0" err="1"/>
              <a:t>Goce</a:t>
            </a:r>
            <a:r>
              <a:rPr lang="en-US" dirty="0"/>
              <a:t> </a:t>
            </a:r>
            <a:r>
              <a:rPr lang="en-US" dirty="0" err="1"/>
              <a:t>Delcev</a:t>
            </a:r>
            <a:r>
              <a:rPr lang="en-US" dirty="0"/>
              <a:t> University, </a:t>
            </a:r>
            <a:r>
              <a:rPr lang="en-US" dirty="0" err="1"/>
              <a:t>Stip</a:t>
            </a:r>
            <a:endParaRPr lang="en-US" dirty="0"/>
          </a:p>
          <a:p>
            <a:pPr algn="ctr"/>
            <a:r>
              <a:rPr lang="en-US" dirty="0"/>
              <a:t>Warsaw, 10-11.05.2024</a:t>
            </a:r>
          </a:p>
          <a:p>
            <a:pPr algn="ctr"/>
            <a:endParaRPr lang="mk-MK" dirty="0"/>
          </a:p>
        </p:txBody>
      </p:sp>
      <p:sp>
        <p:nvSpPr>
          <p:cNvPr id="5" name="TextBox 4">
            <a:extLst>
              <a:ext uri="{FF2B5EF4-FFF2-40B4-BE49-F238E27FC236}">
                <a16:creationId xmlns:a16="http://schemas.microsoft.com/office/drawing/2014/main" id="{53A6950E-54B2-4974-B864-0615A3538DA9}"/>
              </a:ext>
            </a:extLst>
          </p:cNvPr>
          <p:cNvSpPr txBox="1"/>
          <p:nvPr/>
        </p:nvSpPr>
        <p:spPr>
          <a:xfrm>
            <a:off x="3816626" y="940904"/>
            <a:ext cx="3922644" cy="369332"/>
          </a:xfrm>
          <a:prstGeom prst="rect">
            <a:avLst/>
          </a:prstGeom>
          <a:noFill/>
        </p:spPr>
        <p:txBody>
          <a:bodyPr wrap="square" rtlCol="0">
            <a:spAutoFit/>
          </a:bodyPr>
          <a:lstStyle/>
          <a:p>
            <a:endParaRPr lang="mk-MK" dirty="0"/>
          </a:p>
        </p:txBody>
      </p:sp>
    </p:spTree>
    <p:extLst>
      <p:ext uri="{BB962C8B-B14F-4D97-AF65-F5344CB8AC3E}">
        <p14:creationId xmlns:p14="http://schemas.microsoft.com/office/powerpoint/2010/main" val="11956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74772-59AA-433C-AAEB-C4AA86D75684}"/>
              </a:ext>
            </a:extLst>
          </p:cNvPr>
          <p:cNvSpPr>
            <a:spLocks noGrp="1"/>
          </p:cNvSpPr>
          <p:nvPr>
            <p:ph type="title"/>
          </p:nvPr>
        </p:nvSpPr>
        <p:spPr>
          <a:xfrm>
            <a:off x="1141701" y="1829506"/>
            <a:ext cx="4622995" cy="2283824"/>
          </a:xfrm>
        </p:spPr>
        <p:txBody>
          <a:bodyPr/>
          <a:lstStyle/>
          <a:p>
            <a:r>
              <a:rPr lang="en-US" dirty="0"/>
              <a:t>General questions about the Macedonian Company law </a:t>
            </a:r>
            <a:endParaRPr lang="mk-MK" dirty="0"/>
          </a:p>
        </p:txBody>
      </p:sp>
      <p:sp>
        <p:nvSpPr>
          <p:cNvPr id="3" name="Text Placeholder 2">
            <a:extLst>
              <a:ext uri="{FF2B5EF4-FFF2-40B4-BE49-F238E27FC236}">
                <a16:creationId xmlns:a16="http://schemas.microsoft.com/office/drawing/2014/main" id="{43706E15-29E7-4FA2-B9EE-7AD3B2B67689}"/>
              </a:ext>
            </a:extLst>
          </p:cNvPr>
          <p:cNvSpPr>
            <a:spLocks noGrp="1"/>
          </p:cNvSpPr>
          <p:nvPr>
            <p:ph type="body" idx="1"/>
          </p:nvPr>
        </p:nvSpPr>
        <p:spPr>
          <a:xfrm>
            <a:off x="6895559" y="1523999"/>
            <a:ext cx="3757545" cy="4492488"/>
          </a:xfrm>
        </p:spPr>
        <p:txBody>
          <a:bodyPr>
            <a:normAutofit lnSpcReduction="10000"/>
          </a:bodyPr>
          <a:lstStyle/>
          <a:p>
            <a:pPr marL="457200" indent="-457200">
              <a:buAutoNum type="arabicPeriod"/>
            </a:pPr>
            <a:r>
              <a:rPr lang="en-US" dirty="0"/>
              <a:t>The company law in the different legal systems</a:t>
            </a:r>
          </a:p>
          <a:p>
            <a:pPr marL="457200" indent="-457200">
              <a:buAutoNum type="arabicPeriod"/>
            </a:pPr>
            <a:r>
              <a:rPr lang="en-US" dirty="0"/>
              <a:t> unifications of the law </a:t>
            </a:r>
          </a:p>
          <a:p>
            <a:pPr marL="457200" indent="-457200">
              <a:buAutoNum type="arabicPeriod"/>
            </a:pPr>
            <a:r>
              <a:rPr lang="en-US" dirty="0"/>
              <a:t>The development of the Macedonian company law in different political systems ( federation Vs unliteral state</a:t>
            </a:r>
          </a:p>
          <a:p>
            <a:pPr marL="457200" indent="-457200">
              <a:buAutoNum type="arabicPeriod"/>
            </a:pPr>
            <a:r>
              <a:rPr lang="en-US" dirty="0"/>
              <a:t>the EU regulation and The Macedonian company law</a:t>
            </a:r>
            <a:endParaRPr lang="mk-MK" dirty="0"/>
          </a:p>
        </p:txBody>
      </p:sp>
    </p:spTree>
    <p:extLst>
      <p:ext uri="{BB962C8B-B14F-4D97-AF65-F5344CB8AC3E}">
        <p14:creationId xmlns:p14="http://schemas.microsoft.com/office/powerpoint/2010/main" val="301283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827B-0274-485F-9CA9-F3CEAAC1C035}"/>
              </a:ext>
            </a:extLst>
          </p:cNvPr>
          <p:cNvSpPr>
            <a:spLocks noGrp="1"/>
          </p:cNvSpPr>
          <p:nvPr>
            <p:ph type="title"/>
          </p:nvPr>
        </p:nvSpPr>
        <p:spPr>
          <a:xfrm>
            <a:off x="1154954" y="973668"/>
            <a:ext cx="9658820" cy="706964"/>
          </a:xfrm>
        </p:spPr>
        <p:txBody>
          <a:bodyPr/>
          <a:lstStyle/>
          <a:p>
            <a:r>
              <a:rPr lang="en-US" dirty="0"/>
              <a:t>1. The company law in the different legal systems</a:t>
            </a:r>
            <a:endParaRPr lang="mk-MK" dirty="0"/>
          </a:p>
        </p:txBody>
      </p:sp>
      <p:sp>
        <p:nvSpPr>
          <p:cNvPr id="3" name="Text Placeholder 2">
            <a:extLst>
              <a:ext uri="{FF2B5EF4-FFF2-40B4-BE49-F238E27FC236}">
                <a16:creationId xmlns:a16="http://schemas.microsoft.com/office/drawing/2014/main" id="{D2647241-C20F-4190-A6CC-3E62DF03DEE9}"/>
              </a:ext>
            </a:extLst>
          </p:cNvPr>
          <p:cNvSpPr>
            <a:spLocks noGrp="1"/>
          </p:cNvSpPr>
          <p:nvPr>
            <p:ph type="body" idx="1"/>
          </p:nvPr>
        </p:nvSpPr>
        <p:spPr>
          <a:xfrm>
            <a:off x="1154955" y="2346843"/>
            <a:ext cx="4825157" cy="576262"/>
          </a:xfrm>
        </p:spPr>
        <p:txBody>
          <a:bodyPr/>
          <a:lstStyle/>
          <a:p>
            <a:r>
              <a:rPr lang="en-US" dirty="0"/>
              <a:t>Civil law		</a:t>
            </a:r>
            <a:endParaRPr lang="mk-MK" dirty="0"/>
          </a:p>
        </p:txBody>
      </p:sp>
      <p:sp>
        <p:nvSpPr>
          <p:cNvPr id="4" name="Content Placeholder 3">
            <a:extLst>
              <a:ext uri="{FF2B5EF4-FFF2-40B4-BE49-F238E27FC236}">
                <a16:creationId xmlns:a16="http://schemas.microsoft.com/office/drawing/2014/main" id="{9141DE41-3871-4CF9-AF98-FD0F741FC88F}"/>
              </a:ext>
            </a:extLst>
          </p:cNvPr>
          <p:cNvSpPr>
            <a:spLocks noGrp="1"/>
          </p:cNvSpPr>
          <p:nvPr>
            <p:ph sz="half" idx="2"/>
          </p:nvPr>
        </p:nvSpPr>
        <p:spPr>
          <a:xfrm>
            <a:off x="1154954" y="2910958"/>
            <a:ext cx="4825158" cy="3108844"/>
          </a:xfrm>
        </p:spPr>
        <p:txBody>
          <a:bodyPr>
            <a:normAutofit fontScale="92500" lnSpcReduction="20000"/>
          </a:bodyPr>
          <a:lstStyle/>
          <a:p>
            <a:r>
              <a:rPr lang="en-US" dirty="0"/>
              <a:t>Lex </a:t>
            </a:r>
            <a:r>
              <a:rPr lang="en-US" dirty="0" err="1"/>
              <a:t>scripta</a:t>
            </a:r>
            <a:r>
              <a:rPr lang="en-US" dirty="0"/>
              <a:t> ( Written law);</a:t>
            </a:r>
          </a:p>
          <a:p>
            <a:r>
              <a:rPr lang="en-US" dirty="0"/>
              <a:t>obligations arising from formal written law and ratified conventions and treaties;</a:t>
            </a:r>
          </a:p>
          <a:p>
            <a:r>
              <a:rPr lang="en-US" dirty="0"/>
              <a:t>Until XIX century, the company law was based on contractual rules. The company is treated as agreement according the civil law</a:t>
            </a:r>
          </a:p>
          <a:p>
            <a:r>
              <a:rPr lang="en-US" dirty="0"/>
              <a:t>After the second part of XX century</a:t>
            </a:r>
            <a:r>
              <a:rPr lang="mk-MK" dirty="0"/>
              <a:t> </a:t>
            </a:r>
            <a:r>
              <a:rPr lang="en-US" dirty="0"/>
              <a:t>dominates the institutional concept of the company.  The company seen as an institution </a:t>
            </a:r>
            <a:endParaRPr lang="mk-MK" dirty="0"/>
          </a:p>
        </p:txBody>
      </p:sp>
      <p:sp>
        <p:nvSpPr>
          <p:cNvPr id="5" name="Text Placeholder 4">
            <a:extLst>
              <a:ext uri="{FF2B5EF4-FFF2-40B4-BE49-F238E27FC236}">
                <a16:creationId xmlns:a16="http://schemas.microsoft.com/office/drawing/2014/main" id="{A67F5A5F-DEC5-4EE7-B757-300D0A91DD0A}"/>
              </a:ext>
            </a:extLst>
          </p:cNvPr>
          <p:cNvSpPr>
            <a:spLocks noGrp="1"/>
          </p:cNvSpPr>
          <p:nvPr>
            <p:ph type="body" sz="quarter" idx="3"/>
          </p:nvPr>
        </p:nvSpPr>
        <p:spPr>
          <a:xfrm>
            <a:off x="6208712" y="2334695"/>
            <a:ext cx="4825159" cy="576262"/>
          </a:xfrm>
        </p:spPr>
        <p:txBody>
          <a:bodyPr/>
          <a:lstStyle/>
          <a:p>
            <a:r>
              <a:rPr lang="en-US" dirty="0"/>
              <a:t>Common law </a:t>
            </a:r>
            <a:endParaRPr lang="mk-MK" dirty="0"/>
          </a:p>
        </p:txBody>
      </p:sp>
      <p:sp>
        <p:nvSpPr>
          <p:cNvPr id="6" name="Content Placeholder 5">
            <a:extLst>
              <a:ext uri="{FF2B5EF4-FFF2-40B4-BE49-F238E27FC236}">
                <a16:creationId xmlns:a16="http://schemas.microsoft.com/office/drawing/2014/main" id="{CBB60899-D73B-486B-A87A-589C2EB2C31F}"/>
              </a:ext>
            </a:extLst>
          </p:cNvPr>
          <p:cNvSpPr>
            <a:spLocks noGrp="1"/>
          </p:cNvSpPr>
          <p:nvPr>
            <p:ph sz="quarter" idx="4"/>
          </p:nvPr>
        </p:nvSpPr>
        <p:spPr>
          <a:xfrm>
            <a:off x="6208712" y="2910958"/>
            <a:ext cx="5015879" cy="3463338"/>
          </a:xfrm>
        </p:spPr>
        <p:txBody>
          <a:bodyPr>
            <a:normAutofit fontScale="92500" lnSpcReduction="20000"/>
          </a:bodyPr>
          <a:lstStyle/>
          <a:p>
            <a:r>
              <a:rPr lang="en-US" dirty="0"/>
              <a:t>The law that consists of rules that come from "a general practice accepted as law" and exist independent of treaty law; Obligations arising from established practices</a:t>
            </a:r>
            <a:endParaRPr lang="mk-MK" dirty="0"/>
          </a:p>
          <a:p>
            <a:r>
              <a:rPr lang="en-US" dirty="0"/>
              <a:t>Lex Merchant (customs law / Customary international law </a:t>
            </a:r>
            <a:r>
              <a:rPr lang="mk-MK" dirty="0"/>
              <a:t>) А</a:t>
            </a:r>
            <a:r>
              <a:rPr lang="en-US" dirty="0" err="1"/>
              <a:t>pplies</a:t>
            </a:r>
            <a:r>
              <a:rPr lang="en-US" dirty="0"/>
              <a:t> only to merchants: domestic and foreign</a:t>
            </a:r>
            <a:endParaRPr lang="mk-MK" dirty="0"/>
          </a:p>
          <a:p>
            <a:r>
              <a:rPr lang="en-US" dirty="0"/>
              <a:t>From 1756 until 1789 integration of Lex Merchant</a:t>
            </a:r>
            <a:r>
              <a:rPr lang="mk-MK" dirty="0"/>
              <a:t> </a:t>
            </a:r>
            <a:r>
              <a:rPr lang="en-US" dirty="0"/>
              <a:t>into the English  Common law. Applies to all citizens </a:t>
            </a:r>
          </a:p>
          <a:p>
            <a:endParaRPr lang="en-US" dirty="0"/>
          </a:p>
        </p:txBody>
      </p:sp>
    </p:spTree>
    <p:extLst>
      <p:ext uri="{BB962C8B-B14F-4D97-AF65-F5344CB8AC3E}">
        <p14:creationId xmlns:p14="http://schemas.microsoft.com/office/powerpoint/2010/main" val="101197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79A67-3968-4F29-928E-5CB9F45A26D5}"/>
              </a:ext>
            </a:extLst>
          </p:cNvPr>
          <p:cNvSpPr>
            <a:spLocks noGrp="1"/>
          </p:cNvSpPr>
          <p:nvPr>
            <p:ph type="title"/>
          </p:nvPr>
        </p:nvSpPr>
        <p:spPr>
          <a:xfrm>
            <a:off x="1168206" y="1445193"/>
            <a:ext cx="4351025" cy="2283824"/>
          </a:xfrm>
        </p:spPr>
        <p:txBody>
          <a:bodyPr/>
          <a:lstStyle/>
          <a:p>
            <a:r>
              <a:rPr lang="en-US" dirty="0"/>
              <a:t>Civil law (Roman Law) systems</a:t>
            </a:r>
            <a:endParaRPr lang="mk-MK" dirty="0"/>
          </a:p>
        </p:txBody>
      </p:sp>
      <p:graphicFrame>
        <p:nvGraphicFramePr>
          <p:cNvPr id="5" name="Diagram 4">
            <a:extLst>
              <a:ext uri="{FF2B5EF4-FFF2-40B4-BE49-F238E27FC236}">
                <a16:creationId xmlns:a16="http://schemas.microsoft.com/office/drawing/2014/main" id="{4C79AC8A-FD0C-4FE4-8D6C-320B3C5F836B}"/>
              </a:ext>
            </a:extLst>
          </p:cNvPr>
          <p:cNvGraphicFramePr/>
          <p:nvPr>
            <p:extLst>
              <p:ext uri="{D42A27DB-BD31-4B8C-83A1-F6EECF244321}">
                <p14:modId xmlns:p14="http://schemas.microsoft.com/office/powerpoint/2010/main" val="2165087985"/>
              </p:ext>
            </p:extLst>
          </p:nvPr>
        </p:nvGraphicFramePr>
        <p:xfrm>
          <a:off x="6895559" y="1232452"/>
          <a:ext cx="3757545" cy="3729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E92D67D3-8554-4294-A32C-837BC6A4EFE3}"/>
              </a:ext>
            </a:extLst>
          </p:cNvPr>
          <p:cNvSpPr txBox="1"/>
          <p:nvPr/>
        </p:nvSpPr>
        <p:spPr>
          <a:xfrm>
            <a:off x="1338471" y="4379137"/>
            <a:ext cx="3957970" cy="646331"/>
          </a:xfrm>
          <a:prstGeom prst="rect">
            <a:avLst/>
          </a:prstGeom>
          <a:noFill/>
        </p:spPr>
        <p:txBody>
          <a:bodyPr wrap="square" rtlCol="0">
            <a:spAutoFit/>
          </a:bodyPr>
          <a:lstStyle/>
          <a:p>
            <a:r>
              <a:rPr lang="en-US" dirty="0"/>
              <a:t>Representative countries: Germany, Spain, France</a:t>
            </a:r>
            <a:endParaRPr lang="mk-MK" dirty="0"/>
          </a:p>
        </p:txBody>
      </p:sp>
      <p:sp>
        <p:nvSpPr>
          <p:cNvPr id="7" name="TextBox 6">
            <a:extLst>
              <a:ext uri="{FF2B5EF4-FFF2-40B4-BE49-F238E27FC236}">
                <a16:creationId xmlns:a16="http://schemas.microsoft.com/office/drawing/2014/main" id="{9DB0310B-23C9-44E5-88A6-581F2404B380}"/>
              </a:ext>
            </a:extLst>
          </p:cNvPr>
          <p:cNvSpPr txBox="1"/>
          <p:nvPr/>
        </p:nvSpPr>
        <p:spPr>
          <a:xfrm>
            <a:off x="6895559" y="795130"/>
            <a:ext cx="3268858" cy="369332"/>
          </a:xfrm>
          <a:prstGeom prst="rect">
            <a:avLst/>
          </a:prstGeom>
          <a:noFill/>
        </p:spPr>
        <p:txBody>
          <a:bodyPr wrap="square" rtlCol="0">
            <a:spAutoFit/>
          </a:bodyPr>
          <a:lstStyle/>
          <a:p>
            <a:r>
              <a:rPr lang="en-US" dirty="0"/>
              <a:t>Differentia </a:t>
            </a:r>
            <a:r>
              <a:rPr lang="en-US" dirty="0" err="1"/>
              <a:t>specifica</a:t>
            </a:r>
            <a:r>
              <a:rPr lang="en-US" dirty="0"/>
              <a:t> </a:t>
            </a:r>
            <a:endParaRPr lang="mk-MK" dirty="0"/>
          </a:p>
        </p:txBody>
      </p:sp>
    </p:spTree>
    <p:extLst>
      <p:ext uri="{BB962C8B-B14F-4D97-AF65-F5344CB8AC3E}">
        <p14:creationId xmlns:p14="http://schemas.microsoft.com/office/powerpoint/2010/main" val="274450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238C5-7E4A-4AD6-B046-B244B11B1A5F}"/>
              </a:ext>
            </a:extLst>
          </p:cNvPr>
          <p:cNvSpPr>
            <a:spLocks noGrp="1"/>
          </p:cNvSpPr>
          <p:nvPr>
            <p:ph type="title"/>
          </p:nvPr>
        </p:nvSpPr>
        <p:spPr>
          <a:xfrm>
            <a:off x="596347" y="1397738"/>
            <a:ext cx="10774017" cy="706964"/>
          </a:xfrm>
        </p:spPr>
        <p:txBody>
          <a:bodyPr/>
          <a:lstStyle/>
          <a:p>
            <a:pPr algn="ctr"/>
            <a:r>
              <a:rPr lang="en-US" sz="3200" dirty="0"/>
              <a:t>1. The Macedonian company law in the different legal systems</a:t>
            </a:r>
            <a:br>
              <a:rPr lang="en-US" sz="3200" dirty="0"/>
            </a:br>
            <a:br>
              <a:rPr lang="en-US" dirty="0"/>
            </a:br>
            <a:endParaRPr lang="mk-MK" dirty="0"/>
          </a:p>
        </p:txBody>
      </p:sp>
      <p:sp>
        <p:nvSpPr>
          <p:cNvPr id="3" name="Content Placeholder 2">
            <a:extLst>
              <a:ext uri="{FF2B5EF4-FFF2-40B4-BE49-F238E27FC236}">
                <a16:creationId xmlns:a16="http://schemas.microsoft.com/office/drawing/2014/main" id="{92B7D098-AD93-4A4C-A135-3CD22E501440}"/>
              </a:ext>
            </a:extLst>
          </p:cNvPr>
          <p:cNvSpPr>
            <a:spLocks noGrp="1"/>
          </p:cNvSpPr>
          <p:nvPr>
            <p:ph idx="1"/>
          </p:nvPr>
        </p:nvSpPr>
        <p:spPr>
          <a:xfrm>
            <a:off x="954156" y="2372140"/>
            <a:ext cx="10866783" cy="4320208"/>
          </a:xfrm>
        </p:spPr>
        <p:txBody>
          <a:bodyPr>
            <a:normAutofit fontScale="92500" lnSpcReduction="10000"/>
          </a:bodyPr>
          <a:lstStyle/>
          <a:p>
            <a:r>
              <a:rPr lang="en-US" dirty="0"/>
              <a:t>Macedonia is one of the countries that developed their legal systems based on Civil Law. These legal systems are based on the traditions of the Roman Law, or as somewhere called Continental Law or as we use is in theory written law (</a:t>
            </a:r>
            <a:r>
              <a:rPr lang="en-US" i="1" dirty="0" err="1"/>
              <a:t>lex</a:t>
            </a:r>
            <a:r>
              <a:rPr lang="en-US" i="1" dirty="0"/>
              <a:t> </a:t>
            </a:r>
            <a:r>
              <a:rPr lang="en-US" i="1" dirty="0" err="1"/>
              <a:t>scripta</a:t>
            </a:r>
            <a:r>
              <a:rPr lang="en-US" i="1" dirty="0"/>
              <a:t>)</a:t>
            </a:r>
            <a:r>
              <a:rPr lang="en-US" dirty="0"/>
              <a:t>. </a:t>
            </a:r>
          </a:p>
          <a:p>
            <a:pPr lvl="1"/>
            <a:r>
              <a:rPr lang="en-US" dirty="0"/>
              <a:t>There are exemptions, where some of the EU countries has mad efforts to make codification of the civil law and the commercial law (like in Italy and Holland). In some way Switzerland-  has  weak autonomy between the civil and the commercial law. </a:t>
            </a:r>
          </a:p>
          <a:p>
            <a:r>
              <a:rPr lang="en-US" dirty="0"/>
              <a:t>One of the basic characteristics for the countries that follow these legal systems is the </a:t>
            </a:r>
            <a:r>
              <a:rPr lang="en-US" dirty="0">
                <a:solidFill>
                  <a:srgbClr val="FF0000"/>
                </a:solidFill>
              </a:rPr>
              <a:t>clear distinction between the public and the private law</a:t>
            </a:r>
            <a:r>
              <a:rPr lang="en-US" dirty="0"/>
              <a:t>.</a:t>
            </a:r>
          </a:p>
          <a:p>
            <a:r>
              <a:rPr lang="en-US" dirty="0"/>
              <a:t>In the frame of the </a:t>
            </a:r>
            <a:r>
              <a:rPr lang="en-US" dirty="0">
                <a:solidFill>
                  <a:srgbClr val="FF0000"/>
                </a:solidFill>
              </a:rPr>
              <a:t>private law</a:t>
            </a:r>
            <a:r>
              <a:rPr lang="en-US" dirty="0">
                <a:solidFill>
                  <a:srgbClr val="00B050"/>
                </a:solidFill>
              </a:rPr>
              <a:t>, </a:t>
            </a:r>
            <a:r>
              <a:rPr lang="en-US" dirty="0">
                <a:solidFill>
                  <a:schemeClr val="tx1"/>
                </a:solidFill>
              </a:rPr>
              <a:t>distinction between :</a:t>
            </a:r>
          </a:p>
          <a:p>
            <a:pPr lvl="1"/>
            <a:r>
              <a:rPr lang="en-US" dirty="0">
                <a:solidFill>
                  <a:srgbClr val="00B050"/>
                </a:solidFill>
              </a:rPr>
              <a:t>- the civil and</a:t>
            </a:r>
          </a:p>
          <a:p>
            <a:pPr lvl="1"/>
            <a:r>
              <a:rPr lang="en-US" dirty="0">
                <a:solidFill>
                  <a:srgbClr val="00B050"/>
                </a:solidFill>
              </a:rPr>
              <a:t>-  the</a:t>
            </a:r>
            <a:r>
              <a:rPr lang="mk-MK" dirty="0">
                <a:solidFill>
                  <a:srgbClr val="00B050"/>
                </a:solidFill>
              </a:rPr>
              <a:t> </a:t>
            </a:r>
            <a:r>
              <a:rPr lang="en-US" dirty="0">
                <a:solidFill>
                  <a:srgbClr val="00B050"/>
                </a:solidFill>
              </a:rPr>
              <a:t>commercial (company) law.</a:t>
            </a:r>
          </a:p>
          <a:p>
            <a:r>
              <a:rPr lang="en-US" dirty="0">
                <a:solidFill>
                  <a:schemeClr val="tx1"/>
                </a:solidFill>
              </a:rPr>
              <a:t>In the context of distinctions between the civil and the commercial law, we may say that although the country has Company act still there is complementary with the civil law ( the rules of civil law- </a:t>
            </a:r>
            <a:r>
              <a:rPr lang="en-US" dirty="0" err="1">
                <a:solidFill>
                  <a:schemeClr val="tx1"/>
                </a:solidFill>
              </a:rPr>
              <a:t>obilgations</a:t>
            </a:r>
            <a:r>
              <a:rPr lang="en-US" dirty="0">
                <a:solidFill>
                  <a:schemeClr val="tx1"/>
                </a:solidFill>
              </a:rPr>
              <a:t>  applies into </a:t>
            </a:r>
            <a:r>
              <a:rPr lang="en-US" dirty="0" err="1">
                <a:solidFill>
                  <a:schemeClr val="tx1"/>
                </a:solidFill>
              </a:rPr>
              <a:t>comapany</a:t>
            </a:r>
            <a:r>
              <a:rPr lang="en-US" dirty="0">
                <a:solidFill>
                  <a:schemeClr val="tx1"/>
                </a:solidFill>
              </a:rPr>
              <a:t>)</a:t>
            </a:r>
            <a:endParaRPr lang="en-US" dirty="0">
              <a:solidFill>
                <a:srgbClr val="00B050"/>
              </a:solidFill>
            </a:endParaRPr>
          </a:p>
          <a:p>
            <a:endParaRPr lang="mk-MK" dirty="0"/>
          </a:p>
        </p:txBody>
      </p:sp>
    </p:spTree>
    <p:extLst>
      <p:ext uri="{BB962C8B-B14F-4D97-AF65-F5344CB8AC3E}">
        <p14:creationId xmlns:p14="http://schemas.microsoft.com/office/powerpoint/2010/main" val="125404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238C5-7E4A-4AD6-B046-B244B11B1A5F}"/>
              </a:ext>
            </a:extLst>
          </p:cNvPr>
          <p:cNvSpPr>
            <a:spLocks noGrp="1"/>
          </p:cNvSpPr>
          <p:nvPr>
            <p:ph type="title"/>
          </p:nvPr>
        </p:nvSpPr>
        <p:spPr>
          <a:xfrm>
            <a:off x="596347" y="1397738"/>
            <a:ext cx="10774017" cy="706964"/>
          </a:xfrm>
        </p:spPr>
        <p:txBody>
          <a:bodyPr/>
          <a:lstStyle/>
          <a:p>
            <a:pPr algn="ctr"/>
            <a:r>
              <a:rPr lang="en-US" sz="3200" dirty="0"/>
              <a:t>2. Unifications of the law </a:t>
            </a:r>
            <a:br>
              <a:rPr lang="en-US" dirty="0"/>
            </a:br>
            <a:endParaRPr lang="mk-MK" dirty="0"/>
          </a:p>
        </p:txBody>
      </p:sp>
      <p:sp>
        <p:nvSpPr>
          <p:cNvPr id="3" name="Content Placeholder 2">
            <a:extLst>
              <a:ext uri="{FF2B5EF4-FFF2-40B4-BE49-F238E27FC236}">
                <a16:creationId xmlns:a16="http://schemas.microsoft.com/office/drawing/2014/main" id="{92B7D098-AD93-4A4C-A135-3CD22E501440}"/>
              </a:ext>
            </a:extLst>
          </p:cNvPr>
          <p:cNvSpPr>
            <a:spLocks noGrp="1"/>
          </p:cNvSpPr>
          <p:nvPr>
            <p:ph idx="1"/>
          </p:nvPr>
        </p:nvSpPr>
        <p:spPr>
          <a:xfrm>
            <a:off x="821635" y="2305878"/>
            <a:ext cx="10774017" cy="4386470"/>
          </a:xfrm>
        </p:spPr>
        <p:txBody>
          <a:bodyPr>
            <a:normAutofit/>
          </a:bodyPr>
          <a:lstStyle/>
          <a:p>
            <a:r>
              <a:rPr lang="en-US" dirty="0"/>
              <a:t>In the process of globalization of the economy, the unification of the law became </a:t>
            </a:r>
            <a:r>
              <a:rPr lang="en-US" i="1" dirty="0" err="1"/>
              <a:t>conditio</a:t>
            </a:r>
            <a:r>
              <a:rPr lang="en-US" i="1" dirty="0"/>
              <a:t> sine non qua  </a:t>
            </a:r>
            <a:endParaRPr lang="en-US" i="1" dirty="0">
              <a:solidFill>
                <a:srgbClr val="00B050"/>
              </a:solidFill>
            </a:endParaRPr>
          </a:p>
          <a:p>
            <a:r>
              <a:rPr lang="en-US" dirty="0"/>
              <a:t>In 2009, at the meetings of the G-20 countries ( these countries represent more that 80 % of the world economy) was agreed that universal rules should be established in order to meet the need of the international economic relationships. </a:t>
            </a:r>
          </a:p>
          <a:p>
            <a:r>
              <a:rPr lang="en-US" dirty="0"/>
              <a:t>With the unification of the law means  adoption of international material law and procedural law ( internationally recognized rules ) that are valid in all countries in the world or in several countries. </a:t>
            </a:r>
          </a:p>
          <a:p>
            <a:r>
              <a:rPr lang="en-US" dirty="0"/>
              <a:t>Examples for: -  </a:t>
            </a:r>
            <a:r>
              <a:rPr lang="en-US" b="1" dirty="0"/>
              <a:t>regional unification </a:t>
            </a:r>
            <a:r>
              <a:rPr lang="en-US" dirty="0"/>
              <a:t>of the law ( EU Trade Union; Open Balkan- 					economic and political zone of three member states in the Balkans, those 	being Albania, 	North Macedonia and Serbia )</a:t>
            </a:r>
          </a:p>
          <a:p>
            <a:pPr marL="1828800" lvl="4" indent="0">
              <a:buNone/>
            </a:pPr>
            <a:r>
              <a:rPr lang="en-US" sz="1800" dirty="0"/>
              <a:t>- Universal unification of the law ( UNICITRAL ; INCOTERMS, etc. )</a:t>
            </a:r>
            <a:endParaRPr lang="mk-MK" dirty="0"/>
          </a:p>
        </p:txBody>
      </p:sp>
    </p:spTree>
    <p:extLst>
      <p:ext uri="{BB962C8B-B14F-4D97-AF65-F5344CB8AC3E}">
        <p14:creationId xmlns:p14="http://schemas.microsoft.com/office/powerpoint/2010/main" val="1288591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238C5-7E4A-4AD6-B046-B244B11B1A5F}"/>
              </a:ext>
            </a:extLst>
          </p:cNvPr>
          <p:cNvSpPr>
            <a:spLocks noGrp="1"/>
          </p:cNvSpPr>
          <p:nvPr>
            <p:ph type="title"/>
          </p:nvPr>
        </p:nvSpPr>
        <p:spPr>
          <a:xfrm>
            <a:off x="596347" y="1397738"/>
            <a:ext cx="11052314" cy="706964"/>
          </a:xfrm>
        </p:spPr>
        <p:txBody>
          <a:bodyPr/>
          <a:lstStyle/>
          <a:p>
            <a:pPr algn="ctr"/>
            <a:br>
              <a:rPr lang="en-US" sz="3200" dirty="0"/>
            </a:br>
            <a:r>
              <a:rPr lang="en-US" sz="3200" dirty="0"/>
              <a:t>Conclusions </a:t>
            </a:r>
            <a:br>
              <a:rPr lang="en-US" sz="3200" dirty="0"/>
            </a:br>
            <a:r>
              <a:rPr lang="en-US" sz="3200" dirty="0"/>
              <a:t>-</a:t>
            </a:r>
            <a:r>
              <a:rPr lang="en-US" sz="2800" dirty="0"/>
              <a:t>to remember </a:t>
            </a:r>
            <a:r>
              <a:rPr lang="en-US" sz="3200" dirty="0"/>
              <a:t>-</a:t>
            </a:r>
            <a:br>
              <a:rPr lang="en-US" sz="3200" dirty="0"/>
            </a:br>
            <a:br>
              <a:rPr lang="en-US" dirty="0"/>
            </a:br>
            <a:endParaRPr lang="mk-MK" dirty="0"/>
          </a:p>
        </p:txBody>
      </p:sp>
      <p:sp>
        <p:nvSpPr>
          <p:cNvPr id="3" name="Content Placeholder 2">
            <a:extLst>
              <a:ext uri="{FF2B5EF4-FFF2-40B4-BE49-F238E27FC236}">
                <a16:creationId xmlns:a16="http://schemas.microsoft.com/office/drawing/2014/main" id="{92B7D098-AD93-4A4C-A135-3CD22E501440}"/>
              </a:ext>
            </a:extLst>
          </p:cNvPr>
          <p:cNvSpPr>
            <a:spLocks noGrp="1"/>
          </p:cNvSpPr>
          <p:nvPr>
            <p:ph idx="1"/>
          </p:nvPr>
        </p:nvSpPr>
        <p:spPr>
          <a:xfrm>
            <a:off x="994417" y="2266122"/>
            <a:ext cx="10654244" cy="4479235"/>
          </a:xfrm>
        </p:spPr>
        <p:txBody>
          <a:bodyPr>
            <a:normAutofit lnSpcReduction="10000"/>
          </a:bodyPr>
          <a:lstStyle/>
          <a:p>
            <a:r>
              <a:rPr lang="en-US" sz="2000" dirty="0"/>
              <a:t>Republic of Macedonia was part of the Yugoslavian federal system until 1991. </a:t>
            </a:r>
          </a:p>
          <a:p>
            <a:r>
              <a:rPr lang="en-US" sz="2000" dirty="0"/>
              <a:t>As a result, even nowadays</a:t>
            </a:r>
            <a:r>
              <a:rPr lang="mk-MK" sz="2000" dirty="0"/>
              <a:t>, </a:t>
            </a:r>
            <a:r>
              <a:rPr lang="en-US" sz="2000" dirty="0"/>
              <a:t>there are many relics of that legal system, especially in the private law, but as also in the area of public law </a:t>
            </a:r>
            <a:endParaRPr lang="en-US" sz="2000" dirty="0">
              <a:solidFill>
                <a:srgbClr val="00B050"/>
              </a:solidFill>
            </a:endParaRPr>
          </a:p>
          <a:p>
            <a:r>
              <a:rPr lang="en-US" sz="2000" dirty="0">
                <a:solidFill>
                  <a:schemeClr val="tx1"/>
                </a:solidFill>
              </a:rPr>
              <a:t>Republic of North Macedonia recognize the private and the public law as different areas. And in the context of distinctions between the civil and the commercial law, we may say that although the country has company act still there is complementary with the civil law ( the rules of civil law- (the law on obligations)  applies ) </a:t>
            </a:r>
          </a:p>
          <a:p>
            <a:r>
              <a:rPr lang="en-US" sz="2000" dirty="0">
                <a:solidFill>
                  <a:schemeClr val="tx1"/>
                </a:solidFill>
              </a:rPr>
              <a:t>Incorporation and harmonization with EU company law, since 1996 when the first Macedonian company act was adopted.</a:t>
            </a:r>
          </a:p>
          <a:p>
            <a:r>
              <a:rPr lang="en-US" sz="2000" dirty="0">
                <a:solidFill>
                  <a:schemeClr val="tx1"/>
                </a:solidFill>
              </a:rPr>
              <a:t>The contemporary Macedonian Company Law was adopted in 2004;</a:t>
            </a:r>
          </a:p>
          <a:p>
            <a:r>
              <a:rPr lang="en-US" sz="2000" dirty="0">
                <a:solidFill>
                  <a:schemeClr val="tx1"/>
                </a:solidFill>
              </a:rPr>
              <a:t>The country is recognizes as business-friendly environment, s it is confirmed its ranking on the 17th place in 2020 Doing Business Report of the World Bank.</a:t>
            </a:r>
          </a:p>
          <a:p>
            <a:endParaRPr lang="en-US" dirty="0">
              <a:solidFill>
                <a:srgbClr val="00B050"/>
              </a:solidFill>
            </a:endParaRPr>
          </a:p>
          <a:p>
            <a:endParaRPr lang="mk-MK" dirty="0"/>
          </a:p>
        </p:txBody>
      </p:sp>
    </p:spTree>
    <p:extLst>
      <p:ext uri="{BB962C8B-B14F-4D97-AF65-F5344CB8AC3E}">
        <p14:creationId xmlns:p14="http://schemas.microsoft.com/office/powerpoint/2010/main" val="1711925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2189</TotalTime>
  <Words>764</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Introduction to Macedonian company law  </vt:lpstr>
      <vt:lpstr>General questions about the Macedonian Company law </vt:lpstr>
      <vt:lpstr>1. The company law in the different legal systems</vt:lpstr>
      <vt:lpstr>Civil law (Roman Law) systems</vt:lpstr>
      <vt:lpstr>1. The Macedonian company law in the different legal systems  </vt:lpstr>
      <vt:lpstr>2. Unifications of the law  </vt:lpstr>
      <vt:lpstr> Conclusions  -to remember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Macedonian law</dc:title>
  <dc:creator>Kristina Miseva</dc:creator>
  <cp:lastModifiedBy>Kristina Miseva</cp:lastModifiedBy>
  <cp:revision>117</cp:revision>
  <dcterms:created xsi:type="dcterms:W3CDTF">2024-05-08T08:14:42Z</dcterms:created>
  <dcterms:modified xsi:type="dcterms:W3CDTF">2024-05-30T21:24:44Z</dcterms:modified>
</cp:coreProperties>
</file>