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A45-3221-40BA-B207-85D9AAAA73E5}" type="datetimeFigureOut">
              <a:rPr lang="en-US" smtClean="0"/>
              <a:t>26-Apr-24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54F0-113C-4C9F-BF26-27CF2A39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2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A45-3221-40BA-B207-85D9AAAA73E5}" type="datetimeFigureOut">
              <a:rPr lang="en-US" smtClean="0"/>
              <a:t>26-Apr-24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54F0-113C-4C9F-BF26-27CF2A39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7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A45-3221-40BA-B207-85D9AAAA73E5}" type="datetimeFigureOut">
              <a:rPr lang="en-US" smtClean="0"/>
              <a:t>26-Apr-24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54F0-113C-4C9F-BF26-27CF2A39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3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A45-3221-40BA-B207-85D9AAAA73E5}" type="datetimeFigureOut">
              <a:rPr lang="en-US" smtClean="0"/>
              <a:t>26-Apr-24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54F0-113C-4C9F-BF26-27CF2A39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1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A45-3221-40BA-B207-85D9AAAA73E5}" type="datetimeFigureOut">
              <a:rPr lang="en-US" smtClean="0"/>
              <a:t>26-Apr-24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54F0-113C-4C9F-BF26-27CF2A39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A45-3221-40BA-B207-85D9AAAA73E5}" type="datetimeFigureOut">
              <a:rPr lang="en-US" smtClean="0"/>
              <a:t>26-Apr-24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54F0-113C-4C9F-BF26-27CF2A39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9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A45-3221-40BA-B207-85D9AAAA73E5}" type="datetimeFigureOut">
              <a:rPr lang="en-US" smtClean="0"/>
              <a:t>26-Apr-24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54F0-113C-4C9F-BF26-27CF2A39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0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A45-3221-40BA-B207-85D9AAAA73E5}" type="datetimeFigureOut">
              <a:rPr lang="en-US" smtClean="0"/>
              <a:t>26-Apr-24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54F0-113C-4C9F-BF26-27CF2A39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7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A45-3221-40BA-B207-85D9AAAA73E5}" type="datetimeFigureOut">
              <a:rPr lang="en-US" smtClean="0"/>
              <a:t>26-Apr-24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54F0-113C-4C9F-BF26-27CF2A39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8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A45-3221-40BA-B207-85D9AAAA73E5}" type="datetimeFigureOut">
              <a:rPr lang="en-US" smtClean="0"/>
              <a:t>26-Apr-24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54F0-113C-4C9F-BF26-27CF2A39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BA45-3221-40BA-B207-85D9AAAA73E5}" type="datetimeFigureOut">
              <a:rPr lang="en-US" smtClean="0"/>
              <a:t>26-Apr-24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54F0-113C-4C9F-BF26-27CF2A39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BA45-3221-40BA-B207-85D9AAAA73E5}" type="datetimeFigureOut">
              <a:rPr lang="en-US" smtClean="0"/>
              <a:t>26-Apr-24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954F0-113C-4C9F-BF26-27CF2A39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759" y="4336065"/>
            <a:ext cx="10690479" cy="99742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iller" panose="04020404031007020602" pitchFamily="82" charset="0"/>
              </a:rPr>
              <a:t>Asst. Prof. Julija Zarkova </a:t>
            </a:r>
            <a:r>
              <a:rPr lang="en-US" sz="2800" dirty="0" err="1">
                <a:solidFill>
                  <a:schemeClr val="bg1"/>
                </a:solidFill>
                <a:latin typeface="Chiller" panose="04020404031007020602" pitchFamily="82" charset="0"/>
              </a:rPr>
              <a:t>Atanasaova</a:t>
            </a:r>
            <a:endParaRPr lang="en-US" sz="28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4DC63D2-18E4-8A44-B765-DC1A2F637143}"/>
              </a:ext>
            </a:extLst>
          </p:cNvPr>
          <p:cNvSpPr txBox="1"/>
          <p:nvPr/>
        </p:nvSpPr>
        <p:spPr>
          <a:xfrm>
            <a:off x="988903" y="2278717"/>
            <a:ext cx="1021419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407"/>
              </a:lnSpc>
            </a:pPr>
            <a:r>
              <a:rPr lang="en-US" sz="4400" b="1" dirty="0">
                <a:solidFill>
                  <a:srgbClr val="FFFFFF"/>
                </a:solidFill>
                <a:latin typeface="Chiller" panose="04020404031007020602" pitchFamily="82" charset="0"/>
              </a:rPr>
              <a:t>COMPARATIVE ANALYSIS OF SPECTROPHOTOMETRIC VS VISUAL TOOTH COLOR DETERMINATION</a:t>
            </a:r>
            <a:endParaRPr lang="en-US" sz="4220" dirty="0">
              <a:solidFill>
                <a:srgbClr val="FFFFFF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03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CD6229-DCC1-6BB8-2A30-060D16136532}"/>
              </a:ext>
            </a:extLst>
          </p:cNvPr>
          <p:cNvSpPr/>
          <p:nvPr/>
        </p:nvSpPr>
        <p:spPr>
          <a:xfrm>
            <a:off x="0" y="966787"/>
            <a:ext cx="12192000" cy="58959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ts val="5407"/>
              </a:lnSpc>
            </a:pPr>
            <a:endParaRPr lang="en-US" sz="5400" dirty="0">
              <a:solidFill>
                <a:srgbClr val="FFFFFF"/>
              </a:solidFill>
              <a:latin typeface="Chiller" panose="04020404031007020602" pitchFamily="82" charset="0"/>
            </a:endParaRPr>
          </a:p>
        </p:txBody>
      </p:sp>
      <p:pic>
        <p:nvPicPr>
          <p:cNvPr id="10" name="Picture 9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C0EDCD0C-12C5-7E67-EE85-B75C34A9B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75" y="5811838"/>
            <a:ext cx="1524000" cy="922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82712-0A06-BF0E-CD12-EBA25803F1DB}"/>
              </a:ext>
            </a:extLst>
          </p:cNvPr>
          <p:cNvSpPr txBox="1"/>
          <p:nvPr/>
        </p:nvSpPr>
        <p:spPr>
          <a:xfrm>
            <a:off x="238125" y="1046162"/>
            <a:ext cx="11630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iller" panose="04020404031007020602" pitchFamily="82" charset="0"/>
              </a:rPr>
              <a:t>INTRODUCTION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Chiller" panose="04020404031007020602" pitchFamily="82" charset="0"/>
              </a:rPr>
              <a:t>Accurate tooth color determination is crucial in producing esthetically pleasing restorations</a:t>
            </a:r>
            <a:r>
              <a:rPr lang="en-US" sz="1800" dirty="0">
                <a:solidFill>
                  <a:srgbClr val="FFFFFF"/>
                </a:solidFill>
                <a:latin typeface="Chiller" panose="04020404031007020602" pitchFamily="82" charset="0"/>
              </a:rPr>
              <a:t>. </a:t>
            </a:r>
            <a:endParaRPr lang="mk-MK" sz="1800" dirty="0">
              <a:solidFill>
                <a:srgbClr val="FFFFFF"/>
              </a:solidFill>
              <a:latin typeface="Chiller" panose="04020404031007020602" pitchFamily="82" charset="0"/>
            </a:endParaRPr>
          </a:p>
          <a:p>
            <a:endParaRPr lang="en-US" dirty="0">
              <a:solidFill>
                <a:schemeClr val="bg1"/>
              </a:solidFill>
              <a:latin typeface="Chiller" panose="04020404031007020602" pitchFamily="82" charset="0"/>
            </a:endParaRPr>
          </a:p>
          <a:p>
            <a:endParaRPr lang="en-US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906DF-EAC5-1C3F-63DB-3BC9AC267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43" y="3091045"/>
            <a:ext cx="4938188" cy="4590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15871E-5430-419D-8EC1-939D4FC96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227" y="1924050"/>
            <a:ext cx="3443813" cy="4649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B9BB6AE-EC84-75A3-7C9A-AF60E1EB0E4B}"/>
              </a:ext>
            </a:extLst>
          </p:cNvPr>
          <p:cNvSpPr/>
          <p:nvPr/>
        </p:nvSpPr>
        <p:spPr>
          <a:xfrm>
            <a:off x="3152775" y="3679723"/>
            <a:ext cx="1352550" cy="1575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100711-5A15-7C5C-D3A6-B0B0695C739C}"/>
              </a:ext>
            </a:extLst>
          </p:cNvPr>
          <p:cNvSpPr/>
          <p:nvPr/>
        </p:nvSpPr>
        <p:spPr>
          <a:xfrm>
            <a:off x="7404626" y="2278681"/>
            <a:ext cx="1872724" cy="1807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26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CD6229-DCC1-6BB8-2A30-060D16136532}"/>
              </a:ext>
            </a:extLst>
          </p:cNvPr>
          <p:cNvSpPr/>
          <p:nvPr/>
        </p:nvSpPr>
        <p:spPr>
          <a:xfrm>
            <a:off x="0" y="962025"/>
            <a:ext cx="12192000" cy="58959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ts val="5407"/>
              </a:lnSpc>
            </a:pPr>
            <a:endParaRPr lang="en-US" sz="5400" dirty="0">
              <a:solidFill>
                <a:srgbClr val="FFFFFF"/>
              </a:solidFill>
              <a:latin typeface="Chiller" panose="040204040310070206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39911-044D-E335-391E-0FAEF546A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50" r="-116" b="25278"/>
          <a:stretch/>
        </p:blipFill>
        <p:spPr>
          <a:xfrm>
            <a:off x="1682670" y="1710783"/>
            <a:ext cx="2900277" cy="2880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829C17-F9CC-EA05-1D19-6B29EAC5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70" y="4805370"/>
            <a:ext cx="2960333" cy="3111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1FD0A5-8EA6-74DB-BAD9-0B668B64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25" t="7639" r="16409" b="33195"/>
          <a:stretch/>
        </p:blipFill>
        <p:spPr>
          <a:xfrm>
            <a:off x="8639175" y="4633348"/>
            <a:ext cx="1200150" cy="20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DE448B-644C-AF24-354C-9F86751FE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327" y="1672469"/>
            <a:ext cx="4163845" cy="2765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FA0038-2A8D-0DCC-033D-582A1C54FFCE}"/>
              </a:ext>
            </a:extLst>
          </p:cNvPr>
          <p:cNvSpPr txBox="1"/>
          <p:nvPr/>
        </p:nvSpPr>
        <p:spPr>
          <a:xfrm>
            <a:off x="5729287" y="3394326"/>
            <a:ext cx="1495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hiller" panose="04020404031007020602" pitchFamily="82" charset="0"/>
              </a:rPr>
              <a:t>VS.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D07805-73BB-A21A-CA01-1E5559ED02F3}"/>
              </a:ext>
            </a:extLst>
          </p:cNvPr>
          <p:cNvSpPr txBox="1"/>
          <p:nvPr/>
        </p:nvSpPr>
        <p:spPr>
          <a:xfrm>
            <a:off x="874070" y="1319071"/>
            <a:ext cx="532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hiller" panose="04020404031007020602" pitchFamily="82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chemeClr val="bg1"/>
                </a:solidFill>
                <a:effectLst/>
                <a:latin typeface="Chiller" panose="04020404031007020602" pitchFamily="82" charset="0"/>
                <a:ea typeface="Aptos" panose="020B0004020202020204" pitchFamily="34" charset="0"/>
                <a:cs typeface="Times New Roman" panose="02020603050405020304" pitchFamily="18" charset="0"/>
              </a:rPr>
              <a:t>isual tooth color determination 3D Masted Shade Guide</a:t>
            </a:r>
            <a:endParaRPr lang="en-US" sz="20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AB3DC-6409-0E94-1D33-4277D0979286}"/>
              </a:ext>
            </a:extLst>
          </p:cNvPr>
          <p:cNvSpPr txBox="1"/>
          <p:nvPr/>
        </p:nvSpPr>
        <p:spPr>
          <a:xfrm>
            <a:off x="7715250" y="1257516"/>
            <a:ext cx="308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/>
                <a:latin typeface="Chiller" panose="04020404031007020602" pitchFamily="82" charset="0"/>
                <a:ea typeface="Aptos" panose="020B0004020202020204" pitchFamily="34" charset="0"/>
                <a:cs typeface="Times New Roman" panose="02020603050405020304" pitchFamily="18" charset="0"/>
              </a:rPr>
              <a:t>Spectrophotometry-  Shade Pilot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91910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CD6229-DCC1-6BB8-2A30-060D16136532}"/>
              </a:ext>
            </a:extLst>
          </p:cNvPr>
          <p:cNvSpPr/>
          <p:nvPr/>
        </p:nvSpPr>
        <p:spPr>
          <a:xfrm>
            <a:off x="0" y="962025"/>
            <a:ext cx="12192000" cy="58959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ts val="5407"/>
              </a:lnSpc>
            </a:pPr>
            <a:endParaRPr lang="en-US" sz="5400" dirty="0">
              <a:solidFill>
                <a:srgbClr val="FFFFFF"/>
              </a:solidFill>
              <a:latin typeface="Chiller" panose="040204040310070206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42F19-B329-26CC-AA72-1B09ADFEA7E6}"/>
              </a:ext>
            </a:extLst>
          </p:cNvPr>
          <p:cNvSpPr txBox="1"/>
          <p:nvPr/>
        </p:nvSpPr>
        <p:spPr>
          <a:xfrm>
            <a:off x="1457325" y="2257425"/>
            <a:ext cx="9277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  <a:latin typeface="Chiller" panose="04020404031007020602" pitchFamily="82" charset="0"/>
                <a:ea typeface="Aptos" panose="020B0004020202020204" pitchFamily="34" charset="0"/>
                <a:cs typeface="Times New Roman" panose="02020603050405020304" pitchFamily="18" charset="0"/>
              </a:rPr>
              <a:t>METHODOLOGY: </a:t>
            </a:r>
          </a:p>
          <a:p>
            <a:pPr algn="ctr"/>
            <a:endParaRPr lang="en-US" dirty="0">
              <a:solidFill>
                <a:schemeClr val="bg1"/>
              </a:solidFill>
              <a:latin typeface="Chiller" panose="04020404031007020602" pitchFamily="8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solidFill>
                <a:schemeClr val="bg1"/>
              </a:solidFill>
              <a:effectLst/>
              <a:latin typeface="Chiller" panose="04020404031007020602" pitchFamily="8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ffectLst/>
                <a:latin typeface="Chiller" panose="04020404031007020602" pitchFamily="82" charset="0"/>
                <a:ea typeface="Aptos" panose="020B0004020202020204" pitchFamily="34" charset="0"/>
                <a:cs typeface="Times New Roman" panose="02020603050405020304" pitchFamily="18" charset="0"/>
              </a:rPr>
              <a:t>100 patients age 18-60,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hiller" panose="04020404031007020602" pitchFamily="82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effectLst/>
                <a:latin typeface="Chiller" panose="04020404031007020602" pitchFamily="82" charset="0"/>
                <a:ea typeface="Aptos" panose="020B0004020202020204" pitchFamily="34" charset="0"/>
                <a:cs typeface="Times New Roman" panose="02020603050405020304" pitchFamily="18" charset="0"/>
              </a:rPr>
              <a:t>nclusion and exclusion criteria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/>
                <a:latin typeface="Chiller" panose="04020404031007020602" pitchFamily="82" charset="0"/>
                <a:ea typeface="Aptos" panose="020B0004020202020204" pitchFamily="34" charset="0"/>
                <a:cs typeface="Times New Roman" panose="02020603050405020304" pitchFamily="18" charset="0"/>
              </a:rPr>
              <a:t>The color difference (ΔE) between the two methods was calculated using the CIEDE2000 formula</a:t>
            </a:r>
            <a:endParaRPr lang="en-US" sz="2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13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CD6229-DCC1-6BB8-2A30-060D16136532}"/>
              </a:ext>
            </a:extLst>
          </p:cNvPr>
          <p:cNvSpPr/>
          <p:nvPr/>
        </p:nvSpPr>
        <p:spPr>
          <a:xfrm>
            <a:off x="0" y="962025"/>
            <a:ext cx="12192000" cy="58959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ts val="5407"/>
              </a:lnSpc>
            </a:pPr>
            <a:endParaRPr lang="en-US" sz="5400" dirty="0">
              <a:solidFill>
                <a:srgbClr val="FFFFFF"/>
              </a:solidFill>
              <a:latin typeface="Chiller" panose="04020404031007020602" pitchFamily="82" charset="0"/>
            </a:endParaRPr>
          </a:p>
        </p:txBody>
      </p:sp>
      <p:pic>
        <p:nvPicPr>
          <p:cNvPr id="1030" name="Picture 6" descr="😎">
            <a:extLst>
              <a:ext uri="{FF2B5EF4-FFF2-40B4-BE49-F238E27FC236}">
                <a16:creationId xmlns:a16="http://schemas.microsoft.com/office/drawing/2014/main" id="{942CBACF-57AB-4481-16B2-AEAE2143F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72046" y="1084262"/>
            <a:ext cx="8239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9C8332-6EC9-6E4E-548C-C97898C20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99522"/>
              </p:ext>
            </p:extLst>
          </p:nvPr>
        </p:nvGraphicFramePr>
        <p:xfrm>
          <a:off x="1933574" y="2111831"/>
          <a:ext cx="7981951" cy="1402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390">
                  <a:extLst>
                    <a:ext uri="{9D8B030D-6E8A-4147-A177-3AD203B41FA5}">
                      <a16:colId xmlns:a16="http://schemas.microsoft.com/office/drawing/2014/main" val="2382384506"/>
                    </a:ext>
                  </a:extLst>
                </a:gridCol>
                <a:gridCol w="3192781">
                  <a:extLst>
                    <a:ext uri="{9D8B030D-6E8A-4147-A177-3AD203B41FA5}">
                      <a16:colId xmlns:a16="http://schemas.microsoft.com/office/drawing/2014/main" val="1697770712"/>
                    </a:ext>
                  </a:extLst>
                </a:gridCol>
                <a:gridCol w="1596390">
                  <a:extLst>
                    <a:ext uri="{9D8B030D-6E8A-4147-A177-3AD203B41FA5}">
                      <a16:colId xmlns:a16="http://schemas.microsoft.com/office/drawing/2014/main" val="3857032271"/>
                    </a:ext>
                  </a:extLst>
                </a:gridCol>
                <a:gridCol w="1596390">
                  <a:extLst>
                    <a:ext uri="{9D8B030D-6E8A-4147-A177-3AD203B41FA5}">
                      <a16:colId xmlns:a16="http://schemas.microsoft.com/office/drawing/2014/main" val="4078617799"/>
                    </a:ext>
                  </a:extLst>
                </a:gridCol>
              </a:tblGrid>
              <a:tr h="57993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cs typeface="Segoe UI Historic" panose="020B0502040204020203" pitchFamily="34" charset="0"/>
                        </a:rPr>
                        <a:t>Mean Color Difference (ΔE)</a:t>
                      </a:r>
                    </a:p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cs typeface="Segoe UI Historic" panose="020B0502040204020203" pitchFamily="34" charset="0"/>
                        </a:rPr>
                        <a:t>Standard Deviation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cs typeface="Segoe UI Historic" panose="020B0502040204020203" pitchFamily="34" charset="0"/>
                        </a:rPr>
                        <a:t>Correlation Coefficient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cs typeface="Segoe UI Historic" panose="020B0502040204020203" pitchFamily="34" charset="0"/>
                        </a:rPr>
                        <a:t>p-value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645507"/>
                  </a:ext>
                </a:extLst>
              </a:tr>
              <a:tr h="745630"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 Historic" panose="020B0502040204020203" pitchFamily="34" charset="0"/>
                          <a:cs typeface="Segoe UI Historic" panose="020B0502040204020203" pitchFamily="34" charset="0"/>
                        </a:rPr>
                        <a:t>Spectrophotometric </a:t>
                      </a:r>
                      <a:r>
                        <a:rPr kumimoji="0" lang="en-US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 Historic" panose="020B0502040204020203" pitchFamily="34" charset="0"/>
                          <a:cs typeface="Segoe UI Historic" panose="020B0502040204020203" pitchFamily="34" charset="0"/>
                        </a:rPr>
                        <a:t>ShadePilot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 Historic" panose="020B0502040204020203" pitchFamily="34" charset="0"/>
                          <a:cs typeface="Segoe UI Historic" panose="020B0502040204020203" pitchFamily="34" charset="0"/>
                        </a:rPr>
                        <a:t> VS</a:t>
                      </a:r>
                    </a:p>
                    <a:p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 Historic" panose="020B0502040204020203" pitchFamily="34" charset="0"/>
                          <a:cs typeface="Segoe UI Historic" panose="020B0502040204020203" pitchFamily="34" charset="0"/>
                        </a:rPr>
                        <a:t>VITA 3D Master Shade Guide </a:t>
                      </a:r>
                      <a:endParaRPr lang="en-US" sz="1200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2.6(1.1)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0.87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957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ED09201-0B72-72BC-B4E3-E5846FA9024C}"/>
              </a:ext>
            </a:extLst>
          </p:cNvPr>
          <p:cNvSpPr txBox="1"/>
          <p:nvPr/>
        </p:nvSpPr>
        <p:spPr>
          <a:xfrm>
            <a:off x="4776786" y="1326238"/>
            <a:ext cx="313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ea typeface="Aptos" panose="020B0004020202020204" pitchFamily="34" charset="0"/>
                <a:cs typeface="Times New Roman" panose="02020603050405020304" pitchFamily="18" charset="0"/>
              </a:rPr>
              <a:t>RESULTS AND CONSLUSION: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6136F-63C5-8F5C-A16F-CD46A446B70E}"/>
              </a:ext>
            </a:extLst>
          </p:cNvPr>
          <p:cNvSpPr txBox="1"/>
          <p:nvPr/>
        </p:nvSpPr>
        <p:spPr>
          <a:xfrm>
            <a:off x="619124" y="3956983"/>
            <a:ext cx="10610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Chiller" panose="04020404031007020602" pitchFamily="82" charset="0"/>
                <a:ea typeface="Aptos" panose="020B0004020202020204" pitchFamily="34" charset="0"/>
                <a:cs typeface="Times New Roman" panose="02020603050405020304" pitchFamily="18" charset="0"/>
              </a:rPr>
              <a:t>The notable difference in ΔE values and the high level of significance support the superiority of Spectrophotometer </a:t>
            </a:r>
            <a:r>
              <a:rPr lang="en-US" sz="2800" dirty="0" err="1">
                <a:solidFill>
                  <a:schemeClr val="bg1"/>
                </a:solidFill>
                <a:effectLst/>
                <a:latin typeface="Chiller" panose="04020404031007020602" pitchFamily="82" charset="0"/>
                <a:ea typeface="Aptos" panose="020B0004020202020204" pitchFamily="34" charset="0"/>
                <a:cs typeface="Times New Roman" panose="02020603050405020304" pitchFamily="18" charset="0"/>
              </a:rPr>
              <a:t>ShadePilot</a:t>
            </a:r>
            <a:r>
              <a:rPr lang="en-US" sz="2800" dirty="0">
                <a:solidFill>
                  <a:schemeClr val="bg1"/>
                </a:solidFill>
                <a:effectLst/>
                <a:latin typeface="Chiller" panose="04020404031007020602" pitchFamily="82" charset="0"/>
                <a:ea typeface="Aptos" panose="020B0004020202020204" pitchFamily="34" charset="0"/>
                <a:cs typeface="Times New Roman" panose="02020603050405020304" pitchFamily="18" charset="0"/>
              </a:rPr>
              <a:t> over the VITA 3D Master Shade Guide. Moreover, conducting visual color assessment under standardized conditions provides a consistent and controlled environment for accurate comparison. Dental professionals are encouraged to use spectrophotometers into their practice to enhance the reliability and precision of tooth color evaluations</a:t>
            </a:r>
            <a:endParaRPr lang="en-US" sz="28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15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CD6229-DCC1-6BB8-2A30-060D16136532}"/>
              </a:ext>
            </a:extLst>
          </p:cNvPr>
          <p:cNvSpPr/>
          <p:nvPr/>
        </p:nvSpPr>
        <p:spPr>
          <a:xfrm>
            <a:off x="0" y="962025"/>
            <a:ext cx="12192000" cy="58959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ts val="5407"/>
              </a:lnSpc>
            </a:pPr>
            <a:endParaRPr lang="en-US" sz="5400" dirty="0">
              <a:solidFill>
                <a:srgbClr val="FFFFFF"/>
              </a:solidFill>
              <a:latin typeface="Chiller" panose="040204040310070206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B27D7-FC48-7D69-25F6-90B47C09C1DC}"/>
              </a:ext>
            </a:extLst>
          </p:cNvPr>
          <p:cNvSpPr txBox="1"/>
          <p:nvPr/>
        </p:nvSpPr>
        <p:spPr>
          <a:xfrm>
            <a:off x="2867025" y="3179207"/>
            <a:ext cx="797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hiller" panose="04020404031007020602" pitchFamily="82" charset="0"/>
              </a:rPr>
              <a:t>Thank you for your attention!!!</a:t>
            </a:r>
          </a:p>
        </p:txBody>
      </p:sp>
    </p:spTree>
    <p:extLst>
      <p:ext uri="{BB962C8B-B14F-4D97-AF65-F5344CB8AC3E}">
        <p14:creationId xmlns:p14="http://schemas.microsoft.com/office/powerpoint/2010/main" val="8384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7733</TotalTime>
  <Words>167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Chiller</vt:lpstr>
      <vt:lpstr>Segoe UI Historic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kompjuterash</dc:creator>
  <cp:lastModifiedBy>Julija Zarkova Atanasova</cp:lastModifiedBy>
  <cp:revision>7</cp:revision>
  <dcterms:created xsi:type="dcterms:W3CDTF">2024-02-02T12:09:31Z</dcterms:created>
  <dcterms:modified xsi:type="dcterms:W3CDTF">2024-04-26T04:41:54Z</dcterms:modified>
</cp:coreProperties>
</file>