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Lst>
  <p:notesMasterIdLst>
    <p:notesMasterId r:id="rId17"/>
  </p:notesMasterIdLst>
  <p:handoutMasterIdLst>
    <p:handoutMasterId r:id="rId18"/>
  </p:handoutMasterIdLst>
  <p:sldIdLst>
    <p:sldId id="256" r:id="rId2"/>
    <p:sldId id="257" r:id="rId3"/>
    <p:sldId id="258" r:id="rId4"/>
    <p:sldId id="259" r:id="rId5"/>
    <p:sldId id="260" r:id="rId6"/>
    <p:sldId id="261" r:id="rId7"/>
    <p:sldId id="262" r:id="rId8"/>
    <p:sldId id="263" r:id="rId9"/>
    <p:sldId id="264" r:id="rId10"/>
    <p:sldId id="265" r:id="rId11"/>
    <p:sldId id="267" r:id="rId12"/>
    <p:sldId id="266" r:id="rId13"/>
    <p:sldId id="268" r:id="rId14"/>
    <p:sldId id="269" r:id="rId15"/>
    <p:sldId id="270" r:id="rId16"/>
  </p:sldIdLst>
  <p:sldSz cx="9144000" cy="6858000" type="screen4x3"/>
  <p:notesSz cx="6858000" cy="9144000"/>
  <p:defaultTextStyle>
    <a:defPPr>
      <a:defRPr lang="mk-M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66"/>
    <a:srgbClr val="0000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4719" autoAdjust="0"/>
  </p:normalViewPr>
  <p:slideViewPr>
    <p:cSldViewPr>
      <p:cViewPr>
        <p:scale>
          <a:sx n="76" d="100"/>
          <a:sy n="76" d="100"/>
        </p:scale>
        <p:origin x="-978" y="-72"/>
      </p:cViewPr>
      <p:guideLst>
        <p:guide orient="horz" pos="2160"/>
        <p:guide pos="2880"/>
      </p:guideLst>
    </p:cSldViewPr>
  </p:slideViewPr>
  <p:outlineViewPr>
    <p:cViewPr>
      <p:scale>
        <a:sx n="33" d="100"/>
        <a:sy n="33" d="100"/>
      </p:scale>
      <p:origin x="48" y="0"/>
    </p:cViewPr>
  </p:outlineViewPr>
  <p:notesTextViewPr>
    <p:cViewPr>
      <p:scale>
        <a:sx n="1" d="1"/>
        <a:sy n="1" d="1"/>
      </p:scale>
      <p:origin x="0" y="0"/>
    </p:cViewPr>
  </p:notesTextViewPr>
  <p:notesViewPr>
    <p:cSldViewPr>
      <p:cViewPr varScale="1">
        <p:scale>
          <a:sx n="59" d="100"/>
          <a:sy n="59" d="100"/>
        </p:scale>
        <p:origin x="-2556"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mk-MK"/>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129110A-01E7-48DA-BD8B-7198B25034AD}" type="datetimeFigureOut">
              <a:rPr lang="mk-MK" smtClean="0"/>
              <a:t>09.12.2012</a:t>
            </a:fld>
            <a:endParaRPr lang="mk-MK"/>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mk-MK"/>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E317ADF-8732-4176-A4C8-8C047DFEA9C4}" type="slidenum">
              <a:rPr lang="mk-MK" smtClean="0"/>
              <a:t>‹#›</a:t>
            </a:fld>
            <a:endParaRPr lang="mk-MK"/>
          </a:p>
        </p:txBody>
      </p:sp>
    </p:spTree>
    <p:extLst>
      <p:ext uri="{BB962C8B-B14F-4D97-AF65-F5344CB8AC3E}">
        <p14:creationId xmlns:p14="http://schemas.microsoft.com/office/powerpoint/2010/main" val="41456469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mk-MK"/>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272DA9-46D3-407D-93D9-666447EF63D8}" type="datetimeFigureOut">
              <a:rPr lang="mk-MK" smtClean="0"/>
              <a:t>09.12.2012</a:t>
            </a:fld>
            <a:endParaRPr lang="mk-MK"/>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mk-MK"/>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k-MK"/>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mk-MK"/>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11122B0-CDB0-4CE5-9E8F-AE1E8B2FAF8A}" type="slidenum">
              <a:rPr lang="mk-MK" smtClean="0"/>
              <a:t>‹#›</a:t>
            </a:fld>
            <a:endParaRPr lang="mk-MK"/>
          </a:p>
        </p:txBody>
      </p:sp>
    </p:spTree>
    <p:extLst>
      <p:ext uri="{BB962C8B-B14F-4D97-AF65-F5344CB8AC3E}">
        <p14:creationId xmlns:p14="http://schemas.microsoft.com/office/powerpoint/2010/main" val="1346521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mk-MK" dirty="0"/>
          </a:p>
        </p:txBody>
      </p:sp>
      <p:sp>
        <p:nvSpPr>
          <p:cNvPr id="4" name="Slide Number Placeholder 3"/>
          <p:cNvSpPr>
            <a:spLocks noGrp="1"/>
          </p:cNvSpPr>
          <p:nvPr>
            <p:ph type="sldNum" sz="quarter" idx="10"/>
          </p:nvPr>
        </p:nvSpPr>
        <p:spPr/>
        <p:txBody>
          <a:bodyPr/>
          <a:lstStyle/>
          <a:p>
            <a:fld id="{D11122B0-CDB0-4CE5-9E8F-AE1E8B2FAF8A}" type="slidenum">
              <a:rPr lang="mk-MK" smtClean="0"/>
              <a:t>4</a:t>
            </a:fld>
            <a:endParaRPr lang="mk-MK"/>
          </a:p>
        </p:txBody>
      </p:sp>
    </p:spTree>
    <p:extLst>
      <p:ext uri="{BB962C8B-B14F-4D97-AF65-F5344CB8AC3E}">
        <p14:creationId xmlns:p14="http://schemas.microsoft.com/office/powerpoint/2010/main" val="3578838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mk-MK" dirty="0"/>
          </a:p>
        </p:txBody>
      </p:sp>
      <p:sp>
        <p:nvSpPr>
          <p:cNvPr id="4" name="Slide Number Placeholder 3"/>
          <p:cNvSpPr>
            <a:spLocks noGrp="1"/>
          </p:cNvSpPr>
          <p:nvPr>
            <p:ph type="sldNum" sz="quarter" idx="10"/>
          </p:nvPr>
        </p:nvSpPr>
        <p:spPr/>
        <p:txBody>
          <a:bodyPr/>
          <a:lstStyle/>
          <a:p>
            <a:fld id="{D11122B0-CDB0-4CE5-9E8F-AE1E8B2FAF8A}" type="slidenum">
              <a:rPr lang="mk-MK" smtClean="0"/>
              <a:t>14</a:t>
            </a:fld>
            <a:endParaRPr lang="mk-MK"/>
          </a:p>
        </p:txBody>
      </p:sp>
    </p:spTree>
    <p:extLst>
      <p:ext uri="{BB962C8B-B14F-4D97-AF65-F5344CB8AC3E}">
        <p14:creationId xmlns:p14="http://schemas.microsoft.com/office/powerpoint/2010/main" val="871024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mk-MK"/>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mk-MK"/>
          </a:p>
        </p:txBody>
      </p:sp>
      <p:sp>
        <p:nvSpPr>
          <p:cNvPr id="4" name="Date Placeholder 3"/>
          <p:cNvSpPr>
            <a:spLocks noGrp="1"/>
          </p:cNvSpPr>
          <p:nvPr>
            <p:ph type="dt" sz="half" idx="10"/>
          </p:nvPr>
        </p:nvSpPr>
        <p:spPr/>
        <p:txBody>
          <a:bodyPr/>
          <a:lstStyle/>
          <a:p>
            <a:fld id="{26102817-8572-44BA-86DC-C16F6463F40E}" type="datetimeFigureOut">
              <a:rPr lang="mk-MK" smtClean="0"/>
              <a:t>09.12.2012</a:t>
            </a:fld>
            <a:endParaRPr lang="mk-MK"/>
          </a:p>
        </p:txBody>
      </p:sp>
      <p:sp>
        <p:nvSpPr>
          <p:cNvPr id="5" name="Footer Placeholder 4"/>
          <p:cNvSpPr>
            <a:spLocks noGrp="1"/>
          </p:cNvSpPr>
          <p:nvPr>
            <p:ph type="ftr" sz="quarter" idx="11"/>
          </p:nvPr>
        </p:nvSpPr>
        <p:spPr/>
        <p:txBody>
          <a:bodyPr/>
          <a:lstStyle/>
          <a:p>
            <a:endParaRPr lang="mk-MK"/>
          </a:p>
        </p:txBody>
      </p:sp>
      <p:sp>
        <p:nvSpPr>
          <p:cNvPr id="6" name="Slide Number Placeholder 5"/>
          <p:cNvSpPr>
            <a:spLocks noGrp="1"/>
          </p:cNvSpPr>
          <p:nvPr>
            <p:ph type="sldNum" sz="quarter" idx="12"/>
          </p:nvPr>
        </p:nvSpPr>
        <p:spPr/>
        <p:txBody>
          <a:bodyPr/>
          <a:lstStyle/>
          <a:p>
            <a:fld id="{D3402C65-B136-42F0-8F7B-0AD979A78F21}" type="slidenum">
              <a:rPr lang="mk-MK" smtClean="0"/>
              <a:t>‹#›</a:t>
            </a:fld>
            <a:endParaRPr lang="mk-MK"/>
          </a:p>
        </p:txBody>
      </p:sp>
    </p:spTree>
    <p:extLst>
      <p:ext uri="{BB962C8B-B14F-4D97-AF65-F5344CB8AC3E}">
        <p14:creationId xmlns:p14="http://schemas.microsoft.com/office/powerpoint/2010/main" val="3288081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mk-MK"/>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k-MK"/>
          </a:p>
        </p:txBody>
      </p:sp>
      <p:sp>
        <p:nvSpPr>
          <p:cNvPr id="4" name="Date Placeholder 3"/>
          <p:cNvSpPr>
            <a:spLocks noGrp="1"/>
          </p:cNvSpPr>
          <p:nvPr>
            <p:ph type="dt" sz="half" idx="10"/>
          </p:nvPr>
        </p:nvSpPr>
        <p:spPr/>
        <p:txBody>
          <a:bodyPr/>
          <a:lstStyle/>
          <a:p>
            <a:fld id="{26102817-8572-44BA-86DC-C16F6463F40E}" type="datetimeFigureOut">
              <a:rPr lang="mk-MK" smtClean="0"/>
              <a:t>09.12.2012</a:t>
            </a:fld>
            <a:endParaRPr lang="mk-MK"/>
          </a:p>
        </p:txBody>
      </p:sp>
      <p:sp>
        <p:nvSpPr>
          <p:cNvPr id="5" name="Footer Placeholder 4"/>
          <p:cNvSpPr>
            <a:spLocks noGrp="1"/>
          </p:cNvSpPr>
          <p:nvPr>
            <p:ph type="ftr" sz="quarter" idx="11"/>
          </p:nvPr>
        </p:nvSpPr>
        <p:spPr/>
        <p:txBody>
          <a:bodyPr/>
          <a:lstStyle/>
          <a:p>
            <a:endParaRPr lang="mk-MK"/>
          </a:p>
        </p:txBody>
      </p:sp>
      <p:sp>
        <p:nvSpPr>
          <p:cNvPr id="6" name="Slide Number Placeholder 5"/>
          <p:cNvSpPr>
            <a:spLocks noGrp="1"/>
          </p:cNvSpPr>
          <p:nvPr>
            <p:ph type="sldNum" sz="quarter" idx="12"/>
          </p:nvPr>
        </p:nvSpPr>
        <p:spPr/>
        <p:txBody>
          <a:bodyPr/>
          <a:lstStyle/>
          <a:p>
            <a:fld id="{D3402C65-B136-42F0-8F7B-0AD979A78F21}" type="slidenum">
              <a:rPr lang="mk-MK" smtClean="0"/>
              <a:t>‹#›</a:t>
            </a:fld>
            <a:endParaRPr lang="mk-MK"/>
          </a:p>
        </p:txBody>
      </p:sp>
    </p:spTree>
    <p:extLst>
      <p:ext uri="{BB962C8B-B14F-4D97-AF65-F5344CB8AC3E}">
        <p14:creationId xmlns:p14="http://schemas.microsoft.com/office/powerpoint/2010/main" val="1738346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mk-MK"/>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k-MK"/>
          </a:p>
        </p:txBody>
      </p:sp>
      <p:sp>
        <p:nvSpPr>
          <p:cNvPr id="4" name="Date Placeholder 3"/>
          <p:cNvSpPr>
            <a:spLocks noGrp="1"/>
          </p:cNvSpPr>
          <p:nvPr>
            <p:ph type="dt" sz="half" idx="10"/>
          </p:nvPr>
        </p:nvSpPr>
        <p:spPr/>
        <p:txBody>
          <a:bodyPr/>
          <a:lstStyle/>
          <a:p>
            <a:fld id="{26102817-8572-44BA-86DC-C16F6463F40E}" type="datetimeFigureOut">
              <a:rPr lang="mk-MK" smtClean="0"/>
              <a:t>09.12.2012</a:t>
            </a:fld>
            <a:endParaRPr lang="mk-MK"/>
          </a:p>
        </p:txBody>
      </p:sp>
      <p:sp>
        <p:nvSpPr>
          <p:cNvPr id="5" name="Footer Placeholder 4"/>
          <p:cNvSpPr>
            <a:spLocks noGrp="1"/>
          </p:cNvSpPr>
          <p:nvPr>
            <p:ph type="ftr" sz="quarter" idx="11"/>
          </p:nvPr>
        </p:nvSpPr>
        <p:spPr/>
        <p:txBody>
          <a:bodyPr/>
          <a:lstStyle/>
          <a:p>
            <a:endParaRPr lang="mk-MK"/>
          </a:p>
        </p:txBody>
      </p:sp>
      <p:sp>
        <p:nvSpPr>
          <p:cNvPr id="6" name="Slide Number Placeholder 5"/>
          <p:cNvSpPr>
            <a:spLocks noGrp="1"/>
          </p:cNvSpPr>
          <p:nvPr>
            <p:ph type="sldNum" sz="quarter" idx="12"/>
          </p:nvPr>
        </p:nvSpPr>
        <p:spPr/>
        <p:txBody>
          <a:bodyPr/>
          <a:lstStyle/>
          <a:p>
            <a:fld id="{D3402C65-B136-42F0-8F7B-0AD979A78F21}" type="slidenum">
              <a:rPr lang="mk-MK" smtClean="0"/>
              <a:t>‹#›</a:t>
            </a:fld>
            <a:endParaRPr lang="mk-MK"/>
          </a:p>
        </p:txBody>
      </p:sp>
    </p:spTree>
    <p:extLst>
      <p:ext uri="{BB962C8B-B14F-4D97-AF65-F5344CB8AC3E}">
        <p14:creationId xmlns:p14="http://schemas.microsoft.com/office/powerpoint/2010/main" val="19297606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mk-MK"/>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k-MK"/>
          </a:p>
        </p:txBody>
      </p:sp>
      <p:sp>
        <p:nvSpPr>
          <p:cNvPr id="4" name="Date Placeholder 3"/>
          <p:cNvSpPr>
            <a:spLocks noGrp="1"/>
          </p:cNvSpPr>
          <p:nvPr>
            <p:ph type="dt" sz="half" idx="10"/>
          </p:nvPr>
        </p:nvSpPr>
        <p:spPr/>
        <p:txBody>
          <a:bodyPr/>
          <a:lstStyle/>
          <a:p>
            <a:fld id="{26102817-8572-44BA-86DC-C16F6463F40E}" type="datetimeFigureOut">
              <a:rPr lang="mk-MK" smtClean="0"/>
              <a:t>09.12.2012</a:t>
            </a:fld>
            <a:endParaRPr lang="mk-MK"/>
          </a:p>
        </p:txBody>
      </p:sp>
      <p:sp>
        <p:nvSpPr>
          <p:cNvPr id="5" name="Footer Placeholder 4"/>
          <p:cNvSpPr>
            <a:spLocks noGrp="1"/>
          </p:cNvSpPr>
          <p:nvPr>
            <p:ph type="ftr" sz="quarter" idx="11"/>
          </p:nvPr>
        </p:nvSpPr>
        <p:spPr/>
        <p:txBody>
          <a:bodyPr/>
          <a:lstStyle/>
          <a:p>
            <a:endParaRPr lang="mk-MK"/>
          </a:p>
        </p:txBody>
      </p:sp>
      <p:sp>
        <p:nvSpPr>
          <p:cNvPr id="6" name="Slide Number Placeholder 5"/>
          <p:cNvSpPr>
            <a:spLocks noGrp="1"/>
          </p:cNvSpPr>
          <p:nvPr>
            <p:ph type="sldNum" sz="quarter" idx="12"/>
          </p:nvPr>
        </p:nvSpPr>
        <p:spPr/>
        <p:txBody>
          <a:bodyPr/>
          <a:lstStyle/>
          <a:p>
            <a:fld id="{D3402C65-B136-42F0-8F7B-0AD979A78F21}" type="slidenum">
              <a:rPr lang="mk-MK" smtClean="0"/>
              <a:t>‹#›</a:t>
            </a:fld>
            <a:endParaRPr lang="mk-MK"/>
          </a:p>
        </p:txBody>
      </p:sp>
    </p:spTree>
    <p:extLst>
      <p:ext uri="{BB962C8B-B14F-4D97-AF65-F5344CB8AC3E}">
        <p14:creationId xmlns:p14="http://schemas.microsoft.com/office/powerpoint/2010/main" val="1694200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mk-M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k-MK"/>
          </a:p>
        </p:txBody>
      </p:sp>
      <p:sp>
        <p:nvSpPr>
          <p:cNvPr id="4" name="Date Placeholder 3"/>
          <p:cNvSpPr>
            <a:spLocks noGrp="1"/>
          </p:cNvSpPr>
          <p:nvPr>
            <p:ph type="dt" sz="half" idx="10"/>
          </p:nvPr>
        </p:nvSpPr>
        <p:spPr/>
        <p:txBody>
          <a:bodyPr/>
          <a:lstStyle/>
          <a:p>
            <a:fld id="{26102817-8572-44BA-86DC-C16F6463F40E}" type="datetimeFigureOut">
              <a:rPr lang="mk-MK" smtClean="0"/>
              <a:t>09.12.2012</a:t>
            </a:fld>
            <a:endParaRPr lang="mk-MK"/>
          </a:p>
        </p:txBody>
      </p:sp>
      <p:sp>
        <p:nvSpPr>
          <p:cNvPr id="5" name="Footer Placeholder 4"/>
          <p:cNvSpPr>
            <a:spLocks noGrp="1"/>
          </p:cNvSpPr>
          <p:nvPr>
            <p:ph type="ftr" sz="quarter" idx="11"/>
          </p:nvPr>
        </p:nvSpPr>
        <p:spPr/>
        <p:txBody>
          <a:bodyPr/>
          <a:lstStyle/>
          <a:p>
            <a:endParaRPr lang="mk-MK"/>
          </a:p>
        </p:txBody>
      </p:sp>
      <p:sp>
        <p:nvSpPr>
          <p:cNvPr id="6" name="Slide Number Placeholder 5"/>
          <p:cNvSpPr>
            <a:spLocks noGrp="1"/>
          </p:cNvSpPr>
          <p:nvPr>
            <p:ph type="sldNum" sz="quarter" idx="12"/>
          </p:nvPr>
        </p:nvSpPr>
        <p:spPr/>
        <p:txBody>
          <a:bodyPr/>
          <a:lstStyle/>
          <a:p>
            <a:fld id="{D3402C65-B136-42F0-8F7B-0AD979A78F21}" type="slidenum">
              <a:rPr lang="mk-MK" smtClean="0"/>
              <a:t>‹#›</a:t>
            </a:fld>
            <a:endParaRPr lang="mk-MK"/>
          </a:p>
        </p:txBody>
      </p:sp>
    </p:spTree>
    <p:extLst>
      <p:ext uri="{BB962C8B-B14F-4D97-AF65-F5344CB8AC3E}">
        <p14:creationId xmlns:p14="http://schemas.microsoft.com/office/powerpoint/2010/main" val="2798378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mk-MK"/>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102817-8572-44BA-86DC-C16F6463F40E}" type="datetimeFigureOut">
              <a:rPr lang="mk-MK" smtClean="0"/>
              <a:t>09.12.2012</a:t>
            </a:fld>
            <a:endParaRPr lang="mk-MK"/>
          </a:p>
        </p:txBody>
      </p:sp>
      <p:sp>
        <p:nvSpPr>
          <p:cNvPr id="5" name="Footer Placeholder 4"/>
          <p:cNvSpPr>
            <a:spLocks noGrp="1"/>
          </p:cNvSpPr>
          <p:nvPr>
            <p:ph type="ftr" sz="quarter" idx="11"/>
          </p:nvPr>
        </p:nvSpPr>
        <p:spPr/>
        <p:txBody>
          <a:bodyPr/>
          <a:lstStyle/>
          <a:p>
            <a:endParaRPr lang="mk-MK"/>
          </a:p>
        </p:txBody>
      </p:sp>
      <p:sp>
        <p:nvSpPr>
          <p:cNvPr id="6" name="Slide Number Placeholder 5"/>
          <p:cNvSpPr>
            <a:spLocks noGrp="1"/>
          </p:cNvSpPr>
          <p:nvPr>
            <p:ph type="sldNum" sz="quarter" idx="12"/>
          </p:nvPr>
        </p:nvSpPr>
        <p:spPr/>
        <p:txBody>
          <a:bodyPr/>
          <a:lstStyle/>
          <a:p>
            <a:fld id="{D3402C65-B136-42F0-8F7B-0AD979A78F21}" type="slidenum">
              <a:rPr lang="mk-MK" smtClean="0"/>
              <a:t>‹#›</a:t>
            </a:fld>
            <a:endParaRPr lang="mk-MK"/>
          </a:p>
        </p:txBody>
      </p:sp>
    </p:spTree>
    <p:extLst>
      <p:ext uri="{BB962C8B-B14F-4D97-AF65-F5344CB8AC3E}">
        <p14:creationId xmlns:p14="http://schemas.microsoft.com/office/powerpoint/2010/main" val="1329643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mk-MK"/>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k-MK"/>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k-MK"/>
          </a:p>
        </p:txBody>
      </p:sp>
      <p:sp>
        <p:nvSpPr>
          <p:cNvPr id="5" name="Date Placeholder 4"/>
          <p:cNvSpPr>
            <a:spLocks noGrp="1"/>
          </p:cNvSpPr>
          <p:nvPr>
            <p:ph type="dt" sz="half" idx="10"/>
          </p:nvPr>
        </p:nvSpPr>
        <p:spPr/>
        <p:txBody>
          <a:bodyPr/>
          <a:lstStyle/>
          <a:p>
            <a:fld id="{26102817-8572-44BA-86DC-C16F6463F40E}" type="datetimeFigureOut">
              <a:rPr lang="mk-MK" smtClean="0"/>
              <a:t>09.12.2012</a:t>
            </a:fld>
            <a:endParaRPr lang="mk-MK"/>
          </a:p>
        </p:txBody>
      </p:sp>
      <p:sp>
        <p:nvSpPr>
          <p:cNvPr id="6" name="Footer Placeholder 5"/>
          <p:cNvSpPr>
            <a:spLocks noGrp="1"/>
          </p:cNvSpPr>
          <p:nvPr>
            <p:ph type="ftr" sz="quarter" idx="11"/>
          </p:nvPr>
        </p:nvSpPr>
        <p:spPr/>
        <p:txBody>
          <a:bodyPr/>
          <a:lstStyle/>
          <a:p>
            <a:endParaRPr lang="mk-MK"/>
          </a:p>
        </p:txBody>
      </p:sp>
      <p:sp>
        <p:nvSpPr>
          <p:cNvPr id="7" name="Slide Number Placeholder 6"/>
          <p:cNvSpPr>
            <a:spLocks noGrp="1"/>
          </p:cNvSpPr>
          <p:nvPr>
            <p:ph type="sldNum" sz="quarter" idx="12"/>
          </p:nvPr>
        </p:nvSpPr>
        <p:spPr/>
        <p:txBody>
          <a:bodyPr/>
          <a:lstStyle/>
          <a:p>
            <a:fld id="{D3402C65-B136-42F0-8F7B-0AD979A78F21}" type="slidenum">
              <a:rPr lang="mk-MK" smtClean="0"/>
              <a:t>‹#›</a:t>
            </a:fld>
            <a:endParaRPr lang="mk-MK"/>
          </a:p>
        </p:txBody>
      </p:sp>
    </p:spTree>
    <p:extLst>
      <p:ext uri="{BB962C8B-B14F-4D97-AF65-F5344CB8AC3E}">
        <p14:creationId xmlns:p14="http://schemas.microsoft.com/office/powerpoint/2010/main" val="4218812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mk-MK"/>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k-MK"/>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k-MK"/>
          </a:p>
        </p:txBody>
      </p:sp>
      <p:sp>
        <p:nvSpPr>
          <p:cNvPr id="7" name="Date Placeholder 6"/>
          <p:cNvSpPr>
            <a:spLocks noGrp="1"/>
          </p:cNvSpPr>
          <p:nvPr>
            <p:ph type="dt" sz="half" idx="10"/>
          </p:nvPr>
        </p:nvSpPr>
        <p:spPr/>
        <p:txBody>
          <a:bodyPr/>
          <a:lstStyle/>
          <a:p>
            <a:fld id="{26102817-8572-44BA-86DC-C16F6463F40E}" type="datetimeFigureOut">
              <a:rPr lang="mk-MK" smtClean="0"/>
              <a:t>09.12.2012</a:t>
            </a:fld>
            <a:endParaRPr lang="mk-MK"/>
          </a:p>
        </p:txBody>
      </p:sp>
      <p:sp>
        <p:nvSpPr>
          <p:cNvPr id="8" name="Footer Placeholder 7"/>
          <p:cNvSpPr>
            <a:spLocks noGrp="1"/>
          </p:cNvSpPr>
          <p:nvPr>
            <p:ph type="ftr" sz="quarter" idx="11"/>
          </p:nvPr>
        </p:nvSpPr>
        <p:spPr/>
        <p:txBody>
          <a:bodyPr/>
          <a:lstStyle/>
          <a:p>
            <a:endParaRPr lang="mk-MK"/>
          </a:p>
        </p:txBody>
      </p:sp>
      <p:sp>
        <p:nvSpPr>
          <p:cNvPr id="9" name="Slide Number Placeholder 8"/>
          <p:cNvSpPr>
            <a:spLocks noGrp="1"/>
          </p:cNvSpPr>
          <p:nvPr>
            <p:ph type="sldNum" sz="quarter" idx="12"/>
          </p:nvPr>
        </p:nvSpPr>
        <p:spPr/>
        <p:txBody>
          <a:bodyPr/>
          <a:lstStyle/>
          <a:p>
            <a:fld id="{D3402C65-B136-42F0-8F7B-0AD979A78F21}" type="slidenum">
              <a:rPr lang="mk-MK" smtClean="0"/>
              <a:t>‹#›</a:t>
            </a:fld>
            <a:endParaRPr lang="mk-MK"/>
          </a:p>
        </p:txBody>
      </p:sp>
    </p:spTree>
    <p:extLst>
      <p:ext uri="{BB962C8B-B14F-4D97-AF65-F5344CB8AC3E}">
        <p14:creationId xmlns:p14="http://schemas.microsoft.com/office/powerpoint/2010/main" val="3904834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mk-MK"/>
          </a:p>
        </p:txBody>
      </p:sp>
      <p:sp>
        <p:nvSpPr>
          <p:cNvPr id="3" name="Date Placeholder 2"/>
          <p:cNvSpPr>
            <a:spLocks noGrp="1"/>
          </p:cNvSpPr>
          <p:nvPr>
            <p:ph type="dt" sz="half" idx="10"/>
          </p:nvPr>
        </p:nvSpPr>
        <p:spPr/>
        <p:txBody>
          <a:bodyPr/>
          <a:lstStyle/>
          <a:p>
            <a:fld id="{26102817-8572-44BA-86DC-C16F6463F40E}" type="datetimeFigureOut">
              <a:rPr lang="mk-MK" smtClean="0"/>
              <a:t>09.12.2012</a:t>
            </a:fld>
            <a:endParaRPr lang="mk-MK"/>
          </a:p>
        </p:txBody>
      </p:sp>
      <p:sp>
        <p:nvSpPr>
          <p:cNvPr id="4" name="Footer Placeholder 3"/>
          <p:cNvSpPr>
            <a:spLocks noGrp="1"/>
          </p:cNvSpPr>
          <p:nvPr>
            <p:ph type="ftr" sz="quarter" idx="11"/>
          </p:nvPr>
        </p:nvSpPr>
        <p:spPr/>
        <p:txBody>
          <a:bodyPr/>
          <a:lstStyle/>
          <a:p>
            <a:endParaRPr lang="mk-MK"/>
          </a:p>
        </p:txBody>
      </p:sp>
      <p:sp>
        <p:nvSpPr>
          <p:cNvPr id="5" name="Slide Number Placeholder 4"/>
          <p:cNvSpPr>
            <a:spLocks noGrp="1"/>
          </p:cNvSpPr>
          <p:nvPr>
            <p:ph type="sldNum" sz="quarter" idx="12"/>
          </p:nvPr>
        </p:nvSpPr>
        <p:spPr/>
        <p:txBody>
          <a:bodyPr/>
          <a:lstStyle/>
          <a:p>
            <a:fld id="{D3402C65-B136-42F0-8F7B-0AD979A78F21}" type="slidenum">
              <a:rPr lang="mk-MK" smtClean="0"/>
              <a:t>‹#›</a:t>
            </a:fld>
            <a:endParaRPr lang="mk-MK"/>
          </a:p>
        </p:txBody>
      </p:sp>
    </p:spTree>
    <p:extLst>
      <p:ext uri="{BB962C8B-B14F-4D97-AF65-F5344CB8AC3E}">
        <p14:creationId xmlns:p14="http://schemas.microsoft.com/office/powerpoint/2010/main" val="265436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02817-8572-44BA-86DC-C16F6463F40E}" type="datetimeFigureOut">
              <a:rPr lang="mk-MK" smtClean="0"/>
              <a:t>09.12.2012</a:t>
            </a:fld>
            <a:endParaRPr lang="mk-MK"/>
          </a:p>
        </p:txBody>
      </p:sp>
      <p:sp>
        <p:nvSpPr>
          <p:cNvPr id="3" name="Footer Placeholder 2"/>
          <p:cNvSpPr>
            <a:spLocks noGrp="1"/>
          </p:cNvSpPr>
          <p:nvPr>
            <p:ph type="ftr" sz="quarter" idx="11"/>
          </p:nvPr>
        </p:nvSpPr>
        <p:spPr/>
        <p:txBody>
          <a:bodyPr/>
          <a:lstStyle/>
          <a:p>
            <a:endParaRPr lang="mk-MK"/>
          </a:p>
        </p:txBody>
      </p:sp>
      <p:sp>
        <p:nvSpPr>
          <p:cNvPr id="4" name="Slide Number Placeholder 3"/>
          <p:cNvSpPr>
            <a:spLocks noGrp="1"/>
          </p:cNvSpPr>
          <p:nvPr>
            <p:ph type="sldNum" sz="quarter" idx="12"/>
          </p:nvPr>
        </p:nvSpPr>
        <p:spPr/>
        <p:txBody>
          <a:bodyPr/>
          <a:lstStyle/>
          <a:p>
            <a:fld id="{D3402C65-B136-42F0-8F7B-0AD979A78F21}" type="slidenum">
              <a:rPr lang="mk-MK" smtClean="0"/>
              <a:t>‹#›</a:t>
            </a:fld>
            <a:endParaRPr lang="mk-MK"/>
          </a:p>
        </p:txBody>
      </p:sp>
    </p:spTree>
    <p:extLst>
      <p:ext uri="{BB962C8B-B14F-4D97-AF65-F5344CB8AC3E}">
        <p14:creationId xmlns:p14="http://schemas.microsoft.com/office/powerpoint/2010/main" val="1302158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mk-MK"/>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k-MK"/>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102817-8572-44BA-86DC-C16F6463F40E}" type="datetimeFigureOut">
              <a:rPr lang="mk-MK" smtClean="0"/>
              <a:t>09.12.2012</a:t>
            </a:fld>
            <a:endParaRPr lang="mk-MK"/>
          </a:p>
        </p:txBody>
      </p:sp>
      <p:sp>
        <p:nvSpPr>
          <p:cNvPr id="6" name="Footer Placeholder 5"/>
          <p:cNvSpPr>
            <a:spLocks noGrp="1"/>
          </p:cNvSpPr>
          <p:nvPr>
            <p:ph type="ftr" sz="quarter" idx="11"/>
          </p:nvPr>
        </p:nvSpPr>
        <p:spPr/>
        <p:txBody>
          <a:bodyPr/>
          <a:lstStyle/>
          <a:p>
            <a:endParaRPr lang="mk-MK"/>
          </a:p>
        </p:txBody>
      </p:sp>
      <p:sp>
        <p:nvSpPr>
          <p:cNvPr id="7" name="Slide Number Placeholder 6"/>
          <p:cNvSpPr>
            <a:spLocks noGrp="1"/>
          </p:cNvSpPr>
          <p:nvPr>
            <p:ph type="sldNum" sz="quarter" idx="12"/>
          </p:nvPr>
        </p:nvSpPr>
        <p:spPr/>
        <p:txBody>
          <a:bodyPr/>
          <a:lstStyle/>
          <a:p>
            <a:fld id="{D3402C65-B136-42F0-8F7B-0AD979A78F21}" type="slidenum">
              <a:rPr lang="mk-MK" smtClean="0"/>
              <a:t>‹#›</a:t>
            </a:fld>
            <a:endParaRPr lang="mk-MK"/>
          </a:p>
        </p:txBody>
      </p:sp>
    </p:spTree>
    <p:extLst>
      <p:ext uri="{BB962C8B-B14F-4D97-AF65-F5344CB8AC3E}">
        <p14:creationId xmlns:p14="http://schemas.microsoft.com/office/powerpoint/2010/main" val="3782338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mk-MK"/>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mk-MK"/>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102817-8572-44BA-86DC-C16F6463F40E}" type="datetimeFigureOut">
              <a:rPr lang="mk-MK" smtClean="0"/>
              <a:t>09.12.2012</a:t>
            </a:fld>
            <a:endParaRPr lang="mk-MK"/>
          </a:p>
        </p:txBody>
      </p:sp>
      <p:sp>
        <p:nvSpPr>
          <p:cNvPr id="6" name="Footer Placeholder 5"/>
          <p:cNvSpPr>
            <a:spLocks noGrp="1"/>
          </p:cNvSpPr>
          <p:nvPr>
            <p:ph type="ftr" sz="quarter" idx="11"/>
          </p:nvPr>
        </p:nvSpPr>
        <p:spPr/>
        <p:txBody>
          <a:bodyPr/>
          <a:lstStyle/>
          <a:p>
            <a:endParaRPr lang="mk-MK"/>
          </a:p>
        </p:txBody>
      </p:sp>
      <p:sp>
        <p:nvSpPr>
          <p:cNvPr id="7" name="Slide Number Placeholder 6"/>
          <p:cNvSpPr>
            <a:spLocks noGrp="1"/>
          </p:cNvSpPr>
          <p:nvPr>
            <p:ph type="sldNum" sz="quarter" idx="12"/>
          </p:nvPr>
        </p:nvSpPr>
        <p:spPr/>
        <p:txBody>
          <a:bodyPr/>
          <a:lstStyle/>
          <a:p>
            <a:fld id="{D3402C65-B136-42F0-8F7B-0AD979A78F21}" type="slidenum">
              <a:rPr lang="mk-MK" smtClean="0"/>
              <a:t>‹#›</a:t>
            </a:fld>
            <a:endParaRPr lang="mk-MK"/>
          </a:p>
        </p:txBody>
      </p:sp>
    </p:spTree>
    <p:extLst>
      <p:ext uri="{BB962C8B-B14F-4D97-AF65-F5344CB8AC3E}">
        <p14:creationId xmlns:p14="http://schemas.microsoft.com/office/powerpoint/2010/main" val="1528278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mk-MK"/>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k-MK"/>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02817-8572-44BA-86DC-C16F6463F40E}" type="datetimeFigureOut">
              <a:rPr lang="mk-MK" smtClean="0"/>
              <a:t>09.12.2012</a:t>
            </a:fld>
            <a:endParaRPr lang="mk-MK"/>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mk-MK"/>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402C65-B136-42F0-8F7B-0AD979A78F21}" type="slidenum">
              <a:rPr lang="mk-MK" smtClean="0"/>
              <a:t>‹#›</a:t>
            </a:fld>
            <a:endParaRPr lang="mk-MK"/>
          </a:p>
        </p:txBody>
      </p:sp>
    </p:spTree>
    <p:extLst>
      <p:ext uri="{BB962C8B-B14F-4D97-AF65-F5344CB8AC3E}">
        <p14:creationId xmlns:p14="http://schemas.microsoft.com/office/powerpoint/2010/main" val="260381461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mk-M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8720"/>
            <a:ext cx="8229600" cy="508918"/>
          </a:xfrm>
        </p:spPr>
        <p:txBody>
          <a:bodyPr>
            <a:normAutofit fontScale="90000"/>
          </a:bodyPr>
          <a:lstStyle/>
          <a:p>
            <a:r>
              <a:rPr lang="ru-RU" sz="2000" b="1" i="1" u="none" strike="noStrike" baseline="0" dirty="0" smtClean="0">
                <a:solidFill>
                  <a:srgbClr val="003366"/>
                </a:solidFill>
                <a:latin typeface="Tahoma" pitchFamily="34" charset="0"/>
                <a:ea typeface="Tahoma" pitchFamily="34" charset="0"/>
                <a:cs typeface="Tahoma" pitchFamily="34" charset="0"/>
              </a:rPr>
              <a:t>Проблемите во клавирската техника и нивната рефлексија врз развојот на младите пијанисти</a:t>
            </a:r>
            <a:endParaRPr lang="ru-RU" sz="2000" b="0" i="0" u="none" strike="noStrike" baseline="0" dirty="0" smtClean="0">
              <a:latin typeface="Arial"/>
            </a:endParaRPr>
          </a:p>
        </p:txBody>
      </p:sp>
      <p:sp>
        <p:nvSpPr>
          <p:cNvPr id="3" name="Text Placeholder 2"/>
          <p:cNvSpPr>
            <a:spLocks noGrp="1"/>
          </p:cNvSpPr>
          <p:nvPr>
            <p:ph type="body" idx="1"/>
          </p:nvPr>
        </p:nvSpPr>
        <p:spPr/>
        <p:txBody>
          <a:bodyPr>
            <a:normAutofit/>
          </a:bodyPr>
          <a:lstStyle/>
          <a:p>
            <a:pPr marL="0" indent="0">
              <a:buNone/>
            </a:pPr>
            <a:endParaRPr lang="mk-MK" sz="1600" dirty="0"/>
          </a:p>
        </p:txBody>
      </p:sp>
      <p:sp>
        <p:nvSpPr>
          <p:cNvPr id="5" name="Rectangle 4"/>
          <p:cNvSpPr/>
          <p:nvPr/>
        </p:nvSpPr>
        <p:spPr>
          <a:xfrm>
            <a:off x="4481736" y="6308438"/>
            <a:ext cx="3779614" cy="369332"/>
          </a:xfrm>
          <a:prstGeom prst="rect">
            <a:avLst/>
          </a:prstGeom>
        </p:spPr>
        <p:txBody>
          <a:bodyPr wrap="square">
            <a:spAutoFit/>
          </a:bodyPr>
          <a:lstStyle/>
          <a:p>
            <a:pPr lvl="0">
              <a:spcBef>
                <a:spcPct val="20000"/>
              </a:spcBef>
            </a:pPr>
            <a:r>
              <a:rPr lang="en-US" dirty="0">
                <a:solidFill>
                  <a:prstClr val="black"/>
                </a:solidFill>
                <a:latin typeface="Tahoma" pitchFamily="34" charset="0"/>
                <a:ea typeface="Tahoma" pitchFamily="34" charset="0"/>
                <a:cs typeface="Tahoma" pitchFamily="34" charset="0"/>
              </a:rPr>
              <a:t> </a:t>
            </a:r>
            <a:r>
              <a:rPr lang="mk-MK" b="1" dirty="0" smtClean="0">
                <a:solidFill>
                  <a:schemeClr val="tx2"/>
                </a:solidFill>
                <a:latin typeface="Tahoma" pitchFamily="34" charset="0"/>
                <a:ea typeface="Tahoma" pitchFamily="34" charset="0"/>
                <a:cs typeface="Tahoma" pitchFamily="34" charset="0"/>
              </a:rPr>
              <a:t>доц. м-р </a:t>
            </a:r>
            <a:r>
              <a:rPr lang="mk-MK" b="1" dirty="0">
                <a:solidFill>
                  <a:schemeClr val="tx2"/>
                </a:solidFill>
                <a:latin typeface="Tahoma" pitchFamily="34" charset="0"/>
                <a:ea typeface="Tahoma" pitchFamily="34" charset="0"/>
                <a:cs typeface="Tahoma" pitchFamily="34" charset="0"/>
              </a:rPr>
              <a:t>Ангеле Михајловски</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353" y="1628800"/>
            <a:ext cx="8214765" cy="4536504"/>
          </a:xfrm>
          <a:prstGeom prst="rect">
            <a:avLst/>
          </a:prstGeom>
        </p:spPr>
      </p:pic>
      <p:pic>
        <p:nvPicPr>
          <p:cNvPr id="8" name="Picture 8" descr="ug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64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75539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74042"/>
          </a:xfrm>
        </p:spPr>
        <p:txBody>
          <a:bodyPr>
            <a:normAutofit fontScale="90000"/>
          </a:bodyPr>
          <a:lstStyle/>
          <a:p>
            <a:pPr marR="0" rtl="0"/>
            <a:endParaRPr lang="ru-RU" b="0" i="0" u="none" strike="noStrike" baseline="0" dirty="0" smtClean="0">
              <a:latin typeface="Aria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44000" cy="688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2"/>
          <p:cNvSpPr>
            <a:spLocks noGrp="1"/>
          </p:cNvSpPr>
          <p:nvPr>
            <p:ph type="body" idx="1"/>
          </p:nvPr>
        </p:nvSpPr>
        <p:spPr>
          <a:xfrm>
            <a:off x="457200" y="332656"/>
            <a:ext cx="8229600" cy="6264696"/>
          </a:xfrm>
        </p:spPr>
        <p:txBody>
          <a:bodyPr>
            <a:noAutofit/>
          </a:bodyPr>
          <a:lstStyle/>
          <a:p>
            <a:pPr marL="0" indent="0" algn="just">
              <a:lnSpc>
                <a:spcPct val="170000"/>
              </a:lnSpc>
              <a:buNone/>
            </a:pPr>
            <a:r>
              <a:rPr lang="mk-MK" sz="1600" b="1" dirty="0" smtClean="0">
                <a:latin typeface="Tahoma" pitchFamily="34" charset="0"/>
                <a:ea typeface="Tahoma" pitchFamily="34" charset="0"/>
                <a:cs typeface="Tahoma" pitchFamily="34" charset="0"/>
              </a:rPr>
              <a:t>	</a:t>
            </a:r>
            <a:r>
              <a:rPr lang="en-US" sz="1600" b="1" dirty="0" smtClean="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Тоа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значи</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дека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јазикот</a:t>
            </a:r>
            <a:r>
              <a:rPr lang="en-US" sz="1600" b="1" dirty="0">
                <a:latin typeface="Tahoma" pitchFamily="34" charset="0"/>
                <a:ea typeface="Tahoma" pitchFamily="34" charset="0"/>
                <a:cs typeface="Tahoma" pitchFamily="34" charset="0"/>
              </a:rPr>
              <a:t> и </a:t>
            </a:r>
            <a:r>
              <a:rPr lang="en-US" sz="1600" b="1" dirty="0" err="1">
                <a:latin typeface="Tahoma" pitchFamily="34" charset="0"/>
                <a:ea typeface="Tahoma" pitchFamily="34" charset="0"/>
                <a:cs typeface="Tahoma" pitchFamily="34" charset="0"/>
              </a:rPr>
              <a:t>вилицата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вратот</a:t>
            </a:r>
            <a:r>
              <a:rPr lang="en-US" sz="1600" b="1" dirty="0">
                <a:latin typeface="Tahoma" pitchFamily="34" charset="0"/>
                <a:ea typeface="Tahoma" pitchFamily="34" charset="0"/>
                <a:cs typeface="Tahoma" pitchFamily="34" charset="0"/>
              </a:rPr>
              <a:t> и </a:t>
            </a:r>
            <a:r>
              <a:rPr lang="en-US" sz="1600" b="1" dirty="0" err="1">
                <a:latin typeface="Tahoma" pitchFamily="34" charset="0"/>
                <a:ea typeface="Tahoma" pitchFamily="34" charset="0"/>
                <a:cs typeface="Tahoma" pitchFamily="34" charset="0"/>
              </a:rPr>
              <a:t>рамењата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рачниот</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зглоб</a:t>
            </a:r>
            <a:r>
              <a:rPr lang="en-US" sz="1600" b="1" dirty="0">
                <a:latin typeface="Tahoma" pitchFamily="34" charset="0"/>
                <a:ea typeface="Tahoma" pitchFamily="34" charset="0"/>
                <a:cs typeface="Tahoma" pitchFamily="34" charset="0"/>
              </a:rPr>
              <a:t> и </a:t>
            </a:r>
            <a:r>
              <a:rPr lang="en-US" sz="1600" b="1" dirty="0" err="1">
                <a:latin typeface="Tahoma" pitchFamily="34" charset="0"/>
                <a:ea typeface="Tahoma" pitchFamily="34" charset="0"/>
                <a:cs typeface="Tahoma" pitchFamily="34" charset="0"/>
              </a:rPr>
              <a:t>прстите</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како</a:t>
            </a:r>
            <a:r>
              <a:rPr lang="en-US" sz="1600" b="1" dirty="0">
                <a:latin typeface="Tahoma" pitchFamily="34" charset="0"/>
                <a:ea typeface="Tahoma" pitchFamily="34" charset="0"/>
                <a:cs typeface="Tahoma" pitchFamily="34" charset="0"/>
              </a:rPr>
              <a:t> и ’</a:t>
            </a:r>
            <a:r>
              <a:rPr lang="en-US" sz="1600" b="1" dirty="0" err="1">
                <a:latin typeface="Tahoma" pitchFamily="34" charset="0"/>
                <a:ea typeface="Tahoma" pitchFamily="34" charset="0"/>
                <a:cs typeface="Tahoma" pitchFamily="34" charset="0"/>
              </a:rPr>
              <a:t>рбетниот</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столб</a:t>
            </a:r>
            <a:r>
              <a:rPr lang="en-US" sz="1600" b="1" dirty="0">
                <a:latin typeface="Tahoma" pitchFamily="34" charset="0"/>
                <a:ea typeface="Tahoma" pitchFamily="34" charset="0"/>
                <a:cs typeface="Tahoma" pitchFamily="34" charset="0"/>
              </a:rPr>
              <a:t> и </a:t>
            </a:r>
            <a:r>
              <a:rPr lang="en-US" sz="1600" b="1" dirty="0" err="1">
                <a:latin typeface="Tahoma" pitchFamily="34" charset="0"/>
                <a:ea typeface="Tahoma" pitchFamily="34" charset="0"/>
                <a:cs typeface="Tahoma" pitchFamily="34" charset="0"/>
              </a:rPr>
              <a:t>долните</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екстремитети</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треба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да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бидат</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целосно</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ослободени</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до</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тој</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степен</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што</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изведувачот</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ќе</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почувствува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ст</a:t>
            </a:r>
            <a:r>
              <a:rPr lang="mk-MK" sz="1600" b="1" dirty="0">
                <a:latin typeface="Tahoma" pitchFamily="34" charset="0"/>
                <a:ea typeface="Tahoma" pitchFamily="34" charset="0"/>
                <a:cs typeface="Tahoma" pitchFamily="34" charset="0"/>
              </a:rPr>
              <a:t>р</a:t>
            </a:r>
            <a:r>
              <a:rPr lang="en-US" sz="1600" b="1" dirty="0" err="1">
                <a:latin typeface="Tahoma" pitchFamily="34" charset="0"/>
                <a:ea typeface="Tahoma" pitchFamily="34" charset="0"/>
                <a:cs typeface="Tahoma" pitchFamily="34" charset="0"/>
              </a:rPr>
              <a:t>уење</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на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воздух</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низ</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сите</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делови</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на</a:t>
            </a:r>
            <a:r>
              <a:rPr lang="en-US" sz="1600" b="1" dirty="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телото</a:t>
            </a:r>
            <a:r>
              <a:rPr lang="en-US" sz="1600" b="1" dirty="0" smtClean="0">
                <a:latin typeface="Tahoma" pitchFamily="34" charset="0"/>
                <a:ea typeface="Tahoma" pitchFamily="34" charset="0"/>
                <a:cs typeface="Tahoma" pitchFamily="34" charset="0"/>
              </a:rPr>
              <a:t>.</a:t>
            </a:r>
          </a:p>
          <a:p>
            <a:pPr marL="0" indent="0" algn="just">
              <a:lnSpc>
                <a:spcPct val="170000"/>
              </a:lnSpc>
              <a:buNone/>
            </a:pPr>
            <a:endParaRPr lang="en-US" sz="1600" b="1" dirty="0" smtClean="0">
              <a:latin typeface="Tahoma" pitchFamily="34" charset="0"/>
              <a:ea typeface="Tahoma" pitchFamily="34" charset="0"/>
              <a:cs typeface="Tahoma" pitchFamily="34" charset="0"/>
            </a:endParaRPr>
          </a:p>
          <a:p>
            <a:pPr marL="0" indent="0" algn="just">
              <a:lnSpc>
                <a:spcPct val="170000"/>
              </a:lnSpc>
              <a:buNone/>
            </a:pPr>
            <a:r>
              <a:rPr lang="en-US" sz="1600" b="1" dirty="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Со</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самата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состојба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на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потполна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ослободеност</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на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телото</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се</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овозможува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слободно</a:t>
            </a:r>
            <a:r>
              <a:rPr lang="en-US" sz="1600" b="1" dirty="0" smtClean="0">
                <a:latin typeface="Tahoma" pitchFamily="34" charset="0"/>
                <a:ea typeface="Tahoma" pitchFamily="34" charset="0"/>
                <a:cs typeface="Tahoma" pitchFamily="34" charset="0"/>
              </a:rPr>
              <a:t> и </a:t>
            </a:r>
            <a:r>
              <a:rPr lang="en-US" sz="1600" b="1" dirty="0" err="1" smtClean="0">
                <a:latin typeface="Tahoma" pitchFamily="34" charset="0"/>
                <a:ea typeface="Tahoma" pitchFamily="34" charset="0"/>
                <a:cs typeface="Tahoma" pitchFamily="34" charset="0"/>
              </a:rPr>
              <a:t>рамномерно</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дишење</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фактор</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што</a:t>
            </a:r>
            <a:r>
              <a:rPr lang="en-US" sz="1600" b="1" dirty="0" smtClean="0">
                <a:latin typeface="Tahoma" pitchFamily="34" charset="0"/>
                <a:ea typeface="Tahoma" pitchFamily="34" charset="0"/>
                <a:cs typeface="Tahoma" pitchFamily="34" charset="0"/>
              </a:rPr>
              <a:t> е </a:t>
            </a:r>
            <a:r>
              <a:rPr lang="en-US" sz="1600" b="1" dirty="0" err="1" smtClean="0">
                <a:latin typeface="Tahoma" pitchFamily="34" charset="0"/>
                <a:ea typeface="Tahoma" pitchFamily="34" charset="0"/>
                <a:cs typeface="Tahoma" pitchFamily="34" charset="0"/>
              </a:rPr>
              <a:t>клучен</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за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пренесување</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на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доволна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количина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на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кислород</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во</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мозокот</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што</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придонесува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за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одржување</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на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концентрација</a:t>
            </a:r>
            <a:r>
              <a:rPr lang="en-US" sz="1600" b="1" dirty="0" smtClean="0">
                <a:latin typeface="Tahoma" pitchFamily="34" charset="0"/>
                <a:ea typeface="Tahoma" pitchFamily="34" charset="0"/>
                <a:cs typeface="Tahoma" pitchFamily="34" charset="0"/>
              </a:rPr>
              <a:t> и </a:t>
            </a:r>
            <a:r>
              <a:rPr lang="en-US" sz="1600" b="1" dirty="0" err="1" smtClean="0">
                <a:latin typeface="Tahoma" pitchFamily="34" charset="0"/>
                <a:ea typeface="Tahoma" pitchFamily="34" charset="0"/>
                <a:cs typeface="Tahoma" pitchFamily="34" charset="0"/>
              </a:rPr>
              <a:t>фокусираност</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кон</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интерпретацијата</a:t>
            </a:r>
            <a:r>
              <a:rPr lang="en-US" sz="1600" b="1" dirty="0" smtClean="0">
                <a:latin typeface="Tahoma" pitchFamily="34" charset="0"/>
                <a:ea typeface="Tahoma" pitchFamily="34" charset="0"/>
                <a:cs typeface="Tahoma" pitchFamily="34" charset="0"/>
              </a:rPr>
              <a:t>.</a:t>
            </a:r>
          </a:p>
          <a:p>
            <a:pPr marL="0" indent="0" algn="just">
              <a:lnSpc>
                <a:spcPct val="170000"/>
              </a:lnSpc>
              <a:buNone/>
            </a:pPr>
            <a:endParaRPr lang="en-US" sz="1600" b="1" dirty="0">
              <a:latin typeface="Tahoma" pitchFamily="34" charset="0"/>
              <a:ea typeface="Tahoma" pitchFamily="34" charset="0"/>
              <a:cs typeface="Tahoma" pitchFamily="34" charset="0"/>
            </a:endParaRPr>
          </a:p>
          <a:p>
            <a:pPr marL="0" indent="0" algn="just">
              <a:lnSpc>
                <a:spcPct val="170000"/>
              </a:lnSpc>
              <a:buNone/>
            </a:pP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Само</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во</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тој</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случај</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можеме</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да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бидеме</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сигурни</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дека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сме</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подготвени</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за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долготрајно</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вежбање</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изработка</a:t>
            </a:r>
            <a:r>
              <a:rPr lang="en-US" sz="1600" b="1" dirty="0" smtClean="0">
                <a:latin typeface="Tahoma" pitchFamily="34" charset="0"/>
                <a:ea typeface="Tahoma" pitchFamily="34" charset="0"/>
                <a:cs typeface="Tahoma" pitchFamily="34" charset="0"/>
              </a:rPr>
              <a:t> и </a:t>
            </a:r>
            <a:r>
              <a:rPr lang="en-US" sz="1600" b="1" dirty="0" err="1" smtClean="0">
                <a:latin typeface="Tahoma" pitchFamily="34" charset="0"/>
                <a:ea typeface="Tahoma" pitchFamily="34" charset="0"/>
                <a:cs typeface="Tahoma" pitchFamily="34" charset="0"/>
              </a:rPr>
              <a:t>решавање</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на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сите</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полесни</a:t>
            </a:r>
            <a:r>
              <a:rPr lang="en-US" sz="1600" b="1" dirty="0" smtClean="0">
                <a:latin typeface="Tahoma" pitchFamily="34" charset="0"/>
                <a:ea typeface="Tahoma" pitchFamily="34" charset="0"/>
                <a:cs typeface="Tahoma" pitchFamily="34" charset="0"/>
              </a:rPr>
              <a:t> и </a:t>
            </a:r>
            <a:r>
              <a:rPr lang="en-US" sz="1600" b="1" dirty="0" err="1" smtClean="0">
                <a:latin typeface="Tahoma" pitchFamily="34" charset="0"/>
                <a:ea typeface="Tahoma" pitchFamily="34" charset="0"/>
                <a:cs typeface="Tahoma" pitchFamily="34" charset="0"/>
              </a:rPr>
              <a:t>потешки</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задачи</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кои</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се</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среќаваат</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во</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содржината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на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композицијата</a:t>
            </a:r>
            <a:r>
              <a:rPr lang="en-US" sz="1600" b="1" dirty="0" smtClean="0">
                <a:latin typeface="Tahoma" pitchFamily="34" charset="0"/>
                <a:ea typeface="Tahoma" pitchFamily="34" charset="0"/>
                <a:cs typeface="Tahoma" pitchFamily="34" charset="0"/>
              </a:rPr>
              <a:t>.</a:t>
            </a:r>
            <a:endParaRPr lang="mk-MK" sz="1600" b="1" dirty="0" smtClean="0">
              <a:latin typeface="Tahoma" pitchFamily="34" charset="0"/>
              <a:ea typeface="Tahoma" pitchFamily="34" charset="0"/>
              <a:cs typeface="Tahoma" pitchFamily="34" charset="0"/>
            </a:endParaRPr>
          </a:p>
          <a:p>
            <a:pPr marL="0" indent="0" algn="just">
              <a:lnSpc>
                <a:spcPct val="170000"/>
              </a:lnSpc>
              <a:buNone/>
            </a:pPr>
            <a:endParaRPr lang="mk-MK" sz="16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6773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8058"/>
          </a:xfrm>
        </p:spPr>
        <p:txBody>
          <a:bodyPr>
            <a:normAutofit/>
          </a:bodyPr>
          <a:lstStyle/>
          <a:p>
            <a:endParaRPr lang="ru-RU" sz="1800" b="0" i="0" u="none" strike="noStrike" baseline="0" dirty="0" smtClean="0">
              <a:latin typeface="Arial"/>
            </a:endParaRPr>
          </a:p>
        </p:txBody>
      </p:sp>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2"/>
          <p:cNvSpPr>
            <a:spLocks noGrp="1"/>
          </p:cNvSpPr>
          <p:nvPr>
            <p:ph type="body" idx="1"/>
          </p:nvPr>
        </p:nvSpPr>
        <p:spPr>
          <a:xfrm>
            <a:off x="457200" y="332656"/>
            <a:ext cx="8229600" cy="5976664"/>
          </a:xfrm>
        </p:spPr>
        <p:txBody>
          <a:bodyPr>
            <a:noAutofit/>
          </a:bodyPr>
          <a:lstStyle/>
          <a:p>
            <a:pPr marL="0" indent="0" algn="ctr">
              <a:lnSpc>
                <a:spcPct val="150000"/>
              </a:lnSpc>
              <a:buNone/>
            </a:pPr>
            <a:r>
              <a:rPr lang="en-US" sz="1600" b="1" i="1" dirty="0" err="1" smtClean="0">
                <a:latin typeface="Tahoma" pitchFamily="34" charset="0"/>
                <a:ea typeface="Tahoma" pitchFamily="34" charset="0"/>
                <a:cs typeface="Tahoma" pitchFamily="34" charset="0"/>
              </a:rPr>
              <a:t>Методско</a:t>
            </a:r>
            <a:r>
              <a:rPr lang="en-US" sz="1600" b="1" i="1" dirty="0" smtClean="0">
                <a:latin typeface="Tahoma" pitchFamily="34" charset="0"/>
                <a:ea typeface="Tahoma" pitchFamily="34" charset="0"/>
                <a:cs typeface="Tahoma" pitchFamily="34" charset="0"/>
              </a:rPr>
              <a:t> </a:t>
            </a:r>
            <a:r>
              <a:rPr lang="en-US" sz="1600" b="1" i="1" dirty="0" err="1">
                <a:latin typeface="Tahoma" pitchFamily="34" charset="0"/>
                <a:ea typeface="Tahoma" pitchFamily="34" charset="0"/>
                <a:cs typeface="Tahoma" pitchFamily="34" charset="0"/>
              </a:rPr>
              <a:t>решение</a:t>
            </a:r>
            <a:r>
              <a:rPr lang="en-US" sz="1600" b="1" i="1" dirty="0">
                <a:latin typeface="Tahoma" pitchFamily="34" charset="0"/>
                <a:ea typeface="Tahoma" pitchFamily="34" charset="0"/>
                <a:cs typeface="Tahoma" pitchFamily="34" charset="0"/>
              </a:rPr>
              <a:t> </a:t>
            </a:r>
            <a:r>
              <a:rPr lang="en-US" sz="1600" b="1" i="1" dirty="0" err="1">
                <a:latin typeface="Tahoma" pitchFamily="34" charset="0"/>
                <a:ea typeface="Tahoma" pitchFamily="34" charset="0"/>
                <a:cs typeface="Tahoma" pitchFamily="34" charset="0"/>
              </a:rPr>
              <a:t>на</a:t>
            </a:r>
            <a:r>
              <a:rPr lang="en-US" sz="1600" b="1" i="1" dirty="0">
                <a:latin typeface="Tahoma" pitchFamily="34" charset="0"/>
                <a:ea typeface="Tahoma" pitchFamily="34" charset="0"/>
                <a:cs typeface="Tahoma" pitchFamily="34" charset="0"/>
              </a:rPr>
              <a:t> </a:t>
            </a:r>
            <a:r>
              <a:rPr lang="en-US" sz="1600" b="1" i="1" dirty="0" err="1">
                <a:latin typeface="Tahoma" pitchFamily="34" charset="0"/>
                <a:ea typeface="Tahoma" pitchFamily="34" charset="0"/>
                <a:cs typeface="Tahoma" pitchFamily="34" charset="0"/>
              </a:rPr>
              <a:t>одредени</a:t>
            </a:r>
            <a:r>
              <a:rPr lang="en-US" sz="1600" b="1" i="1" dirty="0">
                <a:latin typeface="Tahoma" pitchFamily="34" charset="0"/>
                <a:ea typeface="Tahoma" pitchFamily="34" charset="0"/>
                <a:cs typeface="Tahoma" pitchFamily="34" charset="0"/>
              </a:rPr>
              <a:t> </a:t>
            </a:r>
            <a:r>
              <a:rPr lang="en-US" sz="1600" b="1" i="1" dirty="0" err="1">
                <a:latin typeface="Tahoma" pitchFamily="34" charset="0"/>
                <a:ea typeface="Tahoma" pitchFamily="34" charset="0"/>
                <a:cs typeface="Tahoma" pitchFamily="34" charset="0"/>
              </a:rPr>
              <a:t>пијанистички</a:t>
            </a:r>
            <a:r>
              <a:rPr lang="en-US" sz="1600" b="1" i="1" dirty="0">
                <a:latin typeface="Tahoma" pitchFamily="34" charset="0"/>
                <a:ea typeface="Tahoma" pitchFamily="34" charset="0"/>
                <a:cs typeface="Tahoma" pitchFamily="34" charset="0"/>
              </a:rPr>
              <a:t> </a:t>
            </a:r>
            <a:r>
              <a:rPr lang="en-US" sz="1600" b="1" i="1" dirty="0" err="1">
                <a:latin typeface="Tahoma" pitchFamily="34" charset="0"/>
                <a:ea typeface="Tahoma" pitchFamily="34" charset="0"/>
                <a:cs typeface="Tahoma" pitchFamily="34" charset="0"/>
              </a:rPr>
              <a:t>елементи</a:t>
            </a:r>
            <a:r>
              <a:rPr lang="en-US" sz="1600" b="1" i="1" dirty="0">
                <a:latin typeface="Tahoma" pitchFamily="34" charset="0"/>
                <a:ea typeface="Tahoma" pitchFamily="34" charset="0"/>
                <a:cs typeface="Tahoma" pitchFamily="34" charset="0"/>
              </a:rPr>
              <a:t> </a:t>
            </a:r>
            <a:r>
              <a:rPr lang="mk-MK" sz="1600" b="1" i="1" dirty="0">
                <a:latin typeface="Tahoma" pitchFamily="34" charset="0"/>
                <a:ea typeface="Tahoma" pitchFamily="34" charset="0"/>
                <a:cs typeface="Tahoma" pitchFamily="34" charset="0"/>
              </a:rPr>
              <a:t>кои се среќаваат во првиот став од </a:t>
            </a:r>
            <a:r>
              <a:rPr lang="en-US" sz="1600" b="1" i="1" dirty="0" err="1">
                <a:latin typeface="Tahoma" pitchFamily="34" charset="0"/>
                <a:ea typeface="Tahoma" pitchFamily="34" charset="0"/>
                <a:cs typeface="Tahoma" pitchFamily="34" charset="0"/>
              </a:rPr>
              <a:t>сонатата</a:t>
            </a:r>
            <a:r>
              <a:rPr lang="en-US" sz="1600" b="1" i="1" dirty="0">
                <a:latin typeface="Tahoma" pitchFamily="34" charset="0"/>
                <a:ea typeface="Tahoma" pitchFamily="34" charset="0"/>
                <a:cs typeface="Tahoma" pitchFamily="34" charset="0"/>
              </a:rPr>
              <a:t> </a:t>
            </a:r>
            <a:r>
              <a:rPr lang="en-US" sz="1600" b="1" i="1" dirty="0" err="1">
                <a:latin typeface="Tahoma" pitchFamily="34" charset="0"/>
                <a:ea typeface="Tahoma" pitchFamily="34" charset="0"/>
                <a:cs typeface="Tahoma" pitchFamily="34" charset="0"/>
              </a:rPr>
              <a:t>за</a:t>
            </a:r>
            <a:r>
              <a:rPr lang="en-US" sz="1600" b="1" i="1" dirty="0">
                <a:latin typeface="Tahoma" pitchFamily="34" charset="0"/>
                <a:ea typeface="Tahoma" pitchFamily="34" charset="0"/>
                <a:cs typeface="Tahoma" pitchFamily="34" charset="0"/>
              </a:rPr>
              <a:t> </a:t>
            </a:r>
            <a:r>
              <a:rPr lang="en-US" sz="1600" b="1" i="1" dirty="0" err="1">
                <a:latin typeface="Tahoma" pitchFamily="34" charset="0"/>
                <a:ea typeface="Tahoma" pitchFamily="34" charset="0"/>
                <a:cs typeface="Tahoma" pitchFamily="34" charset="0"/>
              </a:rPr>
              <a:t>пијано</a:t>
            </a:r>
            <a:r>
              <a:rPr lang="en-US" sz="1600" b="1" i="1" dirty="0">
                <a:latin typeface="Tahoma" pitchFamily="34" charset="0"/>
                <a:ea typeface="Tahoma" pitchFamily="34" charset="0"/>
                <a:cs typeface="Tahoma" pitchFamily="34" charset="0"/>
              </a:rPr>
              <a:t> </a:t>
            </a:r>
            <a:r>
              <a:rPr lang="en-US" sz="1600" b="1" i="1" dirty="0" err="1">
                <a:latin typeface="Tahoma" pitchFamily="34" charset="0"/>
                <a:ea typeface="Tahoma" pitchFamily="34" charset="0"/>
                <a:cs typeface="Tahoma" pitchFamily="34" charset="0"/>
              </a:rPr>
              <a:t>во</a:t>
            </a:r>
            <a:r>
              <a:rPr lang="en-US" sz="1600" b="1" i="1" dirty="0">
                <a:latin typeface="Tahoma" pitchFamily="34" charset="0"/>
                <a:ea typeface="Tahoma" pitchFamily="34" charset="0"/>
                <a:cs typeface="Tahoma" pitchFamily="34" charset="0"/>
              </a:rPr>
              <a:t> Д - </a:t>
            </a:r>
            <a:r>
              <a:rPr lang="en-US" sz="1600" b="1" i="1" dirty="0" err="1">
                <a:latin typeface="Tahoma" pitchFamily="34" charset="0"/>
                <a:ea typeface="Tahoma" pitchFamily="34" charset="0"/>
                <a:cs typeface="Tahoma" pitchFamily="34" charset="0"/>
              </a:rPr>
              <a:t>дур</a:t>
            </a:r>
            <a:r>
              <a:rPr lang="en-US" sz="1600" b="1" i="1" dirty="0">
                <a:latin typeface="Tahoma" pitchFamily="34" charset="0"/>
                <a:ea typeface="Tahoma" pitchFamily="34" charset="0"/>
                <a:cs typeface="Tahoma" pitchFamily="34" charset="0"/>
              </a:rPr>
              <a:t> </a:t>
            </a:r>
            <a:r>
              <a:rPr lang="en-US" sz="1600" b="1" i="1" dirty="0" err="1">
                <a:latin typeface="Tahoma" pitchFamily="34" charset="0"/>
                <a:ea typeface="Tahoma" pitchFamily="34" charset="0"/>
                <a:cs typeface="Tahoma" pitchFamily="34" charset="0"/>
              </a:rPr>
              <a:t>од</a:t>
            </a:r>
            <a:r>
              <a:rPr lang="en-US" sz="1600" b="1" i="1" dirty="0">
                <a:latin typeface="Tahoma" pitchFamily="34" charset="0"/>
                <a:ea typeface="Tahoma" pitchFamily="34" charset="0"/>
                <a:cs typeface="Tahoma" pitchFamily="34" charset="0"/>
              </a:rPr>
              <a:t> </a:t>
            </a:r>
            <a:r>
              <a:rPr lang="en-US" sz="1600" b="1" i="1" dirty="0" err="1">
                <a:latin typeface="Tahoma" pitchFamily="34" charset="0"/>
                <a:ea typeface="Tahoma" pitchFamily="34" charset="0"/>
                <a:cs typeface="Tahoma" pitchFamily="34" charset="0"/>
              </a:rPr>
              <a:t>Јозеф</a:t>
            </a:r>
            <a:r>
              <a:rPr lang="en-US" sz="1600" b="1" i="1" dirty="0">
                <a:latin typeface="Tahoma" pitchFamily="34" charset="0"/>
                <a:ea typeface="Tahoma" pitchFamily="34" charset="0"/>
                <a:cs typeface="Tahoma" pitchFamily="34" charset="0"/>
              </a:rPr>
              <a:t> </a:t>
            </a:r>
            <a:r>
              <a:rPr lang="en-US" sz="1600" b="1" i="1" dirty="0" err="1" smtClean="0">
                <a:latin typeface="Tahoma" pitchFamily="34" charset="0"/>
                <a:ea typeface="Tahoma" pitchFamily="34" charset="0"/>
                <a:cs typeface="Tahoma" pitchFamily="34" charset="0"/>
              </a:rPr>
              <a:t>Хајдн</a:t>
            </a:r>
            <a:endParaRPr lang="en-US" sz="1600" b="1" i="1" dirty="0" smtClean="0">
              <a:latin typeface="Tahoma" pitchFamily="34" charset="0"/>
              <a:ea typeface="Tahoma" pitchFamily="34" charset="0"/>
              <a:cs typeface="Tahoma" pitchFamily="34" charset="0"/>
            </a:endParaRPr>
          </a:p>
          <a:p>
            <a:pPr marL="0" indent="0" algn="ctr">
              <a:lnSpc>
                <a:spcPct val="150000"/>
              </a:lnSpc>
              <a:buNone/>
            </a:pPr>
            <a:endParaRPr lang="mk-MK" sz="1600" dirty="0">
              <a:latin typeface="Tahoma" pitchFamily="34" charset="0"/>
              <a:ea typeface="Tahoma" pitchFamily="34" charset="0"/>
              <a:cs typeface="Tahoma" pitchFamily="34" charset="0"/>
            </a:endParaRPr>
          </a:p>
          <a:p>
            <a:pPr marL="0" indent="0" algn="ctr">
              <a:lnSpc>
                <a:spcPct val="150000"/>
              </a:lnSpc>
              <a:buNone/>
            </a:pPr>
            <a:r>
              <a:rPr lang="mk-MK" sz="1600" b="1" i="1" dirty="0" smtClean="0">
                <a:latin typeface="Tahoma" pitchFamily="34" charset="0"/>
                <a:ea typeface="Tahoma" pitchFamily="34" charset="0"/>
                <a:cs typeface="Tahoma" pitchFamily="34" charset="0"/>
              </a:rPr>
              <a:t>Ротационо  </a:t>
            </a:r>
            <a:r>
              <a:rPr lang="mk-MK" sz="1600" b="1" i="1" dirty="0">
                <a:latin typeface="Tahoma" pitchFamily="34" charset="0"/>
                <a:ea typeface="Tahoma" pitchFamily="34" charset="0"/>
                <a:cs typeface="Tahoma" pitchFamily="34" charset="0"/>
              </a:rPr>
              <a:t>движење</a:t>
            </a:r>
            <a:endParaRPr lang="mk-MK" sz="1600" dirty="0">
              <a:latin typeface="Tahoma" pitchFamily="34" charset="0"/>
              <a:ea typeface="Tahoma" pitchFamily="34" charset="0"/>
              <a:cs typeface="Tahoma" pitchFamily="34" charset="0"/>
            </a:endParaRPr>
          </a:p>
          <a:p>
            <a:pPr marL="0" indent="0" algn="just">
              <a:lnSpc>
                <a:spcPct val="150000"/>
              </a:lnSpc>
              <a:buNone/>
            </a:pPr>
            <a:endParaRPr lang="mk-MK" sz="1600" dirty="0">
              <a:latin typeface="Tahoma" pitchFamily="34" charset="0"/>
              <a:ea typeface="Tahoma" pitchFamily="34" charset="0"/>
              <a:cs typeface="Tahoma" pitchFamily="34" charset="0"/>
            </a:endParaRPr>
          </a:p>
          <a:p>
            <a:pPr marL="0" indent="0" algn="just">
              <a:lnSpc>
                <a:spcPct val="150000"/>
              </a:lnSpc>
              <a:buNone/>
            </a:pPr>
            <a:r>
              <a:rPr lang="mk-MK" sz="1600"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На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самиот</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почеток</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во</a:t>
            </a:r>
            <a:r>
              <a:rPr lang="en-US" sz="1600" b="1" dirty="0">
                <a:latin typeface="Tahoma" pitchFamily="34" charset="0"/>
                <a:ea typeface="Tahoma" pitchFamily="34" charset="0"/>
                <a:cs typeface="Tahoma" pitchFamily="34" charset="0"/>
              </a:rPr>
              <a:t> 5-тиот </a:t>
            </a:r>
            <a:r>
              <a:rPr lang="en-US" sz="1600" b="1" dirty="0" err="1">
                <a:latin typeface="Tahoma" pitchFamily="34" charset="0"/>
                <a:ea typeface="Tahoma" pitchFamily="34" charset="0"/>
                <a:cs typeface="Tahoma" pitchFamily="34" charset="0"/>
              </a:rPr>
              <a:t>такт</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во</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движењето</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во</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левата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рака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се</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појавува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една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многу</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важна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фигура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која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се</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среќава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во</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сите</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сонати</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од</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периодот</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на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класицизмот</a:t>
            </a:r>
            <a:r>
              <a:rPr lang="en-US" sz="1600" b="1" dirty="0">
                <a:latin typeface="Tahoma" pitchFamily="34" charset="0"/>
                <a:ea typeface="Tahoma" pitchFamily="34" charset="0"/>
                <a:cs typeface="Tahoma" pitchFamily="34" charset="0"/>
              </a:rPr>
              <a:t>, а и </a:t>
            </a:r>
            <a:r>
              <a:rPr lang="en-US" sz="1600" b="1" dirty="0" err="1">
                <a:latin typeface="Tahoma" pitchFamily="34" charset="0"/>
                <a:ea typeface="Tahoma" pitchFamily="34" charset="0"/>
                <a:cs typeface="Tahoma" pitchFamily="34" charset="0"/>
              </a:rPr>
              <a:t>подоцна</a:t>
            </a:r>
            <a:r>
              <a:rPr lang="en-US" sz="1600" b="1" dirty="0">
                <a:latin typeface="Tahoma" pitchFamily="34" charset="0"/>
                <a:ea typeface="Tahoma" pitchFamily="34" charset="0"/>
                <a:cs typeface="Tahoma" pitchFamily="34" charset="0"/>
              </a:rPr>
              <a:t> - </a:t>
            </a:r>
            <a:r>
              <a:rPr lang="en-US" sz="1600" b="1" dirty="0" err="1">
                <a:latin typeface="Tahoma" pitchFamily="34" charset="0"/>
                <a:ea typeface="Tahoma" pitchFamily="34" charset="0"/>
                <a:cs typeface="Tahoma" pitchFamily="34" charset="0"/>
              </a:rPr>
              <a:t>ротационото</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движење</a:t>
            </a:r>
            <a:r>
              <a:rPr lang="en-US" sz="1600" b="1" dirty="0">
                <a:latin typeface="Tahoma" pitchFamily="34" charset="0"/>
                <a:ea typeface="Tahoma" pitchFamily="34" charset="0"/>
                <a:cs typeface="Tahoma" pitchFamily="34" charset="0"/>
              </a:rPr>
              <a:t>.</a:t>
            </a:r>
            <a:r>
              <a:rPr lang="mk-MK" sz="1600" b="1" dirty="0">
                <a:latin typeface="Tahoma" pitchFamily="34" charset="0"/>
                <a:ea typeface="Tahoma" pitchFamily="34" charset="0"/>
                <a:cs typeface="Tahoma" pitchFamily="34" charset="0"/>
              </a:rPr>
              <a:t> </a:t>
            </a:r>
            <a:endParaRPr lang="en-US" sz="1600" b="1" dirty="0">
              <a:latin typeface="Tahoma" pitchFamily="34" charset="0"/>
              <a:ea typeface="Tahoma" pitchFamily="34" charset="0"/>
              <a:cs typeface="Tahoma" pitchFamily="34" charset="0"/>
            </a:endParaRPr>
          </a:p>
          <a:p>
            <a:pPr marL="0" indent="0" algn="just">
              <a:lnSpc>
                <a:spcPct val="150000"/>
              </a:lnSpc>
              <a:buNone/>
            </a:pPr>
            <a:endParaRPr lang="en-US" sz="1600" b="1" dirty="0">
              <a:latin typeface="Tahoma" pitchFamily="34" charset="0"/>
              <a:ea typeface="Tahoma" pitchFamily="34" charset="0"/>
              <a:cs typeface="Tahoma" pitchFamily="34" charset="0"/>
            </a:endParaRPr>
          </a:p>
          <a:p>
            <a:pPr marL="0" indent="0" algn="just">
              <a:lnSpc>
                <a:spcPct val="150000"/>
              </a:lnSpc>
              <a:buNone/>
            </a:pPr>
            <a:endParaRPr lang="mk-MK" sz="1600" b="1" dirty="0">
              <a:latin typeface="Tahoma" pitchFamily="34" charset="0"/>
              <a:ea typeface="Tahoma" pitchFamily="34" charset="0"/>
              <a:cs typeface="Tahoma" pitchFamily="34" charset="0"/>
            </a:endParaRPr>
          </a:p>
          <a:p>
            <a:pPr marL="0" indent="0" algn="just">
              <a:lnSpc>
                <a:spcPct val="150000"/>
              </a:lnSpc>
              <a:buNone/>
            </a:pPr>
            <a:endParaRPr lang="en-US" sz="1600" b="1" dirty="0" smtClean="0">
              <a:latin typeface="Tahoma" pitchFamily="34" charset="0"/>
              <a:ea typeface="Tahoma" pitchFamily="34" charset="0"/>
              <a:cs typeface="Tahoma" pitchFamily="34" charset="0"/>
            </a:endParaRPr>
          </a:p>
          <a:p>
            <a:pPr marL="0" indent="0" algn="just">
              <a:lnSpc>
                <a:spcPct val="150000"/>
              </a:lnSpc>
              <a:buNone/>
            </a:pPr>
            <a:r>
              <a:rPr lang="en-US" sz="1600" b="1" dirty="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На</a:t>
            </a:r>
            <a:r>
              <a:rPr lang="en-US" sz="1600" b="1" dirty="0" smtClean="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прв</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поглед</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оваа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фигура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изгледа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многу</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едноставна</a:t>
            </a:r>
            <a:r>
              <a:rPr lang="en-US" sz="1600" b="1" dirty="0">
                <a:latin typeface="Tahoma" pitchFamily="34" charset="0"/>
                <a:ea typeface="Tahoma" pitchFamily="34" charset="0"/>
                <a:cs typeface="Tahoma" pitchFamily="34" charset="0"/>
              </a:rPr>
              <a:t> и </a:t>
            </a:r>
            <a:r>
              <a:rPr lang="en-US" sz="1600" b="1" dirty="0" err="1">
                <a:latin typeface="Tahoma" pitchFamily="34" charset="0"/>
                <a:ea typeface="Tahoma" pitchFamily="34" charset="0"/>
                <a:cs typeface="Tahoma" pitchFamily="34" charset="0"/>
              </a:rPr>
              <a:t>лесно</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отсвирлива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но</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ако</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се</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земе</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во</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предвид</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фактот</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дека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изведбата</a:t>
            </a:r>
            <a:r>
              <a:rPr lang="en-US" sz="1600" b="1" dirty="0">
                <a:latin typeface="Tahoma" pitchFamily="34" charset="0"/>
                <a:ea typeface="Tahoma" pitchFamily="34" charset="0"/>
                <a:cs typeface="Tahoma" pitchFamily="34" charset="0"/>
              </a:rPr>
              <a:t> е </a:t>
            </a:r>
            <a:r>
              <a:rPr lang="en-US" sz="1600" b="1" dirty="0" err="1">
                <a:latin typeface="Tahoma" pitchFamily="34" charset="0"/>
                <a:ea typeface="Tahoma" pitchFamily="34" charset="0"/>
                <a:cs typeface="Tahoma" pitchFamily="34" charset="0"/>
              </a:rPr>
              <a:t>во</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релативно</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брзо</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темпо</a:t>
            </a:r>
            <a:r>
              <a:rPr lang="en-US" sz="1600" b="1" dirty="0">
                <a:latin typeface="Tahoma" pitchFamily="34" charset="0"/>
                <a:ea typeface="Tahoma" pitchFamily="34" charset="0"/>
                <a:cs typeface="Tahoma" pitchFamily="34" charset="0"/>
              </a:rPr>
              <a:t> (allegro con brio), </a:t>
            </a:r>
            <a:r>
              <a:rPr lang="en-US" sz="1600" b="1" dirty="0" err="1">
                <a:latin typeface="Tahoma" pitchFamily="34" charset="0"/>
                <a:ea typeface="Tahoma" pitchFamily="34" charset="0"/>
                <a:cs typeface="Tahoma" pitchFamily="34" charset="0"/>
              </a:rPr>
              <a:t>тогаш</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потребата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за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детално</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обработување</a:t>
            </a:r>
            <a:r>
              <a:rPr lang="en-US" sz="1600" b="1" dirty="0">
                <a:latin typeface="Tahoma" pitchFamily="34" charset="0"/>
                <a:ea typeface="Tahoma" pitchFamily="34" charset="0"/>
                <a:cs typeface="Tahoma" pitchFamily="34" charset="0"/>
              </a:rPr>
              <a:t> и </a:t>
            </a:r>
            <a:r>
              <a:rPr lang="en-US" sz="1600" b="1" dirty="0" err="1">
                <a:latin typeface="Tahoma" pitchFamily="34" charset="0"/>
                <a:ea typeface="Tahoma" pitchFamily="34" charset="0"/>
                <a:cs typeface="Tahoma" pitchFamily="34" charset="0"/>
              </a:rPr>
              <a:t>анализа</a:t>
            </a:r>
            <a:r>
              <a:rPr lang="en-US" sz="1600" b="1" dirty="0">
                <a:latin typeface="Tahoma" pitchFamily="34" charset="0"/>
                <a:ea typeface="Tahoma" pitchFamily="34" charset="0"/>
                <a:cs typeface="Tahoma" pitchFamily="34" charset="0"/>
              </a:rPr>
              <a:t> е </a:t>
            </a:r>
            <a:r>
              <a:rPr lang="en-US" sz="1600" b="1" dirty="0" err="1">
                <a:latin typeface="Tahoma" pitchFamily="34" charset="0"/>
                <a:ea typeface="Tahoma" pitchFamily="34" charset="0"/>
                <a:cs typeface="Tahoma" pitchFamily="34" charset="0"/>
              </a:rPr>
              <a:t>несомнена</a:t>
            </a:r>
            <a:r>
              <a:rPr lang="en-US" sz="1600" b="1" dirty="0">
                <a:latin typeface="Tahoma" pitchFamily="34" charset="0"/>
                <a:ea typeface="Tahoma" pitchFamily="34" charset="0"/>
                <a:cs typeface="Tahoma" pitchFamily="34" charset="0"/>
              </a:rPr>
              <a:t>.</a:t>
            </a:r>
            <a:endParaRPr lang="mk-MK" sz="1600" b="1" dirty="0">
              <a:latin typeface="Tahoma" pitchFamily="34" charset="0"/>
              <a:ea typeface="Tahoma" pitchFamily="34" charset="0"/>
              <a:cs typeface="Tahoma" pitchFamily="34" charset="0"/>
            </a:endParaRPr>
          </a:p>
          <a:p>
            <a:pPr algn="just">
              <a:lnSpc>
                <a:spcPct val="150000"/>
              </a:lnSpc>
            </a:pPr>
            <a:endParaRPr lang="mk-MK" sz="1600" b="1" dirty="0">
              <a:latin typeface="Tahoma" pitchFamily="34" charset="0"/>
              <a:ea typeface="Tahoma" pitchFamily="34" charset="0"/>
              <a:cs typeface="Tahoma" pitchFamily="34" charset="0"/>
            </a:endParaRPr>
          </a:p>
          <a:p>
            <a:pPr marL="0" indent="0" algn="just">
              <a:lnSpc>
                <a:spcPct val="150000"/>
              </a:lnSpc>
              <a:buNone/>
            </a:pPr>
            <a:endParaRPr lang="mk-MK" sz="1600" dirty="0">
              <a:latin typeface="Tahoma" pitchFamily="34" charset="0"/>
              <a:ea typeface="Tahoma" pitchFamily="34" charset="0"/>
              <a:cs typeface="Tahoma" pitchFamily="34" charset="0"/>
            </a:endParaRPr>
          </a:p>
        </p:txBody>
      </p:sp>
      <p:pic>
        <p:nvPicPr>
          <p:cNvPr id="6" name="Picture 5"/>
          <p:cNvPicPr/>
          <p:nvPr/>
        </p:nvPicPr>
        <p:blipFill>
          <a:blip r:embed="rId4"/>
          <a:srcRect/>
          <a:stretch>
            <a:fillRect/>
          </a:stretch>
        </p:blipFill>
        <p:spPr bwMode="auto">
          <a:xfrm>
            <a:off x="2364540" y="3573016"/>
            <a:ext cx="3962400" cy="1209675"/>
          </a:xfrm>
          <a:prstGeom prst="rect">
            <a:avLst/>
          </a:prstGeom>
          <a:noFill/>
          <a:ln w="9525">
            <a:noFill/>
            <a:miter lim="800000"/>
            <a:headEnd/>
            <a:tailEnd/>
          </a:ln>
        </p:spPr>
      </p:pic>
    </p:spTree>
    <p:extLst>
      <p:ext uri="{BB962C8B-B14F-4D97-AF65-F5344CB8AC3E}">
        <p14:creationId xmlns:p14="http://schemas.microsoft.com/office/powerpoint/2010/main" val="282004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Scale>
                                      <p:cBhvr>
                                        <p:cTn id="14" dur="2000" decel="50000" fill="hold">
                                          <p:stCondLst>
                                            <p:cond delay="0"/>
                                          </p:stCondLst>
                                        </p:cTn>
                                        <p:tgtEl>
                                          <p:spTgt spid="3">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2000" decel="50000" fill="hold">
                                          <p:stCondLst>
                                            <p:cond delay="0"/>
                                          </p:stCondLst>
                                        </p:cTn>
                                        <p:tgtEl>
                                          <p:spTgt spid="3">
                                            <p:txEl>
                                              <p:pRg st="2" end="2"/>
                                            </p:txEl>
                                          </p:spTgt>
                                        </p:tgtEl>
                                        <p:attrNameLst>
                                          <p:attrName>ppt_x</p:attrName>
                                          <p:attrName>ppt_y</p:attrName>
                                        </p:attrNameLst>
                                      </p:cBhvr>
                                    </p:animMotion>
                                    <p:animEffect transition="in" filter="fade">
                                      <p:cBhvr>
                                        <p:cTn id="16" dur="20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5"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1000" fill="hold"/>
                                        <p:tgtEl>
                                          <p:spTgt spid="6"/>
                                        </p:tgtEl>
                                        <p:attrNameLst>
                                          <p:attrName>ppt_w</p:attrName>
                                        </p:attrNameLst>
                                      </p:cBhvr>
                                      <p:tavLst>
                                        <p:tav tm="0">
                                          <p:val>
                                            <p:fltVal val="0"/>
                                          </p:val>
                                        </p:tav>
                                        <p:tav tm="100000">
                                          <p:val>
                                            <p:strVal val="#ppt_w"/>
                                          </p:val>
                                        </p:tav>
                                      </p:tavLst>
                                    </p:anim>
                                    <p:anim calcmode="lin" valueType="num">
                                      <p:cBhvr>
                                        <p:cTn id="29" dur="1000" fill="hold"/>
                                        <p:tgtEl>
                                          <p:spTgt spid="6"/>
                                        </p:tgtEl>
                                        <p:attrNameLst>
                                          <p:attrName>ppt_h</p:attrName>
                                        </p:attrNameLst>
                                      </p:cBhvr>
                                      <p:tavLst>
                                        <p:tav tm="0">
                                          <p:val>
                                            <p:fltVal val="0"/>
                                          </p:val>
                                        </p:tav>
                                        <p:tav tm="100000">
                                          <p:val>
                                            <p:strVal val="#ppt_h"/>
                                          </p:val>
                                        </p:tav>
                                      </p:tavLst>
                                    </p:anim>
                                    <p:anim calcmode="lin" valueType="num">
                                      <p:cBhvr>
                                        <p:cTn id="30"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fade">
                                      <p:cBhvr>
                                        <p:cTn id="36" dur="1000"/>
                                        <p:tgtEl>
                                          <p:spTgt spid="3">
                                            <p:txEl>
                                              <p:pRg st="8" end="8"/>
                                            </p:txEl>
                                          </p:spTgt>
                                        </p:tgtEl>
                                      </p:cBhvr>
                                    </p:animEffect>
                                    <p:anim calcmode="lin" valueType="num">
                                      <p:cBhvr>
                                        <p:cTn id="3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ct val="150000"/>
              </a:lnSpc>
            </a:pPr>
            <a:r>
              <a:rPr lang="en-US" sz="1600" b="1" dirty="0" err="1" smtClean="0">
                <a:latin typeface="Tahoma" pitchFamily="34" charset="0"/>
                <a:ea typeface="Tahoma" pitchFamily="34" charset="0"/>
                <a:cs typeface="Tahoma" pitchFamily="34" charset="0"/>
              </a:rPr>
              <a:t>Методско</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решение</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на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одредени</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пијанистички</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елементи</a:t>
            </a:r>
            <a:r>
              <a:rPr lang="en-US" sz="1600" b="1" dirty="0" smtClean="0">
                <a:latin typeface="Tahoma" pitchFamily="34" charset="0"/>
                <a:ea typeface="Tahoma" pitchFamily="34" charset="0"/>
                <a:cs typeface="Tahoma" pitchFamily="34" charset="0"/>
              </a:rPr>
              <a:t> </a:t>
            </a:r>
            <a:r>
              <a:rPr lang="mk-MK" sz="1600" b="1" dirty="0" smtClean="0">
                <a:latin typeface="Tahoma" pitchFamily="34" charset="0"/>
                <a:ea typeface="Tahoma" pitchFamily="34" charset="0"/>
                <a:cs typeface="Tahoma" pitchFamily="34" charset="0"/>
              </a:rPr>
              <a:t>кои се среќаваат во првиот став од </a:t>
            </a:r>
            <a:r>
              <a:rPr lang="en-US" sz="1600" b="1" dirty="0" err="1" smtClean="0">
                <a:latin typeface="Tahoma" pitchFamily="34" charset="0"/>
                <a:ea typeface="Tahoma" pitchFamily="34" charset="0"/>
                <a:cs typeface="Tahoma" pitchFamily="34" charset="0"/>
              </a:rPr>
              <a:t>сонатата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за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пијано</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во</a:t>
            </a:r>
            <a:r>
              <a:rPr lang="en-US" sz="1600" b="1" dirty="0" smtClean="0">
                <a:latin typeface="Tahoma" pitchFamily="34" charset="0"/>
                <a:ea typeface="Tahoma" pitchFamily="34" charset="0"/>
                <a:cs typeface="Tahoma" pitchFamily="34" charset="0"/>
              </a:rPr>
              <a:t> Д-</a:t>
            </a:r>
            <a:r>
              <a:rPr lang="en-US" sz="1600" b="1" dirty="0" err="1" smtClean="0">
                <a:latin typeface="Tahoma" pitchFamily="34" charset="0"/>
                <a:ea typeface="Tahoma" pitchFamily="34" charset="0"/>
                <a:cs typeface="Tahoma" pitchFamily="34" charset="0"/>
              </a:rPr>
              <a:t>дур</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од</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Јозеф</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Хајдн</a:t>
            </a:r>
            <a:r>
              <a:rPr lang="mk-MK" sz="1600" dirty="0" smtClean="0">
                <a:latin typeface="Tahoma" pitchFamily="34" charset="0"/>
                <a:ea typeface="Tahoma" pitchFamily="34" charset="0"/>
                <a:cs typeface="Tahoma" pitchFamily="34" charset="0"/>
              </a:rPr>
              <a:t/>
            </a:r>
            <a:br>
              <a:rPr lang="mk-MK" sz="1600" dirty="0" smtClean="0">
                <a:latin typeface="Tahoma" pitchFamily="34" charset="0"/>
                <a:ea typeface="Tahoma" pitchFamily="34" charset="0"/>
                <a:cs typeface="Tahoma" pitchFamily="34" charset="0"/>
              </a:rPr>
            </a:br>
            <a:endParaRPr lang="ru-RU" sz="1600" b="0" i="0" u="none" strike="noStrike" baseline="0" dirty="0" smtClean="0">
              <a:latin typeface="Arial"/>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384"/>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2"/>
          <p:cNvSpPr>
            <a:spLocks noGrp="1"/>
          </p:cNvSpPr>
          <p:nvPr>
            <p:ph type="body" idx="1"/>
          </p:nvPr>
        </p:nvSpPr>
        <p:spPr>
          <a:xfrm>
            <a:off x="457200" y="188640"/>
            <a:ext cx="8229600" cy="6336704"/>
          </a:xfrm>
        </p:spPr>
        <p:txBody>
          <a:bodyPr>
            <a:normAutofit/>
          </a:bodyPr>
          <a:lstStyle/>
          <a:p>
            <a:pPr marL="0" indent="0" algn="just">
              <a:lnSpc>
                <a:spcPct val="150000"/>
              </a:lnSpc>
              <a:buNone/>
            </a:pP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Најважно</a:t>
            </a:r>
            <a:r>
              <a:rPr lang="en-US" sz="1600" b="1" dirty="0" smtClean="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за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ваквиот</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тип</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на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изведување</a:t>
            </a:r>
            <a:r>
              <a:rPr lang="en-US" sz="1600" b="1" dirty="0">
                <a:latin typeface="Tahoma" pitchFamily="34" charset="0"/>
                <a:ea typeface="Tahoma" pitchFamily="34" charset="0"/>
                <a:cs typeface="Tahoma" pitchFamily="34" charset="0"/>
              </a:rPr>
              <a:t> е </a:t>
            </a:r>
            <a:r>
              <a:rPr lang="en-US" sz="1600" b="1" dirty="0" err="1">
                <a:latin typeface="Tahoma" pitchFamily="34" charset="0"/>
                <a:ea typeface="Tahoma" pitchFamily="34" charset="0"/>
                <a:cs typeface="Tahoma" pitchFamily="34" charset="0"/>
              </a:rPr>
              <a:t>постигнувањето</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на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идеален</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баланс</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на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дланката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кој</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треба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да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придонесе</a:t>
            </a:r>
            <a:r>
              <a:rPr lang="en-US" sz="1600" b="1" dirty="0">
                <a:latin typeface="Tahoma" pitchFamily="34" charset="0"/>
                <a:ea typeface="Tahoma" pitchFamily="34" charset="0"/>
                <a:cs typeface="Tahoma" pitchFamily="34" charset="0"/>
              </a:rPr>
              <a:t> </a:t>
            </a:r>
            <a:r>
              <a:rPr lang="mk-MK" sz="1600" b="1" dirty="0">
                <a:latin typeface="Tahoma" pitchFamily="34" charset="0"/>
                <a:ea typeface="Tahoma" pitchFamily="34" charset="0"/>
                <a:cs typeface="Tahoma" pitchFamily="34" charset="0"/>
              </a:rPr>
              <a:t>кон </a:t>
            </a:r>
            <a:r>
              <a:rPr lang="en-US" sz="1600" b="1" dirty="0" err="1">
                <a:latin typeface="Tahoma" pitchFamily="34" charset="0"/>
                <a:ea typeface="Tahoma" pitchFamily="34" charset="0"/>
                <a:cs typeface="Tahoma" pitchFamily="34" charset="0"/>
              </a:rPr>
              <a:t>постигн</a:t>
            </a:r>
            <a:r>
              <a:rPr lang="mk-MK" sz="1600" b="1" dirty="0">
                <a:latin typeface="Tahoma" pitchFamily="34" charset="0"/>
                <a:ea typeface="Tahoma" pitchFamily="34" charset="0"/>
                <a:cs typeface="Tahoma" pitchFamily="34" charset="0"/>
              </a:rPr>
              <a:t>увањето на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метрономска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изедначеност</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помеѓу</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сите</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прсти</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Изедначеноста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најлесно</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се</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постигнува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доколку</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подлактицата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ја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третираме</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како</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еден</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вид</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оска</a:t>
            </a:r>
            <a:r>
              <a:rPr lang="en-US" sz="1600" b="1" dirty="0">
                <a:latin typeface="Tahoma" pitchFamily="34" charset="0"/>
                <a:ea typeface="Tahoma" pitchFamily="34" charset="0"/>
                <a:cs typeface="Tahoma" pitchFamily="34" charset="0"/>
              </a:rPr>
              <a:t>, а </a:t>
            </a:r>
            <a:r>
              <a:rPr lang="en-US" sz="1600" b="1" dirty="0" err="1">
                <a:latin typeface="Tahoma" pitchFamily="34" charset="0"/>
                <a:ea typeface="Tahoma" pitchFamily="34" charset="0"/>
                <a:cs typeface="Tahoma" pitchFamily="34" charset="0"/>
              </a:rPr>
              <a:t>дланката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како</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објект</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кој</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се</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движи</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околу</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таа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оска</a:t>
            </a:r>
            <a:r>
              <a:rPr lang="en-US" sz="1600" b="1" dirty="0">
                <a:latin typeface="Tahoma" pitchFamily="34" charset="0"/>
                <a:ea typeface="Tahoma" pitchFamily="34" charset="0"/>
                <a:cs typeface="Tahoma" pitchFamily="34" charset="0"/>
              </a:rPr>
              <a:t>.</a:t>
            </a:r>
          </a:p>
          <a:p>
            <a:pPr marL="0" indent="0" algn="just">
              <a:lnSpc>
                <a:spcPct val="150000"/>
              </a:lnSpc>
              <a:buNone/>
            </a:pP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Бидејќи</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движењето</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на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мелодијата</a:t>
            </a:r>
            <a:r>
              <a:rPr lang="en-US" sz="1600" b="1" dirty="0">
                <a:latin typeface="Tahoma" pitchFamily="34" charset="0"/>
                <a:ea typeface="Tahoma" pitchFamily="34" charset="0"/>
                <a:cs typeface="Tahoma" pitchFamily="34" charset="0"/>
              </a:rPr>
              <a:t> е </a:t>
            </a:r>
            <a:r>
              <a:rPr lang="en-US" sz="1600" b="1" dirty="0" err="1">
                <a:latin typeface="Tahoma" pitchFamily="34" charset="0"/>
                <a:ea typeface="Tahoma" pitchFamily="34" charset="0"/>
                <a:cs typeface="Tahoma" pitchFamily="34" charset="0"/>
              </a:rPr>
              <a:t>во</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вид</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на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разложен</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квинтакорд</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каде</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што</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се</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ангажирани</a:t>
            </a:r>
            <a:r>
              <a:rPr lang="en-US" sz="1600" b="1" dirty="0">
                <a:latin typeface="Tahoma" pitchFamily="34" charset="0"/>
                <a:ea typeface="Tahoma" pitchFamily="34" charset="0"/>
                <a:cs typeface="Tahoma" pitchFamily="34" charset="0"/>
              </a:rPr>
              <a:t> 5, 3 и 1 </a:t>
            </a:r>
            <a:r>
              <a:rPr lang="en-US" sz="1600" b="1" dirty="0" err="1">
                <a:latin typeface="Tahoma" pitchFamily="34" charset="0"/>
                <a:ea typeface="Tahoma" pitchFamily="34" charset="0"/>
                <a:cs typeface="Tahoma" pitchFamily="34" charset="0"/>
              </a:rPr>
              <a:t>прст</a:t>
            </a:r>
            <a:r>
              <a:rPr lang="mk-MK" sz="1600" b="1" dirty="0">
                <a:latin typeface="Tahoma" pitchFamily="34" charset="0"/>
                <a:ea typeface="Tahoma" pitchFamily="34" charset="0"/>
                <a:cs typeface="Tahoma" pitchFamily="34" charset="0"/>
              </a:rPr>
              <a:t>,</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наједноставен</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начин</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за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совладување</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на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оваа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фигура</a:t>
            </a:r>
            <a:r>
              <a:rPr lang="en-US" sz="1600" b="1" dirty="0">
                <a:latin typeface="Tahoma" pitchFamily="34" charset="0"/>
                <a:ea typeface="Tahoma" pitchFamily="34" charset="0"/>
                <a:cs typeface="Tahoma" pitchFamily="34" charset="0"/>
              </a:rPr>
              <a:t> е </a:t>
            </a:r>
            <a:r>
              <a:rPr lang="en-US" sz="1600" b="1" dirty="0" err="1">
                <a:latin typeface="Tahoma" pitchFamily="34" charset="0"/>
                <a:ea typeface="Tahoma" pitchFamily="34" charset="0"/>
                <a:cs typeface="Tahoma" pitchFamily="34" charset="0"/>
              </a:rPr>
              <a:t>движењето</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со</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отварањето</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на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дланката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притоа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задржувајќи</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го</a:t>
            </a:r>
            <a:r>
              <a:rPr lang="en-US" sz="1600" b="1" dirty="0">
                <a:latin typeface="Tahoma" pitchFamily="34" charset="0"/>
                <a:ea typeface="Tahoma" pitchFamily="34" charset="0"/>
                <a:cs typeface="Tahoma" pitchFamily="34" charset="0"/>
              </a:rPr>
              <a:t> 5 </a:t>
            </a:r>
            <a:r>
              <a:rPr lang="en-US" sz="1600" b="1" dirty="0" err="1">
                <a:latin typeface="Tahoma" pitchFamily="34" charset="0"/>
                <a:ea typeface="Tahoma" pitchFamily="34" charset="0"/>
                <a:cs typeface="Tahoma" pitchFamily="34" charset="0"/>
              </a:rPr>
              <a:t>прст</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на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позицијата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каде</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што</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свири</a:t>
            </a:r>
            <a:r>
              <a:rPr lang="en-US" sz="1600" b="1" dirty="0">
                <a:latin typeface="Tahoma" pitchFamily="34" charset="0"/>
                <a:ea typeface="Tahoma" pitchFamily="34" charset="0"/>
                <a:cs typeface="Tahoma" pitchFamily="34" charset="0"/>
              </a:rPr>
              <a:t> и </a:t>
            </a:r>
            <a:r>
              <a:rPr lang="en-US" sz="1600" b="1" dirty="0" err="1">
                <a:latin typeface="Tahoma" pitchFamily="34" charset="0"/>
                <a:ea typeface="Tahoma" pitchFamily="34" charset="0"/>
                <a:cs typeface="Tahoma" pitchFamily="34" charset="0"/>
              </a:rPr>
              <a:t>повторното</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отварање</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на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дланката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но</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овој</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пат</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со</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задржување</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на</a:t>
            </a:r>
            <a:r>
              <a:rPr lang="en-US" sz="1600" b="1" dirty="0">
                <a:latin typeface="Tahoma" pitchFamily="34" charset="0"/>
                <a:ea typeface="Tahoma" pitchFamily="34" charset="0"/>
                <a:cs typeface="Tahoma" pitchFamily="34" charset="0"/>
              </a:rPr>
              <a:t> 1 </a:t>
            </a:r>
            <a:r>
              <a:rPr lang="en-US" sz="1600" b="1" dirty="0" err="1">
                <a:latin typeface="Tahoma" pitchFamily="34" charset="0"/>
                <a:ea typeface="Tahoma" pitchFamily="34" charset="0"/>
                <a:cs typeface="Tahoma" pitchFamily="34" charset="0"/>
              </a:rPr>
              <a:t>прст</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на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неговата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позиција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создавајќи</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кружно</a:t>
            </a:r>
            <a:r>
              <a:rPr lang="en-US" sz="1600" b="1" dirty="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движење</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на</a:t>
            </a:r>
            <a:r>
              <a:rPr lang="en-US" sz="1600" b="1" dirty="0" smtClean="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дланката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под</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агол</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од</a:t>
            </a:r>
            <a:r>
              <a:rPr lang="en-US" sz="1600" b="1" dirty="0">
                <a:latin typeface="Tahoma" pitchFamily="34" charset="0"/>
                <a:ea typeface="Tahoma" pitchFamily="34" charset="0"/>
                <a:cs typeface="Tahoma" pitchFamily="34" charset="0"/>
              </a:rPr>
              <a:t> 360 </a:t>
            </a:r>
            <a:r>
              <a:rPr lang="en-US" sz="1600" b="1" dirty="0" err="1">
                <a:latin typeface="Tahoma" pitchFamily="34" charset="0"/>
                <a:ea typeface="Tahoma" pitchFamily="34" charset="0"/>
                <a:cs typeface="Tahoma" pitchFamily="34" charset="0"/>
              </a:rPr>
              <a:t>степени</a:t>
            </a:r>
            <a:r>
              <a:rPr lang="en-US" sz="1600" b="1" dirty="0">
                <a:latin typeface="Tahoma" pitchFamily="34" charset="0"/>
                <a:ea typeface="Tahoma" pitchFamily="34" charset="0"/>
                <a:cs typeface="Tahoma" pitchFamily="34" charset="0"/>
              </a:rPr>
              <a:t>.</a:t>
            </a:r>
          </a:p>
          <a:p>
            <a:pPr marL="0" indent="0" algn="just">
              <a:lnSpc>
                <a:spcPct val="150000"/>
              </a:lnSpc>
              <a:buNone/>
            </a:pP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Истото</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движење</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се</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повторува</a:t>
            </a:r>
            <a:r>
              <a:rPr lang="en-US" sz="1600" b="1" dirty="0">
                <a:latin typeface="Tahoma" pitchFamily="34" charset="0"/>
                <a:ea typeface="Tahoma" pitchFamily="34" charset="0"/>
                <a:cs typeface="Tahoma" pitchFamily="34" charset="0"/>
              </a:rPr>
              <a:t> и </a:t>
            </a:r>
            <a:r>
              <a:rPr lang="en-US" sz="1600" b="1" dirty="0" err="1">
                <a:latin typeface="Tahoma" pitchFamily="34" charset="0"/>
                <a:ea typeface="Tahoma" pitchFamily="34" charset="0"/>
                <a:cs typeface="Tahoma" pitchFamily="34" charset="0"/>
              </a:rPr>
              <a:t>со</a:t>
            </a:r>
            <a:r>
              <a:rPr lang="en-US" sz="1600" b="1" dirty="0">
                <a:latin typeface="Tahoma" pitchFamily="34" charset="0"/>
                <a:ea typeface="Tahoma" pitchFamily="34" charset="0"/>
                <a:cs typeface="Tahoma" pitchFamily="34" charset="0"/>
              </a:rPr>
              <a:t> 3 </a:t>
            </a:r>
            <a:r>
              <a:rPr lang="en-US" sz="1600" b="1" dirty="0" err="1">
                <a:latin typeface="Tahoma" pitchFamily="34" charset="0"/>
                <a:ea typeface="Tahoma" pitchFamily="34" charset="0"/>
                <a:cs typeface="Tahoma" pitchFamily="34" charset="0"/>
              </a:rPr>
              <a:t>прст</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кој</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ја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свири</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терцата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од</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овој</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тоничен</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квинтакорд</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Покрај</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ротационото</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движење</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на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раката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не</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смее</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да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се</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изостави</a:t>
            </a:r>
            <a:r>
              <a:rPr lang="en-US" sz="1600" b="1" dirty="0">
                <a:latin typeface="Tahoma" pitchFamily="34" charset="0"/>
                <a:ea typeface="Tahoma" pitchFamily="34" charset="0"/>
                <a:cs typeface="Tahoma" pitchFamily="34" charset="0"/>
              </a:rPr>
              <a:t> и </a:t>
            </a:r>
            <a:r>
              <a:rPr lang="en-US" sz="1600" b="1" dirty="0" err="1">
                <a:latin typeface="Tahoma" pitchFamily="34" charset="0"/>
                <a:ea typeface="Tahoma" pitchFamily="34" charset="0"/>
                <a:cs typeface="Tahoma" pitchFamily="34" charset="0"/>
              </a:rPr>
              <a:t>потребата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од</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апсолутна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самостојност</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на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прстите</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кои</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учествуваат</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во</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изведувањето</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на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оваа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фраза</a:t>
            </a:r>
            <a:r>
              <a:rPr lang="en-US" sz="1600" b="1" dirty="0">
                <a:latin typeface="Tahoma" pitchFamily="34" charset="0"/>
                <a:ea typeface="Tahoma" pitchFamily="34" charset="0"/>
                <a:cs typeface="Tahoma" pitchFamily="34" charset="0"/>
              </a:rPr>
              <a:t>.</a:t>
            </a:r>
            <a:endParaRPr lang="mk-MK" sz="1600" b="1" dirty="0">
              <a:latin typeface="Tahoma" pitchFamily="34" charset="0"/>
              <a:ea typeface="Tahoma" pitchFamily="34" charset="0"/>
              <a:cs typeface="Tahoma" pitchFamily="34" charset="0"/>
            </a:endParaRPr>
          </a:p>
          <a:p>
            <a:pPr algn="just">
              <a:lnSpc>
                <a:spcPct val="150000"/>
              </a:lnSpc>
            </a:pPr>
            <a:endParaRPr lang="mk-MK" sz="16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533711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0026"/>
          </a:xfrm>
        </p:spPr>
        <p:txBody>
          <a:bodyPr>
            <a:normAutofit fontScale="90000"/>
          </a:bodyPr>
          <a:lstStyle/>
          <a:p>
            <a:pPr marR="0" rtl="0"/>
            <a:endParaRPr lang="mk-MK" b="0" i="0" u="none" strike="noStrike" baseline="0" dirty="0" smtClean="0">
              <a:latin typeface="Arial"/>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2"/>
          <p:cNvSpPr>
            <a:spLocks noGrp="1"/>
          </p:cNvSpPr>
          <p:nvPr>
            <p:ph type="body" idx="1"/>
          </p:nvPr>
        </p:nvSpPr>
        <p:spPr>
          <a:xfrm>
            <a:off x="457200" y="260648"/>
            <a:ext cx="8229600" cy="6192688"/>
          </a:xfrm>
        </p:spPr>
        <p:txBody>
          <a:bodyPr>
            <a:normAutofit lnSpcReduction="10000"/>
          </a:bodyPr>
          <a:lstStyle/>
          <a:p>
            <a:pPr marL="0" indent="0" algn="just">
              <a:lnSpc>
                <a:spcPct val="160000"/>
              </a:lnSpc>
              <a:buNone/>
            </a:pPr>
            <a:r>
              <a:rPr lang="mk-MK" sz="1600" b="1" dirty="0" smtClean="0">
                <a:latin typeface="Tahoma" pitchFamily="34" charset="0"/>
                <a:ea typeface="Tahoma" pitchFamily="34" charset="0"/>
                <a:cs typeface="Tahoma" pitchFamily="34" charset="0"/>
              </a:rPr>
              <a:t>	</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Независноста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на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прстите</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најлесно</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може</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да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се</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препознае</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преку</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едноставен</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експеримент</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каде</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што</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прстите</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кои</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не</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учествуваат</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во</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изведбата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на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разложениот</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акорд</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како</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што</a:t>
            </a:r>
            <a:r>
              <a:rPr lang="en-US" sz="1600" b="1" dirty="0" smtClean="0">
                <a:latin typeface="Tahoma" pitchFamily="34" charset="0"/>
                <a:ea typeface="Tahoma" pitchFamily="34" charset="0"/>
                <a:cs typeface="Tahoma" pitchFamily="34" charset="0"/>
              </a:rPr>
              <a:t> е </a:t>
            </a:r>
            <a:r>
              <a:rPr lang="en-US" sz="1600" b="1" dirty="0" err="1" smtClean="0">
                <a:latin typeface="Tahoma" pitchFamily="34" charset="0"/>
                <a:ea typeface="Tahoma" pitchFamily="34" charset="0"/>
                <a:cs typeface="Tahoma" pitchFamily="34" charset="0"/>
              </a:rPr>
              <a:t>во</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дадениот</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пример</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треба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безгласно</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да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се</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притиснат</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внатре</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во</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типките</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каде</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што</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се</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поставени</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природно</a:t>
            </a:r>
            <a:r>
              <a:rPr lang="en-US" sz="1600" b="1" dirty="0" smtClean="0">
                <a:latin typeface="Tahoma" pitchFamily="34" charset="0"/>
                <a:ea typeface="Tahoma" pitchFamily="34" charset="0"/>
                <a:cs typeface="Tahoma" pitchFamily="34" charset="0"/>
              </a:rPr>
              <a:t> (4-от </a:t>
            </a:r>
            <a:r>
              <a:rPr lang="en-US" sz="1600" b="1" dirty="0" err="1" smtClean="0">
                <a:latin typeface="Tahoma" pitchFamily="34" charset="0"/>
                <a:ea typeface="Tahoma" pitchFamily="34" charset="0"/>
                <a:cs typeface="Tahoma" pitchFamily="34" charset="0"/>
              </a:rPr>
              <a:t>на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тонот</a:t>
            </a:r>
            <a:r>
              <a:rPr lang="en-US" sz="1600" b="1" dirty="0" smtClean="0">
                <a:latin typeface="Tahoma" pitchFamily="34" charset="0"/>
                <a:ea typeface="Tahoma" pitchFamily="34" charset="0"/>
                <a:cs typeface="Tahoma" pitchFamily="34" charset="0"/>
              </a:rPr>
              <a:t> е, 2-от </a:t>
            </a:r>
            <a:r>
              <a:rPr lang="en-US" sz="1600" b="1" dirty="0" err="1" smtClean="0">
                <a:latin typeface="Tahoma" pitchFamily="34" charset="0"/>
                <a:ea typeface="Tahoma" pitchFamily="34" charset="0"/>
                <a:cs typeface="Tahoma" pitchFamily="34" charset="0"/>
              </a:rPr>
              <a:t>на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тонот</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ге</a:t>
            </a:r>
            <a:r>
              <a:rPr lang="en-US" sz="1600" b="1" dirty="0" smtClean="0">
                <a:latin typeface="Tahoma" pitchFamily="34" charset="0"/>
                <a:ea typeface="Tahoma" pitchFamily="34" charset="0"/>
                <a:cs typeface="Tahoma" pitchFamily="34" charset="0"/>
              </a:rPr>
              <a:t>).</a:t>
            </a:r>
          </a:p>
          <a:p>
            <a:pPr marL="0" indent="0" algn="just">
              <a:lnSpc>
                <a:spcPct val="160000"/>
              </a:lnSpc>
              <a:buNone/>
            </a:pPr>
            <a:endParaRPr lang="en-US" sz="1600" b="1" dirty="0" smtClean="0">
              <a:latin typeface="Tahoma" pitchFamily="34" charset="0"/>
              <a:ea typeface="Tahoma" pitchFamily="34" charset="0"/>
              <a:cs typeface="Tahoma" pitchFamily="34" charset="0"/>
            </a:endParaRPr>
          </a:p>
          <a:p>
            <a:pPr marL="0" indent="0" algn="just">
              <a:lnSpc>
                <a:spcPct val="160000"/>
              </a:lnSpc>
              <a:buNone/>
            </a:pPr>
            <a:r>
              <a:rPr lang="en-US" sz="1600" b="1" dirty="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За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тоа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време</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додека</a:t>
            </a:r>
            <a:r>
              <a:rPr lang="en-US" sz="1600" b="1" dirty="0" smtClean="0">
                <a:latin typeface="Tahoma" pitchFamily="34" charset="0"/>
                <a:ea typeface="Tahoma" pitchFamily="34" charset="0"/>
                <a:cs typeface="Tahoma" pitchFamily="34" charset="0"/>
              </a:rPr>
              <a:t> 4-от и 2-от </a:t>
            </a:r>
            <a:r>
              <a:rPr lang="en-US" sz="1600" b="1" dirty="0" err="1" smtClean="0">
                <a:latin typeface="Tahoma" pitchFamily="34" charset="0"/>
                <a:ea typeface="Tahoma" pitchFamily="34" charset="0"/>
                <a:cs typeface="Tahoma" pitchFamily="34" charset="0"/>
              </a:rPr>
              <a:t>прст</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мируваат</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пробуваме</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да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отсвириме</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терца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со</a:t>
            </a:r>
            <a:r>
              <a:rPr lang="en-US" sz="1600" b="1" dirty="0" smtClean="0">
                <a:latin typeface="Tahoma" pitchFamily="34" charset="0"/>
                <a:ea typeface="Tahoma" pitchFamily="34" charset="0"/>
                <a:cs typeface="Tahoma" pitchFamily="34" charset="0"/>
              </a:rPr>
              <a:t> 5-от и 3-от </a:t>
            </a:r>
            <a:r>
              <a:rPr lang="en-US" sz="1600" b="1" dirty="0" err="1" smtClean="0">
                <a:latin typeface="Tahoma" pitchFamily="34" charset="0"/>
                <a:ea typeface="Tahoma" pitchFamily="34" charset="0"/>
                <a:cs typeface="Tahoma" pitchFamily="34" charset="0"/>
              </a:rPr>
              <a:t>прст</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де</a:t>
            </a:r>
            <a:r>
              <a:rPr lang="en-US" sz="1600" b="1" dirty="0" smtClean="0">
                <a:latin typeface="Tahoma" pitchFamily="34" charset="0"/>
                <a:ea typeface="Tahoma" pitchFamily="34" charset="0"/>
                <a:cs typeface="Tahoma" pitchFamily="34" charset="0"/>
              </a:rPr>
              <a:t> и </a:t>
            </a:r>
            <a:r>
              <a:rPr lang="en-US" sz="1600" b="1" dirty="0" err="1" smtClean="0">
                <a:latin typeface="Tahoma" pitchFamily="34" charset="0"/>
                <a:ea typeface="Tahoma" pitchFamily="34" charset="0"/>
                <a:cs typeface="Tahoma" pitchFamily="34" charset="0"/>
              </a:rPr>
              <a:t>фис</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прво</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разложено</a:t>
            </a:r>
            <a:r>
              <a:rPr lang="en-US" sz="1600" b="1" dirty="0" smtClean="0">
                <a:latin typeface="Tahoma" pitchFamily="34" charset="0"/>
                <a:ea typeface="Tahoma" pitchFamily="34" charset="0"/>
                <a:cs typeface="Tahoma" pitchFamily="34" charset="0"/>
              </a:rPr>
              <a:t>, а </a:t>
            </a:r>
            <a:r>
              <a:rPr lang="en-US" sz="1600" b="1" dirty="0" err="1" smtClean="0">
                <a:latin typeface="Tahoma" pitchFamily="34" charset="0"/>
                <a:ea typeface="Tahoma" pitchFamily="34" charset="0"/>
                <a:cs typeface="Tahoma" pitchFamily="34" charset="0"/>
              </a:rPr>
              <a:t>потоа</a:t>
            </a:r>
            <a:r>
              <a:rPr lang="en-US" sz="1600" b="1" dirty="0" smtClean="0">
                <a:latin typeface="Tahoma" pitchFamily="34" charset="0"/>
                <a:ea typeface="Tahoma" pitchFamily="34" charset="0"/>
                <a:cs typeface="Tahoma" pitchFamily="34" charset="0"/>
              </a:rPr>
              <a:t> и </a:t>
            </a:r>
            <a:r>
              <a:rPr lang="en-US" sz="1600" b="1" dirty="0" err="1" smtClean="0">
                <a:latin typeface="Tahoma" pitchFamily="34" charset="0"/>
                <a:ea typeface="Tahoma" pitchFamily="34" charset="0"/>
                <a:cs typeface="Tahoma" pitchFamily="34" charset="0"/>
              </a:rPr>
              <a:t>истовремено</a:t>
            </a:r>
            <a:r>
              <a:rPr lang="en-US" sz="1600" b="1" dirty="0" smtClean="0">
                <a:latin typeface="Tahoma" pitchFamily="34" charset="0"/>
                <a:ea typeface="Tahoma" pitchFamily="34" charset="0"/>
                <a:cs typeface="Tahoma" pitchFamily="34" charset="0"/>
              </a:rPr>
              <a:t>, </a:t>
            </a:r>
            <a:r>
              <a:rPr lang="mk-MK" sz="1600" b="1" dirty="0" smtClean="0">
                <a:latin typeface="Tahoma" pitchFamily="34" charset="0"/>
                <a:ea typeface="Tahoma" pitchFamily="34" charset="0"/>
                <a:cs typeface="Tahoma" pitchFamily="34" charset="0"/>
              </a:rPr>
              <a:t>како </a:t>
            </a:r>
            <a:r>
              <a:rPr lang="en-US" sz="1600" b="1" dirty="0" smtClean="0">
                <a:latin typeface="Tahoma" pitchFamily="34" charset="0"/>
                <a:ea typeface="Tahoma" pitchFamily="34" charset="0"/>
                <a:cs typeface="Tahoma" pitchFamily="34" charset="0"/>
              </a:rPr>
              <a:t>и </a:t>
            </a:r>
            <a:r>
              <a:rPr lang="en-US" sz="1600" b="1" dirty="0" err="1" smtClean="0">
                <a:latin typeface="Tahoma" pitchFamily="34" charset="0"/>
                <a:ea typeface="Tahoma" pitchFamily="34" charset="0"/>
                <a:cs typeface="Tahoma" pitchFamily="34" charset="0"/>
              </a:rPr>
              <a:t>втората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терца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со</a:t>
            </a:r>
            <a:r>
              <a:rPr lang="en-US" sz="1600" b="1" dirty="0" smtClean="0">
                <a:latin typeface="Tahoma" pitchFamily="34" charset="0"/>
                <a:ea typeface="Tahoma" pitchFamily="34" charset="0"/>
                <a:cs typeface="Tahoma" pitchFamily="34" charset="0"/>
              </a:rPr>
              <a:t> 3-от и 1-от (</a:t>
            </a:r>
            <a:r>
              <a:rPr lang="en-US" sz="1600" b="1" dirty="0" err="1" smtClean="0">
                <a:latin typeface="Tahoma" pitchFamily="34" charset="0"/>
                <a:ea typeface="Tahoma" pitchFamily="34" charset="0"/>
                <a:cs typeface="Tahoma" pitchFamily="34" charset="0"/>
              </a:rPr>
              <a:t>фис</a:t>
            </a:r>
            <a:r>
              <a:rPr lang="en-US" sz="1600" b="1" dirty="0" smtClean="0">
                <a:latin typeface="Tahoma" pitchFamily="34" charset="0"/>
                <a:ea typeface="Tahoma" pitchFamily="34" charset="0"/>
                <a:cs typeface="Tahoma" pitchFamily="34" charset="0"/>
              </a:rPr>
              <a:t> и а) </a:t>
            </a:r>
            <a:r>
              <a:rPr lang="en-US" sz="1600" b="1" dirty="0" err="1" smtClean="0">
                <a:latin typeface="Tahoma" pitchFamily="34" charset="0"/>
                <a:ea typeface="Tahoma" pitchFamily="34" charset="0"/>
                <a:cs typeface="Tahoma" pitchFamily="34" charset="0"/>
              </a:rPr>
              <a:t>на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истиот</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начин</a:t>
            </a:r>
            <a:r>
              <a:rPr lang="en-US" sz="1600" b="1" dirty="0" smtClean="0">
                <a:latin typeface="Tahoma" pitchFamily="34" charset="0"/>
                <a:ea typeface="Tahoma" pitchFamily="34" charset="0"/>
                <a:cs typeface="Tahoma" pitchFamily="34" charset="0"/>
              </a:rPr>
              <a:t>. </a:t>
            </a:r>
          </a:p>
          <a:p>
            <a:pPr marL="0" indent="0" algn="just">
              <a:lnSpc>
                <a:spcPct val="160000"/>
              </a:lnSpc>
              <a:buNone/>
            </a:pPr>
            <a:endParaRPr lang="en-US" sz="1600" b="1" dirty="0">
              <a:latin typeface="Tahoma" pitchFamily="34" charset="0"/>
              <a:ea typeface="Tahoma" pitchFamily="34" charset="0"/>
              <a:cs typeface="Tahoma" pitchFamily="34" charset="0"/>
            </a:endParaRPr>
          </a:p>
          <a:p>
            <a:pPr marL="0" indent="0" algn="just">
              <a:lnSpc>
                <a:spcPct val="160000"/>
              </a:lnSpc>
              <a:buNone/>
            </a:pP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На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крајот</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ја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правиме</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истата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вежба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со</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истите</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задржани</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прсти</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но</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со</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свирење</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на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сите</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три</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прсти</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кои</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го</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оформуваат</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акордот</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со</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што</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се</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постигнува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цврстина</a:t>
            </a:r>
            <a:r>
              <a:rPr lang="en-US" sz="1600" b="1" dirty="0" smtClean="0">
                <a:latin typeface="Tahoma" pitchFamily="34" charset="0"/>
                <a:ea typeface="Tahoma" pitchFamily="34" charset="0"/>
                <a:cs typeface="Tahoma" pitchFamily="34" charset="0"/>
              </a:rPr>
              <a:t> и </a:t>
            </a:r>
            <a:r>
              <a:rPr lang="en-US" sz="1600" b="1" dirty="0" err="1" smtClean="0">
                <a:latin typeface="Tahoma" pitchFamily="34" charset="0"/>
                <a:ea typeface="Tahoma" pitchFamily="34" charset="0"/>
                <a:cs typeface="Tahoma" pitchFamily="34" charset="0"/>
              </a:rPr>
              <a:t>потполна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самостојност</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на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прстите</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која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надополнета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од</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ротационото</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движење</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создаваат</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беспрекорна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точност</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во</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изведбата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на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оваа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фигура</a:t>
            </a:r>
            <a:r>
              <a:rPr lang="en-US" sz="1600" b="1" dirty="0" smtClean="0">
                <a:latin typeface="Tahoma" pitchFamily="34" charset="0"/>
                <a:ea typeface="Tahoma" pitchFamily="34" charset="0"/>
                <a:cs typeface="Tahoma" pitchFamily="34" charset="0"/>
              </a:rPr>
              <a:t>.</a:t>
            </a:r>
            <a:endParaRPr lang="mk-MK" sz="1600" b="1" dirty="0" smtClean="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741833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10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2" dur="10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3"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018"/>
          </a:xfrm>
        </p:spPr>
        <p:txBody>
          <a:bodyPr>
            <a:normAutofit fontScale="90000"/>
          </a:bodyPr>
          <a:lstStyle/>
          <a:p>
            <a:pPr marR="0" rtl="0"/>
            <a:endParaRPr lang="en-US" b="1" i="1" u="none" strike="noStrike" baseline="0" dirty="0" smtClean="0">
              <a:latin typeface="Arial"/>
            </a:endParaRP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2"/>
          <p:cNvSpPr>
            <a:spLocks noGrp="1"/>
          </p:cNvSpPr>
          <p:nvPr>
            <p:ph type="body" idx="1"/>
          </p:nvPr>
        </p:nvSpPr>
        <p:spPr>
          <a:xfrm>
            <a:off x="457200" y="980728"/>
            <a:ext cx="8229600" cy="5145435"/>
          </a:xfrm>
        </p:spPr>
        <p:txBody>
          <a:bodyPr>
            <a:noAutofit/>
          </a:bodyPr>
          <a:lstStyle/>
          <a:p>
            <a:pPr marL="0" indent="0" algn="just">
              <a:lnSpc>
                <a:spcPct val="150000"/>
              </a:lnSpc>
              <a:buNone/>
            </a:pPr>
            <a:endParaRPr lang="mk-MK" sz="1600" b="1" dirty="0" smtClean="0">
              <a:latin typeface="Tahoma" pitchFamily="34" charset="0"/>
              <a:ea typeface="Tahoma" pitchFamily="34" charset="0"/>
              <a:cs typeface="Tahoma" pitchFamily="34" charset="0"/>
            </a:endParaRPr>
          </a:p>
          <a:p>
            <a:pPr marL="0" indent="0" algn="just">
              <a:lnSpc>
                <a:spcPct val="150000"/>
              </a:lnSpc>
              <a:buNone/>
            </a:pPr>
            <a:endParaRPr lang="mk-MK" sz="1600" b="1" dirty="0">
              <a:latin typeface="Tahoma" pitchFamily="34" charset="0"/>
              <a:ea typeface="Tahoma" pitchFamily="34" charset="0"/>
              <a:cs typeface="Tahoma" pitchFamily="34" charset="0"/>
            </a:endParaRPr>
          </a:p>
          <a:p>
            <a:pPr marL="0" indent="0" algn="just">
              <a:lnSpc>
                <a:spcPct val="150000"/>
              </a:lnSpc>
              <a:buNone/>
            </a:pPr>
            <a:endParaRPr lang="mk-MK" sz="1600" b="1" dirty="0" smtClean="0">
              <a:latin typeface="Tahoma" pitchFamily="34" charset="0"/>
              <a:ea typeface="Tahoma" pitchFamily="34" charset="0"/>
              <a:cs typeface="Tahoma" pitchFamily="34" charset="0"/>
            </a:endParaRPr>
          </a:p>
          <a:p>
            <a:pPr marL="0" indent="0" algn="just">
              <a:lnSpc>
                <a:spcPct val="150000"/>
              </a:lnSpc>
              <a:buNone/>
            </a:pPr>
            <a:endParaRPr lang="en-US" sz="1600" b="1" dirty="0" smtClean="0">
              <a:latin typeface="Tahoma" pitchFamily="34" charset="0"/>
              <a:ea typeface="Tahoma" pitchFamily="34" charset="0"/>
              <a:cs typeface="Tahoma" pitchFamily="34" charset="0"/>
            </a:endParaRPr>
          </a:p>
          <a:p>
            <a:pPr marL="0" indent="0" algn="ctr">
              <a:lnSpc>
                <a:spcPct val="150000"/>
              </a:lnSpc>
              <a:buNone/>
            </a:pPr>
            <a:r>
              <a:rPr lang="en-US" sz="1600" b="1" dirty="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Овој</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модел</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се</a:t>
            </a:r>
            <a:r>
              <a:rPr lang="en-US" sz="1600" b="1" dirty="0" smtClean="0">
                <a:latin typeface="Tahoma" pitchFamily="34" charset="0"/>
                <a:ea typeface="Tahoma" pitchFamily="34" charset="0"/>
                <a:cs typeface="Tahoma" pitchFamily="34" charset="0"/>
              </a:rPr>
              <a:t> </a:t>
            </a:r>
            <a:r>
              <a:rPr lang="mk-MK" sz="1600" b="1" dirty="0" smtClean="0">
                <a:latin typeface="Tahoma" pitchFamily="34" charset="0"/>
                <a:ea typeface="Tahoma" pitchFamily="34" charset="0"/>
                <a:cs typeface="Tahoma" pitchFamily="34" charset="0"/>
              </a:rPr>
              <a:t>из</a:t>
            </a:r>
            <a:r>
              <a:rPr lang="en-US" sz="1600" b="1" dirty="0" err="1" smtClean="0">
                <a:latin typeface="Tahoma" pitchFamily="34" charset="0"/>
                <a:ea typeface="Tahoma" pitchFamily="34" charset="0"/>
                <a:cs typeface="Tahoma" pitchFamily="34" charset="0"/>
              </a:rPr>
              <a:t>вежбува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со</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постојано</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повторување</a:t>
            </a:r>
            <a:r>
              <a:rPr lang="en-US" sz="1600" b="1" dirty="0" smtClean="0">
                <a:latin typeface="Tahoma" pitchFamily="34" charset="0"/>
                <a:ea typeface="Tahoma" pitchFamily="34" charset="0"/>
                <a:cs typeface="Tahoma" pitchFamily="34" charset="0"/>
              </a:rPr>
              <a:t>, а </a:t>
            </a:r>
            <a:r>
              <a:rPr lang="en-US" sz="1600" b="1" dirty="0" err="1" smtClean="0">
                <a:latin typeface="Tahoma" pitchFamily="34" charset="0"/>
                <a:ea typeface="Tahoma" pitchFamily="34" charset="0"/>
                <a:cs typeface="Tahoma" pitchFamily="34" charset="0"/>
              </a:rPr>
              <a:t>постепеното</a:t>
            </a:r>
            <a:r>
              <a:rPr lang="mk-MK" sz="1600" b="1" dirty="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зголемување</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на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темпото</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на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движење</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на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рачниот</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згло</a:t>
            </a:r>
            <a:r>
              <a:rPr lang="mk-MK" sz="1600" b="1" dirty="0" smtClean="0">
                <a:latin typeface="Tahoma" pitchFamily="34" charset="0"/>
                <a:ea typeface="Tahoma" pitchFamily="34" charset="0"/>
                <a:cs typeface="Tahoma" pitchFamily="34" charset="0"/>
              </a:rPr>
              <a:t>б </a:t>
            </a:r>
            <a:r>
              <a:rPr lang="en-US" sz="1600" b="1" dirty="0" err="1" smtClean="0">
                <a:latin typeface="Tahoma" pitchFamily="34" charset="0"/>
                <a:ea typeface="Tahoma" pitchFamily="34" charset="0"/>
                <a:cs typeface="Tahoma" pitchFamily="34" charset="0"/>
              </a:rPr>
              <a:t>нал</a:t>
            </a:r>
            <a:r>
              <a:rPr lang="mk-MK" sz="1600" b="1" dirty="0" smtClean="0">
                <a:latin typeface="Tahoma" pitchFamily="34" charset="0"/>
                <a:ea typeface="Tahoma" pitchFamily="34" charset="0"/>
                <a:cs typeface="Tahoma" pitchFamily="34" charset="0"/>
              </a:rPr>
              <a:t>ага и</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пропорционално</a:t>
            </a:r>
            <a:r>
              <a:rPr lang="mk-MK" sz="1600" b="1" dirty="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скратување</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на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патеката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на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движење</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на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истиот</a:t>
            </a:r>
            <a:r>
              <a:rPr lang="en-US" sz="1600" b="1" dirty="0" smtClean="0">
                <a:latin typeface="Tahoma" pitchFamily="34" charset="0"/>
                <a:ea typeface="Tahoma" pitchFamily="34" charset="0"/>
                <a:cs typeface="Tahoma" pitchFamily="34" charset="0"/>
              </a:rPr>
              <a:t>,</a:t>
            </a:r>
            <a:r>
              <a:rPr lang="mk-MK" sz="1600" b="1" dirty="0" smtClean="0">
                <a:latin typeface="Tahoma" pitchFamily="34" charset="0"/>
                <a:ea typeface="Tahoma" pitchFamily="34" charset="0"/>
                <a:cs typeface="Tahoma" pitchFamily="34" charset="0"/>
              </a:rPr>
              <a:t> со </a:t>
            </a:r>
            <a:r>
              <a:rPr lang="en-US" sz="1600" b="1" dirty="0" err="1" smtClean="0">
                <a:latin typeface="Tahoma" pitchFamily="34" charset="0"/>
                <a:ea typeface="Tahoma" pitchFamily="34" charset="0"/>
                <a:cs typeface="Tahoma" pitchFamily="34" charset="0"/>
              </a:rPr>
              <a:t>што</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се</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овозможува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автентична</a:t>
            </a:r>
            <a:r>
              <a:rPr lang="mk-MK" sz="1600" b="1" dirty="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интерпретација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во</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ор</a:t>
            </a:r>
            <a:r>
              <a:rPr lang="mk-MK" sz="1600" b="1" dirty="0" smtClean="0">
                <a:latin typeface="Tahoma" pitchFamily="34" charset="0"/>
                <a:ea typeface="Tahoma" pitchFamily="34" charset="0"/>
                <a:cs typeface="Tahoma" pitchFamily="34" charset="0"/>
              </a:rPr>
              <a:t>и</a:t>
            </a:r>
            <a:r>
              <a:rPr lang="en-US" sz="1600" b="1" dirty="0" err="1" smtClean="0">
                <a:latin typeface="Tahoma" pitchFamily="34" charset="0"/>
                <a:ea typeface="Tahoma" pitchFamily="34" charset="0"/>
                <a:cs typeface="Tahoma" pitchFamily="34" charset="0"/>
              </a:rPr>
              <a:t>гинално</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темпо</a:t>
            </a:r>
            <a:r>
              <a:rPr lang="mk-MK" sz="1600" b="1" dirty="0" smtClean="0">
                <a:latin typeface="Tahoma" pitchFamily="34" charset="0"/>
                <a:ea typeface="Tahoma" pitchFamily="34" charset="0"/>
                <a:cs typeface="Tahoma" pitchFamily="34" charset="0"/>
              </a:rPr>
              <a:t>.</a:t>
            </a:r>
            <a:endParaRPr lang="en-US" sz="16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02297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800" decel="100000"/>
                                        <p:tgtEl>
                                          <p:spTgt spid="3">
                                            <p:txEl>
                                              <p:pRg st="4" end="4"/>
                                            </p:txEl>
                                          </p:spTgt>
                                        </p:tgtEl>
                                      </p:cBhvr>
                                    </p:animEffect>
                                    <p:anim calcmode="lin" valueType="num">
                                      <p:cBhvr>
                                        <p:cTn id="8" dur="800" decel="100000" fill="hold"/>
                                        <p:tgtEl>
                                          <p:spTgt spid="3">
                                            <p:txEl>
                                              <p:pRg st="4" end="4"/>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3">
                                            <p:txEl>
                                              <p:pRg st="4" end="4"/>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3">
                                            <p:txEl>
                                              <p:pRg st="4" end="4"/>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xEl>
                                              <p:pRg st="4" end="4"/>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xEl>
                                              <p:pRg st="4" end="4"/>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sz="2000" b="1" i="1" dirty="0">
                <a:solidFill>
                  <a:srgbClr val="003366"/>
                </a:solidFill>
                <a:latin typeface="Tahoma" pitchFamily="34" charset="0"/>
                <a:ea typeface="Tahoma" pitchFamily="34" charset="0"/>
                <a:cs typeface="Tahoma" pitchFamily="34" charset="0"/>
              </a:rPr>
              <a:t>Проблемите во клавирската техника и нивната рефлексија врз развојот на младите пијанисти</a:t>
            </a:r>
            <a:endParaRPr lang="mk-MK"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617" y="1412776"/>
            <a:ext cx="8214765" cy="4547517"/>
          </a:xfrm>
          <a:prstGeom prst="rect">
            <a:avLst/>
          </a:prstGeom>
        </p:spPr>
      </p:pic>
      <p:sp>
        <p:nvSpPr>
          <p:cNvPr id="3" name="Text Placeholder 2"/>
          <p:cNvSpPr>
            <a:spLocks noGrp="1"/>
          </p:cNvSpPr>
          <p:nvPr>
            <p:ph type="body" idx="1"/>
          </p:nvPr>
        </p:nvSpPr>
        <p:spPr>
          <a:xfrm>
            <a:off x="457200" y="476672"/>
            <a:ext cx="8229600" cy="5649491"/>
          </a:xfrm>
        </p:spPr>
        <p:txBody>
          <a:bodyPr/>
          <a:lstStyle/>
          <a:p>
            <a:pPr marL="0" indent="0">
              <a:buNone/>
            </a:pPr>
            <a:endParaRPr lang="mk-MK" dirty="0"/>
          </a:p>
        </p:txBody>
      </p:sp>
    </p:spTree>
    <p:extLst>
      <p:ext uri="{BB962C8B-B14F-4D97-AF65-F5344CB8AC3E}">
        <p14:creationId xmlns:p14="http://schemas.microsoft.com/office/powerpoint/2010/main" val="3822022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600" decel="100000"/>
                                        <p:tgtEl>
                                          <p:spTgt spid="4"/>
                                        </p:tgtEl>
                                      </p:cBhvr>
                                    </p:animEffect>
                                    <p:anim calcmode="lin" valueType="num">
                                      <p:cBhvr>
                                        <p:cTn id="8" dur="1600" decel="100000" fill="hold"/>
                                        <p:tgtEl>
                                          <p:spTgt spid="4"/>
                                        </p:tgtEl>
                                        <p:attrNameLst>
                                          <p:attrName>style.rotation</p:attrName>
                                        </p:attrNameLst>
                                      </p:cBhvr>
                                      <p:tavLst>
                                        <p:tav tm="0">
                                          <p:val>
                                            <p:fltVal val="-90"/>
                                          </p:val>
                                        </p:tav>
                                        <p:tav tm="100000">
                                          <p:val>
                                            <p:fltVal val="0"/>
                                          </p:val>
                                        </p:tav>
                                      </p:tavLst>
                                    </p:anim>
                                    <p:anim calcmode="lin" valueType="num">
                                      <p:cBhvr>
                                        <p:cTn id="9" dur="1600" decel="100000" fill="hold"/>
                                        <p:tgtEl>
                                          <p:spTgt spid="4"/>
                                        </p:tgtEl>
                                        <p:attrNameLst>
                                          <p:attrName>ppt_x</p:attrName>
                                        </p:attrNameLst>
                                      </p:cBhvr>
                                      <p:tavLst>
                                        <p:tav tm="0">
                                          <p:val>
                                            <p:strVal val="#ppt_x+0.4"/>
                                          </p:val>
                                        </p:tav>
                                        <p:tav tm="100000">
                                          <p:val>
                                            <p:strVal val="#ppt_x-0.05"/>
                                          </p:val>
                                        </p:tav>
                                      </p:tavLst>
                                    </p:anim>
                                    <p:anim calcmode="lin" valueType="num">
                                      <p:cBhvr>
                                        <p:cTn id="10" dur="1600" decel="100000" fill="hold"/>
                                        <p:tgtEl>
                                          <p:spTgt spid="4"/>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4"/>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nodeType="clickEffect" nodePh="1">
                                  <p:stCondLst>
                                    <p:cond delay="0"/>
                                  </p:stCondLst>
                                  <p:endCondLst>
                                    <p:cond evt="begin" delay="0">
                                      <p:tn val="15"/>
                                    </p:cond>
                                  </p:endCondLst>
                                  <p:iterate type="lt">
                                    <p:tmPct val="10000"/>
                                  </p:iterate>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10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8" dur="10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19" dur="10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0" dur="10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1" dur="1000" tmFilter="0,0; .5, 1; 1, 1"/>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endParaRPr lang="mk-MK" b="0" i="0" u="none" strike="noStrike" baseline="0" dirty="0" smtClean="0">
              <a:latin typeface="Aria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7424"/>
            <a:ext cx="9144000" cy="7389440"/>
          </a:xfrm>
          <a:prstGeom prst="rect">
            <a:avLst/>
          </a:prstGeom>
          <a:noFill/>
          <a:ln>
            <a:noFill/>
          </a:ln>
          <a:effectLst>
            <a:outerShdw dist="35921" dir="2700000" algn="ctr" rotWithShape="0">
              <a:schemeClr val="bg2"/>
            </a:outerShdw>
            <a:reflection endPos="0" dir="5400000" sy="-100000" algn="bl" rotWithShape="0"/>
          </a:effectLst>
          <a:scene3d>
            <a:camera prst="orthographicFront">
              <a:rot lat="21299999" lon="0" rev="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Placeholder 2"/>
          <p:cNvSpPr>
            <a:spLocks noGrp="1"/>
          </p:cNvSpPr>
          <p:nvPr>
            <p:ph type="body" idx="1"/>
          </p:nvPr>
        </p:nvSpPr>
        <p:spPr>
          <a:xfrm>
            <a:off x="457200" y="116632"/>
            <a:ext cx="8229600" cy="6336704"/>
          </a:xfrm>
        </p:spPr>
        <p:txBody>
          <a:bodyPr>
            <a:noAutofit/>
          </a:bodyPr>
          <a:lstStyle/>
          <a:p>
            <a:pPr marL="0" indent="0" algn="just">
              <a:lnSpc>
                <a:spcPct val="150000"/>
              </a:lnSpc>
              <a:buNone/>
            </a:pPr>
            <a:r>
              <a:rPr lang="ru-RU" sz="1400" b="1" i="0" u="none" strike="noStrike" baseline="0" dirty="0" smtClean="0">
                <a:latin typeface="Tahoma" pitchFamily="34" charset="0"/>
                <a:ea typeface="Tahoma" pitchFamily="34" charset="0"/>
                <a:cs typeface="Tahoma" pitchFamily="34" charset="0"/>
              </a:rPr>
              <a:t>	</a:t>
            </a:r>
            <a:r>
              <a:rPr lang="ru-RU" sz="1600" b="1" i="0" u="none" strike="noStrike" baseline="0" dirty="0" smtClean="0">
                <a:latin typeface="Tahoma" pitchFamily="34" charset="0"/>
                <a:ea typeface="Tahoma" pitchFamily="34" charset="0"/>
                <a:cs typeface="Tahoma" pitchFamily="34" charset="0"/>
              </a:rPr>
              <a:t>Пијаното важи за еден од најубавите и најпосакувани инструменти за свирење. Неговата привлечност доаѓа од импозантниот и грациозен физички изглед, како и од едноставноста во произведувањето на тонот. </a:t>
            </a:r>
            <a:endParaRPr lang="en-US" sz="1600" b="1" i="0" u="none" strike="noStrike" baseline="0" dirty="0" smtClean="0">
              <a:latin typeface="Tahoma" pitchFamily="34" charset="0"/>
              <a:ea typeface="Tahoma" pitchFamily="34" charset="0"/>
              <a:cs typeface="Tahoma" pitchFamily="34" charset="0"/>
            </a:endParaRPr>
          </a:p>
          <a:p>
            <a:pPr marL="0" indent="0" algn="just">
              <a:lnSpc>
                <a:spcPct val="150000"/>
              </a:lnSpc>
              <a:buNone/>
            </a:pPr>
            <a:endParaRPr lang="en-US" sz="1600" b="1" i="0" u="none" strike="noStrike" baseline="0" dirty="0" smtClean="0">
              <a:latin typeface="Tahoma" pitchFamily="34" charset="0"/>
              <a:ea typeface="Tahoma" pitchFamily="34" charset="0"/>
              <a:cs typeface="Tahoma" pitchFamily="34" charset="0"/>
            </a:endParaRPr>
          </a:p>
          <a:p>
            <a:pPr marL="0" indent="0" algn="just">
              <a:lnSpc>
                <a:spcPct val="150000"/>
              </a:lnSpc>
              <a:buNone/>
            </a:pPr>
            <a:r>
              <a:rPr lang="en-US" sz="1400" b="1" i="0" u="none" strike="noStrike" baseline="0" dirty="0" smtClean="0">
                <a:latin typeface="Tahoma" pitchFamily="34" charset="0"/>
                <a:ea typeface="Tahoma" pitchFamily="34" charset="0"/>
                <a:cs typeface="Tahoma" pitchFamily="34" charset="0"/>
              </a:rPr>
              <a:t>	</a:t>
            </a:r>
            <a:r>
              <a:rPr lang="ru-RU" sz="1600" b="1" i="0" u="none" strike="noStrike" baseline="0" dirty="0" smtClean="0">
                <a:latin typeface="Tahoma" pitchFamily="34" charset="0"/>
                <a:ea typeface="Tahoma" pitchFamily="34" charset="0"/>
                <a:cs typeface="Tahoma" pitchFamily="34" charset="0"/>
              </a:rPr>
              <a:t>Довол</a:t>
            </a:r>
            <a:r>
              <a:rPr lang="mk-MK" sz="1600" b="1" i="0" u="none" strike="noStrike" baseline="0" dirty="0" smtClean="0">
                <a:latin typeface="Tahoma" pitchFamily="34" charset="0"/>
                <a:ea typeface="Tahoma" pitchFamily="34" charset="0"/>
                <a:cs typeface="Tahoma" pitchFamily="34" charset="0"/>
              </a:rPr>
              <a:t>ен</a:t>
            </a:r>
            <a:r>
              <a:rPr lang="ru-RU" sz="1600" b="1" i="0" u="none" strike="noStrike" baseline="0" dirty="0" smtClean="0">
                <a:latin typeface="Tahoma" pitchFamily="34" charset="0"/>
                <a:ea typeface="Tahoma" pitchFamily="34" charset="0"/>
                <a:cs typeface="Tahoma" pitchFamily="34" charset="0"/>
              </a:rPr>
              <a:t> е само еден мал притисок врз клавијатурата и звукот е произведен, но свирењето во комбинација </a:t>
            </a:r>
            <a:r>
              <a:rPr lang="mk-MK" sz="1600" b="1" dirty="0" smtClean="0">
                <a:latin typeface="Tahoma" pitchFamily="34" charset="0"/>
                <a:ea typeface="Tahoma" pitchFamily="34" charset="0"/>
                <a:cs typeface="Tahoma" pitchFamily="34" charset="0"/>
              </a:rPr>
              <a:t>со</a:t>
            </a:r>
            <a:r>
              <a:rPr lang="ru-RU" sz="1600" b="1" i="0" u="none" strike="noStrike" baseline="0" dirty="0" smtClean="0">
                <a:latin typeface="Tahoma" pitchFamily="34" charset="0"/>
                <a:ea typeface="Tahoma" pitchFamily="34" charset="0"/>
                <a:cs typeface="Tahoma" pitchFamily="34" charset="0"/>
              </a:rPr>
              <a:t> сите десет прсти на рацете нуди неограничени можности за создавање најразлични композиции кои за овој инструмент ги има во огромен број.</a:t>
            </a:r>
            <a:endParaRPr lang="en-US" sz="1600" b="1" i="0" u="none" strike="noStrike" baseline="0" dirty="0" smtClean="0">
              <a:latin typeface="Tahoma" pitchFamily="34" charset="0"/>
              <a:ea typeface="Tahoma" pitchFamily="34" charset="0"/>
              <a:cs typeface="Tahoma" pitchFamily="34" charset="0"/>
            </a:endParaRPr>
          </a:p>
          <a:p>
            <a:pPr marL="0" indent="0" algn="just">
              <a:lnSpc>
                <a:spcPct val="150000"/>
              </a:lnSpc>
              <a:buNone/>
            </a:pPr>
            <a:endParaRPr lang="en-US" sz="1400" b="1" i="0" u="none" strike="noStrike" baseline="0" dirty="0" smtClean="0">
              <a:latin typeface="Tahoma" pitchFamily="34" charset="0"/>
              <a:ea typeface="Tahoma" pitchFamily="34" charset="0"/>
              <a:cs typeface="Tahoma" pitchFamily="34" charset="0"/>
            </a:endParaRPr>
          </a:p>
          <a:p>
            <a:pPr marL="0" indent="0" algn="just">
              <a:lnSpc>
                <a:spcPct val="150000"/>
              </a:lnSpc>
              <a:buNone/>
            </a:pPr>
            <a:r>
              <a:rPr lang="en-US" sz="1400" b="1" i="0" u="none" strike="noStrike" baseline="0" dirty="0" smtClean="0">
                <a:latin typeface="Tahoma" pitchFamily="34" charset="0"/>
                <a:ea typeface="Tahoma" pitchFamily="34" charset="0"/>
                <a:cs typeface="Tahoma" pitchFamily="34" charset="0"/>
              </a:rPr>
              <a:t>	</a:t>
            </a:r>
            <a:r>
              <a:rPr lang="mk-MK" sz="1600" b="1" i="0" u="none" strike="noStrike" baseline="0" dirty="0" smtClean="0">
                <a:latin typeface="Tahoma" pitchFamily="34" charset="0"/>
                <a:ea typeface="Tahoma" pitchFamily="34" charset="0"/>
                <a:cs typeface="Tahoma" pitchFamily="34" charset="0"/>
              </a:rPr>
              <a:t>Како секој друг инструмент </a:t>
            </a:r>
            <a:r>
              <a:rPr lang="ru-RU" sz="1600" b="1" i="0" u="none" strike="noStrike" baseline="0" dirty="0" smtClean="0">
                <a:latin typeface="Tahoma" pitchFamily="34" charset="0"/>
                <a:ea typeface="Tahoma" pitchFamily="34" charset="0"/>
                <a:cs typeface="Tahoma" pitchFamily="34" charset="0"/>
              </a:rPr>
              <a:t>и свирењето клавир е производ од физичката и ментална активност на личноста. Во самиот процес на свирење се искористува голем дел од капацитетот на центрите во човечкиот мозок, што пак индирек</a:t>
            </a:r>
            <a:r>
              <a:rPr lang="mk-MK" sz="1600" b="1" i="0" u="none" strike="noStrike" baseline="0" dirty="0" smtClean="0">
                <a:latin typeface="Tahoma" pitchFamily="34" charset="0"/>
                <a:ea typeface="Tahoma" pitchFamily="34" charset="0"/>
                <a:cs typeface="Tahoma" pitchFamily="34" charset="0"/>
              </a:rPr>
              <a:t>т</a:t>
            </a:r>
            <a:r>
              <a:rPr lang="ru-RU" sz="1600" b="1" i="0" u="none" strike="noStrike" baseline="0" dirty="0" smtClean="0">
                <a:latin typeface="Tahoma" pitchFamily="34" charset="0"/>
                <a:ea typeface="Tahoma" pitchFamily="34" charset="0"/>
                <a:cs typeface="Tahoma" pitchFamily="34" charset="0"/>
              </a:rPr>
              <a:t>но влијае врз развојот на интелектуалните вештини, особено кај децата од помала возраст. Физичката активност на прстите е исто така важен елемент за успешна интерпретација, бидејќи од способноста и инервацијата на прстите зависи и автентичната изведба на одредена композиција</a:t>
            </a:r>
            <a:r>
              <a:rPr lang="en-US" sz="1600" b="1" i="0" u="none" strike="noStrike" baseline="0" dirty="0" smtClean="0">
                <a:latin typeface="Tahoma" pitchFamily="34" charset="0"/>
                <a:ea typeface="Tahoma" pitchFamily="34" charset="0"/>
                <a:cs typeface="Tahoma" pitchFamily="34" charset="0"/>
              </a:rPr>
              <a:t>.</a:t>
            </a:r>
          </a:p>
          <a:p>
            <a:pPr algn="just">
              <a:lnSpc>
                <a:spcPct val="150000"/>
              </a:lnSpc>
            </a:pPr>
            <a:endParaRPr lang="mk-MK" sz="1400" b="1" dirty="0"/>
          </a:p>
        </p:txBody>
      </p:sp>
    </p:spTree>
    <p:extLst>
      <p:ext uri="{BB962C8B-B14F-4D97-AF65-F5344CB8AC3E}">
        <p14:creationId xmlns:p14="http://schemas.microsoft.com/office/powerpoint/2010/main" val="362014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2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2" dur="20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3"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8058"/>
          </a:xfrm>
        </p:spPr>
        <p:txBody>
          <a:bodyPr>
            <a:noAutofit/>
          </a:bodyPr>
          <a:lstStyle/>
          <a:p>
            <a:pPr marR="0" algn="just" rtl="0"/>
            <a:endParaRPr lang="en-US" sz="1600" b="0" i="0" u="none" strike="noStrike" baseline="0" dirty="0" smtClean="0">
              <a:latin typeface="Arial"/>
            </a:endParaRPr>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7424"/>
            <a:ext cx="9144000" cy="7389440"/>
          </a:xfrm>
          <a:prstGeom prst="rect">
            <a:avLst/>
          </a:prstGeom>
          <a:noFill/>
          <a:ln>
            <a:noFill/>
          </a:ln>
          <a:effectLst>
            <a:outerShdw dist="35921" dir="2700000" algn="ctr" rotWithShape="0">
              <a:schemeClr val="bg2"/>
            </a:outerShdw>
            <a:reflection endPos="0" dir="5400000" sy="-100000" algn="bl" rotWithShape="0"/>
          </a:effectLst>
          <a:scene3d>
            <a:camera prst="orthographicFront">
              <a:rot lat="21299999" lon="0" rev="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Placeholder 2"/>
          <p:cNvSpPr>
            <a:spLocks noGrp="1"/>
          </p:cNvSpPr>
          <p:nvPr>
            <p:ph type="body" idx="1"/>
          </p:nvPr>
        </p:nvSpPr>
        <p:spPr>
          <a:xfrm>
            <a:off x="467544" y="476672"/>
            <a:ext cx="8208912" cy="5976664"/>
          </a:xfrm>
        </p:spPr>
        <p:txBody>
          <a:bodyPr>
            <a:normAutofit/>
          </a:bodyPr>
          <a:lstStyle/>
          <a:p>
            <a:pPr marL="0" indent="0" algn="just">
              <a:lnSpc>
                <a:spcPct val="150000"/>
              </a:lnSpc>
              <a:buNone/>
            </a:pPr>
            <a:r>
              <a:rPr lang="mk-MK" sz="1600" dirty="0">
                <a:latin typeface="Tahoma" pitchFamily="34" charset="0"/>
                <a:ea typeface="Tahoma" pitchFamily="34" charset="0"/>
                <a:cs typeface="Tahoma" pitchFamily="34" charset="0"/>
              </a:rPr>
              <a:t>	</a:t>
            </a:r>
            <a:r>
              <a:rPr lang="ru-RU" sz="1600" b="1" i="0" u="none" strike="noStrike" baseline="0" dirty="0" smtClean="0">
                <a:latin typeface="Tahoma" pitchFamily="34" charset="0"/>
                <a:ea typeface="Tahoma" pitchFamily="34" charset="0"/>
                <a:cs typeface="Tahoma" pitchFamily="34" charset="0"/>
              </a:rPr>
              <a:t>Многу често техничките проблеми како последица токму од физичката неподготвеност на прстите претставуваат сериозна препрека на патот на голем број млади пијанисти, но и кај повозрасните, </a:t>
            </a:r>
            <a:r>
              <a:rPr lang="mk-MK" sz="1600" b="1" i="0" u="none" strike="noStrike" baseline="0" dirty="0" smtClean="0">
                <a:latin typeface="Tahoma" pitchFamily="34" charset="0"/>
                <a:ea typeface="Tahoma" pitchFamily="34" charset="0"/>
                <a:cs typeface="Tahoma" pitchFamily="34" charset="0"/>
              </a:rPr>
              <a:t>особено кај </a:t>
            </a:r>
            <a:r>
              <a:rPr lang="ru-RU" sz="1600" b="1" i="0" u="none" strike="noStrike" baseline="0" dirty="0" smtClean="0">
                <a:latin typeface="Tahoma" pitchFamily="34" charset="0"/>
                <a:ea typeface="Tahoma" pitchFamily="34" charset="0"/>
                <a:cs typeface="Tahoma" pitchFamily="34" charset="0"/>
              </a:rPr>
              <a:t>оние кои својата професионална едукација и кариера ја посве</a:t>
            </a:r>
            <a:r>
              <a:rPr lang="mk-MK" sz="1600" b="1" i="0" u="none" strike="noStrike" baseline="0" dirty="0" smtClean="0">
                <a:latin typeface="Tahoma" pitchFamily="34" charset="0"/>
                <a:ea typeface="Tahoma" pitchFamily="34" charset="0"/>
                <a:cs typeface="Tahoma" pitchFamily="34" charset="0"/>
              </a:rPr>
              <a:t>туваат</a:t>
            </a:r>
            <a:r>
              <a:rPr lang="ru-RU" sz="1600" b="1" i="0" u="none" strike="noStrike" baseline="0" dirty="0" smtClean="0">
                <a:latin typeface="Tahoma" pitchFamily="34" charset="0"/>
                <a:ea typeface="Tahoma" pitchFamily="34" charset="0"/>
                <a:cs typeface="Tahoma" pitchFamily="34" charset="0"/>
              </a:rPr>
              <a:t> на овој инструмент. </a:t>
            </a:r>
          </a:p>
          <a:p>
            <a:pPr marL="0" indent="0" algn="just">
              <a:lnSpc>
                <a:spcPct val="150000"/>
              </a:lnSpc>
              <a:buNone/>
            </a:pPr>
            <a:endParaRPr lang="ru-RU" sz="1600" b="1" dirty="0">
              <a:latin typeface="Tahoma" pitchFamily="34" charset="0"/>
              <a:ea typeface="Tahoma" pitchFamily="34" charset="0"/>
              <a:cs typeface="Tahoma" pitchFamily="34" charset="0"/>
            </a:endParaRPr>
          </a:p>
          <a:p>
            <a:pPr marL="0" indent="0" algn="just">
              <a:lnSpc>
                <a:spcPct val="150000"/>
              </a:lnSpc>
              <a:buNone/>
            </a:pPr>
            <a:r>
              <a:rPr lang="ru-RU" sz="1600" b="1" i="0" u="none" strike="noStrike" baseline="0" dirty="0" smtClean="0">
                <a:latin typeface="Tahoma" pitchFamily="34" charset="0"/>
                <a:ea typeface="Tahoma" pitchFamily="34" charset="0"/>
                <a:cs typeface="Tahoma" pitchFamily="34" charset="0"/>
              </a:rPr>
              <a:t>	</a:t>
            </a:r>
          </a:p>
          <a:p>
            <a:pPr marL="0" indent="0" algn="just">
              <a:lnSpc>
                <a:spcPct val="150000"/>
              </a:lnSpc>
              <a:buNone/>
            </a:pPr>
            <a:endParaRPr lang="ru-RU" sz="1600" b="1" dirty="0">
              <a:latin typeface="Tahoma" pitchFamily="34" charset="0"/>
              <a:ea typeface="Tahoma" pitchFamily="34" charset="0"/>
              <a:cs typeface="Tahoma" pitchFamily="34" charset="0"/>
            </a:endParaRPr>
          </a:p>
          <a:p>
            <a:pPr marL="0" indent="0" algn="just">
              <a:lnSpc>
                <a:spcPct val="150000"/>
              </a:lnSpc>
              <a:buNone/>
            </a:pPr>
            <a:r>
              <a:rPr lang="ru-RU" sz="1600" b="1" dirty="0">
                <a:latin typeface="Tahoma" pitchFamily="34" charset="0"/>
                <a:ea typeface="Tahoma" pitchFamily="34" charset="0"/>
                <a:cs typeface="Tahoma" pitchFamily="34" charset="0"/>
              </a:rPr>
              <a:t>	</a:t>
            </a:r>
            <a:r>
              <a:rPr lang="ru-RU" sz="1600" b="1" i="0" u="none" strike="noStrike" baseline="0" dirty="0" smtClean="0">
                <a:latin typeface="Tahoma" pitchFamily="34" charset="0"/>
                <a:ea typeface="Tahoma" pitchFamily="34" charset="0"/>
                <a:cs typeface="Tahoma" pitchFamily="34" charset="0"/>
              </a:rPr>
              <a:t>Доколку пијанистичката професија ја третираме како занает кој се работи од љубов, но и поради животна егзистенција, не може да не се спомене народната изрека „без добар алат нема успешен занает“. Ако во овој случај „занаетот“ е интелектуалната подготвеност и широкиот репертоар од композиции, „алатот“ претставува раката, односно прстите, кои се единствениот физички контакт помеѓу пијанистот и</a:t>
            </a:r>
            <a:r>
              <a:rPr lang="mk-MK" sz="1600" b="1" i="0" u="none" strike="noStrike" baseline="0" dirty="0" smtClean="0">
                <a:latin typeface="Tahoma" pitchFamily="34" charset="0"/>
                <a:ea typeface="Tahoma" pitchFamily="34" charset="0"/>
                <a:cs typeface="Tahoma" pitchFamily="34" charset="0"/>
              </a:rPr>
              <a:t> инструментот</a:t>
            </a:r>
            <a:r>
              <a:rPr lang="en-US" sz="1600" b="1" i="0" u="none" strike="noStrike" baseline="0" dirty="0" smtClean="0">
                <a:latin typeface="Tahoma" pitchFamily="34" charset="0"/>
                <a:ea typeface="Tahoma" pitchFamily="34" charset="0"/>
                <a:cs typeface="Tahoma" pitchFamily="34" charset="0"/>
              </a:rPr>
              <a:t> </a:t>
            </a:r>
            <a:r>
              <a:rPr lang="mk-MK" sz="1600" b="1" i="0" u="none" strike="noStrike" baseline="0" dirty="0" smtClean="0">
                <a:latin typeface="Tahoma" pitchFamily="34" charset="0"/>
                <a:ea typeface="Tahoma" pitchFamily="34" charset="0"/>
                <a:cs typeface="Tahoma" pitchFamily="34" charset="0"/>
              </a:rPr>
              <a:t>(клавијатурата)</a:t>
            </a:r>
            <a:r>
              <a:rPr lang="en-US" sz="1600" b="1" i="0" u="none" strike="noStrike" baseline="0" dirty="0" smtClean="0">
                <a:latin typeface="Tahoma" pitchFamily="34" charset="0"/>
                <a:ea typeface="Tahoma" pitchFamily="34" charset="0"/>
                <a:cs typeface="Tahoma" pitchFamily="34" charset="0"/>
              </a:rPr>
              <a:t>.</a:t>
            </a:r>
            <a:r>
              <a:rPr lang="mk-MK" sz="1600" b="0" i="0" u="none" strike="noStrike" baseline="0" dirty="0" smtClean="0">
                <a:latin typeface="Tahoma" pitchFamily="34" charset="0"/>
                <a:ea typeface="Tahoma" pitchFamily="34" charset="0"/>
                <a:cs typeface="Tahoma" pitchFamily="34" charset="0"/>
              </a:rPr>
              <a:t> </a:t>
            </a:r>
          </a:p>
          <a:p>
            <a:pPr>
              <a:lnSpc>
                <a:spcPct val="150000"/>
              </a:lnSpc>
            </a:pPr>
            <a:endParaRPr lang="mk-MK" sz="1600" dirty="0" smtClean="0">
              <a:latin typeface="Tahoma" pitchFamily="34" charset="0"/>
              <a:ea typeface="Tahoma" pitchFamily="34" charset="0"/>
              <a:cs typeface="Tahoma" pitchFamily="34" charset="0"/>
            </a:endParaRPr>
          </a:p>
          <a:p>
            <a:pPr algn="just">
              <a:lnSpc>
                <a:spcPct val="150000"/>
              </a:lnSpc>
            </a:pPr>
            <a:endParaRPr lang="mk-MK" sz="16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107421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3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 calcmode="lin" valueType="num">
                                      <p:cBhvr>
                                        <p:cTn id="12" dur="2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13" dur="2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14"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2034"/>
          </a:xfrm>
        </p:spPr>
        <p:txBody>
          <a:bodyPr>
            <a:normAutofit fontScale="90000"/>
          </a:bodyPr>
          <a:lstStyle/>
          <a:p>
            <a:pPr marR="0" rtl="0"/>
            <a:endParaRPr lang="mk-MK" sz="1800" b="0" i="0" u="none" strike="noStrike" baseline="0" dirty="0" smtClean="0">
              <a:latin typeface="Aria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248775" cy="7677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89" y="-459432"/>
            <a:ext cx="9301163" cy="8512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89" y="-459432"/>
            <a:ext cx="9301164" cy="8512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2"/>
          <p:cNvSpPr>
            <a:spLocks noGrp="1"/>
          </p:cNvSpPr>
          <p:nvPr>
            <p:ph type="body" idx="1"/>
          </p:nvPr>
        </p:nvSpPr>
        <p:spPr>
          <a:xfrm>
            <a:off x="457200" y="260648"/>
            <a:ext cx="8229600" cy="6768751"/>
          </a:xfrm>
        </p:spPr>
        <p:txBody>
          <a:bodyPr>
            <a:noAutofit/>
          </a:bodyPr>
          <a:lstStyle/>
          <a:p>
            <a:pPr marL="0" indent="0" algn="just">
              <a:lnSpc>
                <a:spcPct val="170000"/>
              </a:lnSpc>
              <a:buNone/>
            </a:pPr>
            <a:r>
              <a:rPr lang="ru-RU" sz="1600" b="0" i="0" u="none" strike="noStrike" baseline="0" dirty="0" smtClean="0">
                <a:latin typeface="Tahoma" pitchFamily="34" charset="0"/>
                <a:ea typeface="Tahoma" pitchFamily="34" charset="0"/>
                <a:cs typeface="Tahoma" pitchFamily="34" charset="0"/>
              </a:rPr>
              <a:t>	</a:t>
            </a:r>
            <a:r>
              <a:rPr lang="ru-RU" sz="1600" b="1" i="0" u="none" strike="noStrike" baseline="0" dirty="0" smtClean="0">
                <a:latin typeface="Tahoma" pitchFamily="34" charset="0"/>
                <a:ea typeface="Tahoma" pitchFamily="34" charset="0"/>
                <a:cs typeface="Tahoma" pitchFamily="34" charset="0"/>
              </a:rPr>
              <a:t>Кога станува збор за проблемите кои го нарушуваат  комодитетот при вежбањето клавир</a:t>
            </a:r>
            <a:r>
              <a:rPr lang="en-US" sz="1600" b="1" i="0" u="none" strike="noStrike" baseline="0" dirty="0" smtClean="0">
                <a:latin typeface="Tahoma" pitchFamily="34" charset="0"/>
                <a:ea typeface="Tahoma" pitchFamily="34" charset="0"/>
                <a:cs typeface="Tahoma" pitchFamily="34" charset="0"/>
              </a:rPr>
              <a:t>, </a:t>
            </a:r>
            <a:r>
              <a:rPr lang="ru-RU" sz="1600" b="1" i="0" u="none" strike="noStrike" baseline="0" dirty="0" smtClean="0">
                <a:latin typeface="Tahoma" pitchFamily="34" charset="0"/>
                <a:ea typeface="Tahoma" pitchFamily="34" charset="0"/>
                <a:cs typeface="Tahoma" pitchFamily="34" charset="0"/>
              </a:rPr>
              <a:t>добро е да се </a:t>
            </a:r>
            <a:r>
              <a:rPr lang="ru-RU" sz="1600" b="1" dirty="0" smtClean="0">
                <a:latin typeface="Tahoma" pitchFamily="34" charset="0"/>
                <a:ea typeface="Tahoma" pitchFamily="34" charset="0"/>
                <a:cs typeface="Tahoma" pitchFamily="34" charset="0"/>
              </a:rPr>
              <a:t>знае</a:t>
            </a:r>
            <a:r>
              <a:rPr lang="ru-RU" sz="1600" b="1" i="0" u="none" strike="noStrike" baseline="0" dirty="0" smtClean="0">
                <a:latin typeface="Tahoma" pitchFamily="34" charset="0"/>
                <a:ea typeface="Tahoma" pitchFamily="34" charset="0"/>
                <a:cs typeface="Tahoma" pitchFamily="34" charset="0"/>
              </a:rPr>
              <a:t> дека тие се од различен карактер и природа (на пример: скалично движење, ротационо движење, движење на разложени тризвуци и четиризвуци со подметнување на палецот и преметнување на раката итн.). </a:t>
            </a:r>
          </a:p>
          <a:p>
            <a:pPr marL="0" indent="0" algn="just">
              <a:lnSpc>
                <a:spcPct val="170000"/>
              </a:lnSpc>
              <a:buNone/>
            </a:pPr>
            <a:r>
              <a:rPr lang="ru-RU" sz="1600" b="1" dirty="0" smtClean="0">
                <a:latin typeface="Tahoma" pitchFamily="34" charset="0"/>
                <a:ea typeface="Tahoma" pitchFamily="34" charset="0"/>
                <a:cs typeface="Tahoma" pitchFamily="34" charset="0"/>
              </a:rPr>
              <a:t>	Неможејќи соодветно да одговори на одредена задача (мотив), </a:t>
            </a:r>
            <a:r>
              <a:rPr lang="mk-MK" sz="1600" b="1" dirty="0" smtClean="0">
                <a:latin typeface="Tahoma" pitchFamily="34" charset="0"/>
                <a:ea typeface="Tahoma" pitchFamily="34" charset="0"/>
                <a:cs typeface="Tahoma" pitchFamily="34" charset="0"/>
              </a:rPr>
              <a:t>ученикот</a:t>
            </a:r>
            <a:r>
              <a:rPr lang="ru-RU" sz="1600" b="1" dirty="0" smtClean="0">
                <a:latin typeface="Tahoma" pitchFamily="34" charset="0"/>
                <a:ea typeface="Tahoma" pitchFamily="34" charset="0"/>
                <a:cs typeface="Tahoma" pitchFamily="34" charset="0"/>
              </a:rPr>
              <a:t> се соочува со психички проблеми кои во некои случаи нанесуваат трајни негативни последици кон перцепцијата на пијаното како инструмент, а влијаат и врз неговиот понатамошен општествено - социјален живот. </a:t>
            </a:r>
          </a:p>
          <a:p>
            <a:pPr marL="0" indent="0" algn="just">
              <a:lnSpc>
                <a:spcPct val="170000"/>
              </a:lnSpc>
              <a:buNone/>
            </a:pPr>
            <a:r>
              <a:rPr lang="ru-RU" sz="1600" b="0" i="0" u="none" strike="noStrike" baseline="0" dirty="0" smtClean="0">
                <a:latin typeface="Tahoma" pitchFamily="34" charset="0"/>
                <a:ea typeface="Tahoma" pitchFamily="34" charset="0"/>
                <a:cs typeface="Tahoma" pitchFamily="34" charset="0"/>
              </a:rPr>
              <a:t>	</a:t>
            </a:r>
            <a:r>
              <a:rPr lang="ru-RU" sz="1600" b="1" i="0" u="none" strike="noStrike" baseline="0" dirty="0" smtClean="0">
                <a:latin typeface="Tahoma" pitchFamily="34" charset="0"/>
                <a:ea typeface="Tahoma" pitchFamily="34" charset="0"/>
                <a:cs typeface="Tahoma" pitchFamily="34" charset="0"/>
              </a:rPr>
              <a:t>Не помалку важни се и </a:t>
            </a:r>
            <a:r>
              <a:rPr lang="mk-MK" sz="1600" b="1" i="0" u="none" strike="noStrike" baseline="0" dirty="0" smtClean="0">
                <a:latin typeface="Tahoma" pitchFamily="34" charset="0"/>
                <a:ea typeface="Tahoma" pitchFamily="34" charset="0"/>
                <a:cs typeface="Tahoma" pitchFamily="34" charset="0"/>
              </a:rPr>
              <a:t>телесните</a:t>
            </a:r>
            <a:r>
              <a:rPr lang="ru-RU" sz="1600" b="1" i="0" u="none" strike="noStrike" baseline="0" dirty="0" smtClean="0">
                <a:latin typeface="Tahoma" pitchFamily="34" charset="0"/>
                <a:ea typeface="Tahoma" pitchFamily="34" charset="0"/>
                <a:cs typeface="Tahoma" pitchFamily="34" charset="0"/>
              </a:rPr>
              <a:t> аномалии кои исто така настануваат како производ од неможноста за решавање на проблемот во почетната фаза (прстите и нивната независност) и пренесувањето на енергијата на други точки на телото како што се укочување на подлактицата, стегањето на вратот, рамењата, грбот итн.</a:t>
            </a:r>
            <a:r>
              <a:rPr lang="ru-RU" sz="1600" b="1" i="0" u="none" strike="noStrike" dirty="0" smtClean="0">
                <a:latin typeface="Tahoma" pitchFamily="34" charset="0"/>
                <a:ea typeface="Tahoma" pitchFamily="34" charset="0"/>
                <a:cs typeface="Tahoma" pitchFamily="34" charset="0"/>
              </a:rPr>
              <a:t> </a:t>
            </a:r>
            <a:endParaRPr lang="mk-MK" sz="16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194589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2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2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457200" y="228919"/>
            <a:ext cx="8229600" cy="45719"/>
          </a:xfrm>
        </p:spPr>
        <p:txBody>
          <a:bodyPr>
            <a:noAutofit/>
          </a:bodyPr>
          <a:lstStyle/>
          <a:p>
            <a:pPr marR="0" rtl="0"/>
            <a:endParaRPr lang="mk-MK" sz="1600" b="0" i="0" u="none" strike="noStrike" baseline="0" dirty="0" smtClean="0">
              <a:latin typeface="Aria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2"/>
          <p:cNvSpPr>
            <a:spLocks noGrp="1"/>
          </p:cNvSpPr>
          <p:nvPr>
            <p:ph type="body" idx="1"/>
          </p:nvPr>
        </p:nvSpPr>
        <p:spPr>
          <a:xfrm>
            <a:off x="457200" y="404664"/>
            <a:ext cx="8229600" cy="5721499"/>
          </a:xfrm>
        </p:spPr>
        <p:txBody>
          <a:bodyPr>
            <a:noAutofit/>
          </a:bodyPr>
          <a:lstStyle/>
          <a:p>
            <a:pPr marL="0" indent="0" algn="just">
              <a:lnSpc>
                <a:spcPct val="150000"/>
              </a:lnSpc>
              <a:buNone/>
            </a:pPr>
            <a:r>
              <a:rPr lang="en-US" sz="1600" b="0" i="0" u="none" strike="noStrike" baseline="0" dirty="0" smtClean="0">
                <a:latin typeface="Tahoma" pitchFamily="34" charset="0"/>
                <a:ea typeface="Tahoma" pitchFamily="34" charset="0"/>
                <a:cs typeface="Tahoma" pitchFamily="34" charset="0"/>
              </a:rPr>
              <a:t>	</a:t>
            </a:r>
            <a:r>
              <a:rPr lang="ru-RU" sz="1600" b="1" i="0" u="none" strike="noStrike" baseline="0" dirty="0" smtClean="0">
                <a:latin typeface="Tahoma" pitchFamily="34" charset="0"/>
                <a:ea typeface="Tahoma" pitchFamily="34" charset="0"/>
                <a:cs typeface="Tahoma" pitchFamily="34" charset="0"/>
              </a:rPr>
              <a:t>Сведоци сме дека современиот млад пијанист секојдневно се соочува со голем број на предизвици и искушенија кои дополнително придонесуваат за намалување на интересот кон пијаното.</a:t>
            </a:r>
            <a:endParaRPr lang="en-US" sz="1600" b="1" dirty="0" smtClean="0">
              <a:latin typeface="Tahoma" pitchFamily="34" charset="0"/>
              <a:ea typeface="Tahoma" pitchFamily="34" charset="0"/>
              <a:cs typeface="Tahoma" pitchFamily="34" charset="0"/>
            </a:endParaRPr>
          </a:p>
          <a:p>
            <a:pPr marL="0" indent="0" algn="just">
              <a:lnSpc>
                <a:spcPct val="150000"/>
              </a:lnSpc>
              <a:buNone/>
            </a:pPr>
            <a:r>
              <a:rPr lang="en-US" sz="1600" b="1" i="0" u="none" strike="noStrike" baseline="0" dirty="0">
                <a:latin typeface="Tahoma" pitchFamily="34" charset="0"/>
                <a:ea typeface="Tahoma" pitchFamily="34" charset="0"/>
                <a:cs typeface="Tahoma" pitchFamily="34" charset="0"/>
              </a:rPr>
              <a:t>	</a:t>
            </a:r>
            <a:r>
              <a:rPr lang="ru-RU" sz="1600" b="1" i="0" u="none" strike="noStrike" baseline="0" dirty="0" smtClean="0">
                <a:latin typeface="Tahoma" pitchFamily="34" charset="0"/>
                <a:ea typeface="Tahoma" pitchFamily="34" charset="0"/>
                <a:cs typeface="Tahoma" pitchFamily="34" charset="0"/>
              </a:rPr>
              <a:t>Токму поради влијанието на модерните технолошки достигнувања, понудата на голем број различни активности (тренирањето различни спортови во слободното време) како и се пораспространетите социјални мрежи кои се лесно достапни во секое време, улогата на наставникот по пијано е од огромно значење од повеќе аспекти.</a:t>
            </a:r>
          </a:p>
          <a:p>
            <a:pPr marL="0" indent="0" algn="just">
              <a:lnSpc>
                <a:spcPct val="150000"/>
              </a:lnSpc>
              <a:buNone/>
            </a:pPr>
            <a:r>
              <a:rPr lang="ru-RU" sz="1600" b="1" dirty="0">
                <a:latin typeface="Tahoma" pitchFamily="34" charset="0"/>
                <a:ea typeface="Tahoma" pitchFamily="34" charset="0"/>
                <a:cs typeface="Tahoma" pitchFamily="34" charset="0"/>
              </a:rPr>
              <a:t>	</a:t>
            </a:r>
            <a:r>
              <a:rPr lang="ru-RU" sz="1600" b="1" i="0" u="none" strike="noStrike" baseline="0" dirty="0" smtClean="0">
                <a:latin typeface="Tahoma" pitchFamily="34" charset="0"/>
                <a:ea typeface="Tahoma" pitchFamily="34" charset="0"/>
                <a:cs typeface="Tahoma" pitchFamily="34" charset="0"/>
              </a:rPr>
              <a:t>Современиот наставник треба да биде творец на пријателска и позитивна работна атмосфера со што ќе го задржи вниманието на ученикот, да влијае во создавање на неговите постојани работни навики и најпосле да биде стручен коректор на сите неправилности кои можат да се појават во текот на едукацијата. Во раната возраст младите пијанисти не се способни самите зрело да расудуваат за препреките кои им стојат на патот, а уште помалку да истражуваат и самите да донесат одлука за начинот на вежбање на конкретниот технички проблем.</a:t>
            </a:r>
          </a:p>
        </p:txBody>
      </p:sp>
    </p:spTree>
    <p:extLst>
      <p:ext uri="{BB962C8B-B14F-4D97-AF65-F5344CB8AC3E}">
        <p14:creationId xmlns:p14="http://schemas.microsoft.com/office/powerpoint/2010/main" val="267332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018"/>
          </a:xfrm>
        </p:spPr>
        <p:txBody>
          <a:bodyPr>
            <a:noAutofit/>
          </a:bodyPr>
          <a:lstStyle/>
          <a:p>
            <a:pPr marR="0" rtl="0"/>
            <a:endParaRPr lang="ru-RU" sz="1600" b="0" i="0" u="none" strike="noStrike" baseline="0" dirty="0" smtClean="0">
              <a:latin typeface="Aria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3998"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2"/>
          <p:cNvSpPr>
            <a:spLocks noGrp="1"/>
          </p:cNvSpPr>
          <p:nvPr>
            <p:ph type="body" idx="1"/>
          </p:nvPr>
        </p:nvSpPr>
        <p:spPr>
          <a:xfrm>
            <a:off x="457200" y="980728"/>
            <a:ext cx="8229600" cy="5145435"/>
          </a:xfrm>
        </p:spPr>
        <p:txBody>
          <a:bodyPr>
            <a:noAutofit/>
          </a:bodyPr>
          <a:lstStyle/>
          <a:p>
            <a:pPr marL="0" indent="0" algn="just">
              <a:lnSpc>
                <a:spcPct val="150000"/>
              </a:lnSpc>
              <a:buNone/>
            </a:pPr>
            <a:r>
              <a:rPr lang="ru-RU" sz="1600" b="0" i="0" u="none" strike="noStrike" baseline="0" dirty="0" smtClean="0">
                <a:latin typeface="Tahoma" pitchFamily="34" charset="0"/>
                <a:ea typeface="Tahoma" pitchFamily="34" charset="0"/>
                <a:cs typeface="Tahoma" pitchFamily="34" charset="0"/>
              </a:rPr>
              <a:t>	</a:t>
            </a:r>
            <a:r>
              <a:rPr lang="ru-RU" sz="1600" b="1" dirty="0" smtClean="0">
                <a:latin typeface="Tahoma" pitchFamily="34" charset="0"/>
                <a:ea typeface="Tahoma" pitchFamily="34" charset="0"/>
                <a:cs typeface="Tahoma" pitchFamily="34" charset="0"/>
              </a:rPr>
              <a:t>Со текот на</a:t>
            </a:r>
            <a:r>
              <a:rPr lang="ru-RU" sz="1600" b="1" i="0" u="none" strike="noStrike" baseline="0" dirty="0" smtClean="0">
                <a:latin typeface="Tahoma" pitchFamily="34" charset="0"/>
                <a:ea typeface="Tahoma" pitchFamily="34" charset="0"/>
                <a:cs typeface="Tahoma" pitchFamily="34" charset="0"/>
              </a:rPr>
              <a:t> </a:t>
            </a:r>
            <a:r>
              <a:rPr lang="mk-MK" sz="1600" b="1" dirty="0" smtClean="0">
                <a:latin typeface="Tahoma" pitchFamily="34" charset="0"/>
                <a:ea typeface="Tahoma" pitchFamily="34" charset="0"/>
                <a:cs typeface="Tahoma" pitchFamily="34" charset="0"/>
              </a:rPr>
              <a:t>созревањето на личноста</a:t>
            </a:r>
            <a:r>
              <a:rPr lang="ru-RU" sz="1600" b="1" i="0" u="none" strike="noStrike" baseline="0" dirty="0" smtClean="0">
                <a:latin typeface="Tahoma" pitchFamily="34" charset="0"/>
                <a:ea typeface="Tahoma" pitchFamily="34" charset="0"/>
                <a:cs typeface="Tahoma" pitchFamily="34" charset="0"/>
              </a:rPr>
              <a:t> се зголемува и нивото на нивната одговорност. Станувајќи свесен за последиците од несигурноста во себе и незадоволителниот степен на интерпретација, кај ученикот се создава психолошки конфликт, популарно наречен трема. Во вакви случаи, огромна е улогата на педагогот при:</a:t>
            </a:r>
          </a:p>
          <a:p>
            <a:pPr marL="0" lvl="0" indent="0" algn="just">
              <a:buNone/>
            </a:pPr>
            <a:endParaRPr lang="mk-MK" sz="1600" b="1" dirty="0"/>
          </a:p>
          <a:p>
            <a:pPr lvl="0" algn="just"/>
            <a:r>
              <a:rPr lang="mk-MK" sz="1600" b="1" dirty="0" smtClean="0">
                <a:latin typeface="Tahoma" pitchFamily="34" charset="0"/>
                <a:ea typeface="Tahoma" pitchFamily="34" charset="0"/>
                <a:cs typeface="Tahoma" pitchFamily="34" charset="0"/>
              </a:rPr>
              <a:t>амортизацијата </a:t>
            </a:r>
            <a:r>
              <a:rPr lang="mk-MK" sz="1600" b="1" dirty="0">
                <a:latin typeface="Tahoma" pitchFamily="34" charset="0"/>
                <a:ea typeface="Tahoma" pitchFamily="34" charset="0"/>
                <a:cs typeface="Tahoma" pitchFamily="34" charset="0"/>
              </a:rPr>
              <a:t>на психолошката напнатост</a:t>
            </a:r>
            <a:r>
              <a:rPr lang="mk-MK" sz="1600" b="1" dirty="0" smtClean="0">
                <a:latin typeface="Tahoma" pitchFamily="34" charset="0"/>
                <a:ea typeface="Tahoma" pitchFamily="34" charset="0"/>
                <a:cs typeface="Tahoma" pitchFamily="34" charset="0"/>
              </a:rPr>
              <a:t>;</a:t>
            </a:r>
          </a:p>
          <a:p>
            <a:pPr marL="0" lvl="0" indent="0" algn="just">
              <a:buNone/>
            </a:pPr>
            <a:endParaRPr lang="mk-MK" sz="1600" b="1" dirty="0" smtClean="0">
              <a:latin typeface="Tahoma" pitchFamily="34" charset="0"/>
              <a:ea typeface="Tahoma" pitchFamily="34" charset="0"/>
              <a:cs typeface="Tahoma" pitchFamily="34" charset="0"/>
            </a:endParaRPr>
          </a:p>
          <a:p>
            <a:pPr marL="0" lvl="0" indent="0" algn="just">
              <a:buNone/>
            </a:pPr>
            <a:endParaRPr lang="mk-MK" sz="1600" b="1" dirty="0">
              <a:latin typeface="Tahoma" pitchFamily="34" charset="0"/>
              <a:ea typeface="Tahoma" pitchFamily="34" charset="0"/>
              <a:cs typeface="Tahoma" pitchFamily="34" charset="0"/>
            </a:endParaRPr>
          </a:p>
          <a:p>
            <a:pPr lvl="0" algn="just"/>
            <a:r>
              <a:rPr lang="mk-MK" sz="1600" b="1" dirty="0" smtClean="0">
                <a:latin typeface="Tahoma" pitchFamily="34" charset="0"/>
                <a:ea typeface="Tahoma" pitchFamily="34" charset="0"/>
                <a:cs typeface="Tahoma" pitchFamily="34" charset="0"/>
              </a:rPr>
              <a:t>откривањето </a:t>
            </a:r>
            <a:r>
              <a:rPr lang="mk-MK" sz="1600" b="1" dirty="0">
                <a:latin typeface="Tahoma" pitchFamily="34" charset="0"/>
                <a:ea typeface="Tahoma" pitchFamily="34" charset="0"/>
                <a:cs typeface="Tahoma" pitchFamily="34" charset="0"/>
              </a:rPr>
              <a:t>на причинителот на „тремата“ и </a:t>
            </a:r>
            <a:endParaRPr lang="mk-MK" sz="1600" b="1" dirty="0" smtClean="0">
              <a:latin typeface="Tahoma" pitchFamily="34" charset="0"/>
              <a:ea typeface="Tahoma" pitchFamily="34" charset="0"/>
              <a:cs typeface="Tahoma" pitchFamily="34" charset="0"/>
            </a:endParaRPr>
          </a:p>
          <a:p>
            <a:pPr marL="0" lvl="0" indent="0" algn="just">
              <a:buNone/>
            </a:pPr>
            <a:endParaRPr lang="mk-MK" sz="1600" b="1" dirty="0" smtClean="0">
              <a:latin typeface="Tahoma" pitchFamily="34" charset="0"/>
              <a:ea typeface="Tahoma" pitchFamily="34" charset="0"/>
              <a:cs typeface="Tahoma" pitchFamily="34" charset="0"/>
            </a:endParaRPr>
          </a:p>
          <a:p>
            <a:pPr marL="0" lvl="0" indent="0" algn="just">
              <a:buNone/>
            </a:pPr>
            <a:endParaRPr lang="mk-MK" sz="1600" b="1" dirty="0">
              <a:latin typeface="Tahoma" pitchFamily="34" charset="0"/>
              <a:ea typeface="Tahoma" pitchFamily="34" charset="0"/>
              <a:cs typeface="Tahoma" pitchFamily="34" charset="0"/>
            </a:endParaRPr>
          </a:p>
          <a:p>
            <a:pPr lvl="0" algn="just"/>
            <a:r>
              <a:rPr lang="mk-MK" sz="1600" b="1" dirty="0">
                <a:latin typeface="Tahoma" pitchFamily="34" charset="0"/>
                <a:ea typeface="Tahoma" pitchFamily="34" charset="0"/>
                <a:cs typeface="Tahoma" pitchFamily="34" charset="0"/>
              </a:rPr>
              <a:t>примената на соодветна „терапија“ за намалување или отстранување на таа психичка тензија. </a:t>
            </a:r>
          </a:p>
          <a:p>
            <a:pPr marL="457200" lvl="1" indent="0" algn="just">
              <a:buNone/>
            </a:pPr>
            <a:endParaRPr lang="mk-MK" sz="12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4605258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anim calcmode="lin" valueType="num">
                                      <p:cBhvr>
                                        <p:cTn id="1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1000"/>
                                        <p:tgtEl>
                                          <p:spTgt spid="3">
                                            <p:txEl>
                                              <p:pRg st="5" end="5"/>
                                            </p:txEl>
                                          </p:spTgt>
                                        </p:tgtEl>
                                      </p:cBhvr>
                                    </p:animEffect>
                                    <p:anim calcmode="lin" valueType="num">
                                      <p:cBhvr>
                                        <p:cTn id="2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1000"/>
                                        <p:tgtEl>
                                          <p:spTgt spid="3">
                                            <p:txEl>
                                              <p:pRg st="8" end="8"/>
                                            </p:txEl>
                                          </p:spTgt>
                                        </p:tgtEl>
                                      </p:cBhvr>
                                    </p:animEffect>
                                    <p:anim calcmode="lin" valueType="num">
                                      <p:cBhvr>
                                        <p:cTn id="3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8" end="8"/>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8" end="8"/>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R="0" rtl="0"/>
            <a:endParaRPr lang="ru-RU" b="0" i="0" u="none" strike="noStrike" baseline="0" dirty="0" smtClean="0">
              <a:latin typeface="Aria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3408"/>
            <a:ext cx="9144000" cy="7488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80" y="-315416"/>
            <a:ext cx="9144000" cy="7488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2"/>
          <p:cNvSpPr>
            <a:spLocks noGrp="1"/>
          </p:cNvSpPr>
          <p:nvPr>
            <p:ph type="body" idx="1"/>
          </p:nvPr>
        </p:nvSpPr>
        <p:spPr/>
        <p:txBody>
          <a:bodyPr>
            <a:normAutofit/>
          </a:bodyPr>
          <a:lstStyle/>
          <a:p>
            <a:pPr marL="0" indent="0" algn="just">
              <a:lnSpc>
                <a:spcPct val="150000"/>
              </a:lnSpc>
              <a:buNone/>
            </a:pPr>
            <a:r>
              <a:rPr lang="mk-MK" sz="1600" b="1" dirty="0" smtClean="0">
                <a:latin typeface="Tahoma" pitchFamily="34" charset="0"/>
                <a:ea typeface="Tahoma" pitchFamily="34" charset="0"/>
                <a:cs typeface="Tahoma" pitchFamily="34" charset="0"/>
              </a:rPr>
              <a:t>Паралелно </a:t>
            </a:r>
            <a:r>
              <a:rPr lang="mk-MK" sz="1600" b="1" dirty="0">
                <a:latin typeface="Tahoma" pitchFamily="34" charset="0"/>
                <a:ea typeface="Tahoma" pitchFamily="34" charset="0"/>
                <a:cs typeface="Tahoma" pitchFamily="34" charset="0"/>
              </a:rPr>
              <a:t>со тоа педагогот работи и на</a:t>
            </a:r>
            <a:r>
              <a:rPr lang="mk-MK" sz="1600" b="1" dirty="0" smtClean="0">
                <a:latin typeface="Tahoma" pitchFamily="34" charset="0"/>
                <a:ea typeface="Tahoma" pitchFamily="34" charset="0"/>
                <a:cs typeface="Tahoma" pitchFamily="34" charset="0"/>
              </a:rPr>
              <a:t>:</a:t>
            </a:r>
          </a:p>
          <a:p>
            <a:pPr marL="0" indent="0" algn="just">
              <a:lnSpc>
                <a:spcPct val="150000"/>
              </a:lnSpc>
              <a:buNone/>
            </a:pPr>
            <a:endParaRPr lang="mk-MK" sz="1600" b="1" dirty="0">
              <a:latin typeface="Tahoma" pitchFamily="34" charset="0"/>
              <a:ea typeface="Tahoma" pitchFamily="34" charset="0"/>
              <a:cs typeface="Tahoma" pitchFamily="34" charset="0"/>
            </a:endParaRPr>
          </a:p>
          <a:p>
            <a:pPr lvl="0" algn="just">
              <a:lnSpc>
                <a:spcPct val="150000"/>
              </a:lnSpc>
            </a:pPr>
            <a:r>
              <a:rPr lang="mk-MK" sz="1600" b="1" dirty="0" smtClean="0">
                <a:latin typeface="Tahoma" pitchFamily="34" charset="0"/>
                <a:ea typeface="Tahoma" pitchFamily="34" charset="0"/>
                <a:cs typeface="Tahoma" pitchFamily="34" charset="0"/>
              </a:rPr>
              <a:t>согледување </a:t>
            </a:r>
            <a:r>
              <a:rPr lang="mk-MK" sz="1600" b="1" dirty="0">
                <a:latin typeface="Tahoma" pitchFamily="34" charset="0"/>
                <a:ea typeface="Tahoma" pitchFamily="34" charset="0"/>
                <a:cs typeface="Tahoma" pitchFamily="34" charset="0"/>
              </a:rPr>
              <a:t>на потребите за решавање на одреден технички проблем кај ученикот</a:t>
            </a:r>
            <a:r>
              <a:rPr lang="mk-MK" sz="1600" b="1" dirty="0" smtClean="0">
                <a:latin typeface="Tahoma" pitchFamily="34" charset="0"/>
                <a:ea typeface="Tahoma" pitchFamily="34" charset="0"/>
                <a:cs typeface="Tahoma" pitchFamily="34" charset="0"/>
              </a:rPr>
              <a:t>;</a:t>
            </a:r>
            <a:endParaRPr lang="en-US" sz="1600" b="1" dirty="0" smtClean="0">
              <a:latin typeface="Tahoma" pitchFamily="34" charset="0"/>
              <a:ea typeface="Tahoma" pitchFamily="34" charset="0"/>
              <a:cs typeface="Tahoma" pitchFamily="34" charset="0"/>
            </a:endParaRPr>
          </a:p>
          <a:p>
            <a:pPr lvl="0" algn="just">
              <a:lnSpc>
                <a:spcPct val="150000"/>
              </a:lnSpc>
            </a:pPr>
            <a:endParaRPr lang="mk-MK" sz="1600" b="1" dirty="0">
              <a:latin typeface="Tahoma" pitchFamily="34" charset="0"/>
              <a:ea typeface="Tahoma" pitchFamily="34" charset="0"/>
              <a:cs typeface="Tahoma" pitchFamily="34" charset="0"/>
            </a:endParaRPr>
          </a:p>
          <a:p>
            <a:pPr lvl="0" algn="just">
              <a:lnSpc>
                <a:spcPct val="150000"/>
              </a:lnSpc>
            </a:pPr>
            <a:r>
              <a:rPr lang="mk-MK" sz="1600" b="1" dirty="0" smtClean="0">
                <a:latin typeface="Tahoma" pitchFamily="34" charset="0"/>
                <a:ea typeface="Tahoma" pitchFamily="34" charset="0"/>
                <a:cs typeface="Tahoma" pitchFamily="34" charset="0"/>
              </a:rPr>
              <a:t>одредување </a:t>
            </a:r>
            <a:r>
              <a:rPr lang="mk-MK" sz="1600" b="1" dirty="0">
                <a:latin typeface="Tahoma" pitchFamily="34" charset="0"/>
                <a:ea typeface="Tahoma" pitchFamily="34" charset="0"/>
                <a:cs typeface="Tahoma" pitchFamily="34" charset="0"/>
              </a:rPr>
              <a:t>на соодветен материјал (литература) во кој се содржи конкретниот проблем и </a:t>
            </a:r>
            <a:endParaRPr lang="en-US" sz="1600" b="1" dirty="0" smtClean="0">
              <a:latin typeface="Tahoma" pitchFamily="34" charset="0"/>
              <a:ea typeface="Tahoma" pitchFamily="34" charset="0"/>
              <a:cs typeface="Tahoma" pitchFamily="34" charset="0"/>
            </a:endParaRPr>
          </a:p>
          <a:p>
            <a:pPr lvl="0" algn="just">
              <a:lnSpc>
                <a:spcPct val="150000"/>
              </a:lnSpc>
            </a:pPr>
            <a:endParaRPr lang="mk-MK" sz="1600" b="1" dirty="0">
              <a:latin typeface="Tahoma" pitchFamily="34" charset="0"/>
              <a:ea typeface="Tahoma" pitchFamily="34" charset="0"/>
              <a:cs typeface="Tahoma" pitchFamily="34" charset="0"/>
            </a:endParaRPr>
          </a:p>
          <a:p>
            <a:pPr lvl="0" algn="just">
              <a:lnSpc>
                <a:spcPct val="150000"/>
              </a:lnSpc>
            </a:pPr>
            <a:r>
              <a:rPr lang="mk-MK" sz="1600" b="1" dirty="0">
                <a:latin typeface="Tahoma" pitchFamily="34" charset="0"/>
                <a:ea typeface="Tahoma" pitchFamily="34" charset="0"/>
                <a:cs typeface="Tahoma" pitchFamily="34" charset="0"/>
              </a:rPr>
              <a:t>откривање на начинот и патот кон негово разрешување. </a:t>
            </a:r>
          </a:p>
          <a:p>
            <a:pPr algn="just">
              <a:lnSpc>
                <a:spcPct val="150000"/>
              </a:lnSpc>
            </a:pPr>
            <a:endParaRPr lang="mk-MK" sz="16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794499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1000"/>
                                        <p:tgtEl>
                                          <p:spTgt spid="3">
                                            <p:txEl>
                                              <p:pRg st="4" end="4"/>
                                            </p:txEl>
                                          </p:spTgt>
                                        </p:tgtEl>
                                      </p:cBhvr>
                                    </p:animEffect>
                                    <p:anim calcmode="lin" valueType="num">
                                      <p:cBhvr>
                                        <p:cTn id="2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2"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0026"/>
          </a:xfrm>
        </p:spPr>
        <p:txBody>
          <a:bodyPr>
            <a:normAutofit fontScale="90000"/>
          </a:bodyPr>
          <a:lstStyle/>
          <a:p>
            <a:pPr marR="0" rtl="0"/>
            <a:endParaRPr lang="ru-RU" b="0" i="0" u="none" strike="noStrike" baseline="0" dirty="0" smtClean="0">
              <a:latin typeface="Aria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5"/>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2"/>
          <p:cNvSpPr>
            <a:spLocks noGrp="1"/>
          </p:cNvSpPr>
          <p:nvPr>
            <p:ph type="body" idx="1"/>
          </p:nvPr>
        </p:nvSpPr>
        <p:spPr>
          <a:xfrm>
            <a:off x="457200" y="404664"/>
            <a:ext cx="8229600" cy="6048672"/>
          </a:xfrm>
        </p:spPr>
        <p:txBody>
          <a:bodyPr>
            <a:normAutofit lnSpcReduction="10000"/>
          </a:bodyPr>
          <a:lstStyle/>
          <a:p>
            <a:pPr marL="0" indent="0" algn="just">
              <a:lnSpc>
                <a:spcPct val="150000"/>
              </a:lnSpc>
              <a:buNone/>
            </a:pPr>
            <a:r>
              <a:rPr lang="mk-MK" sz="1600" b="1" dirty="0">
                <a:latin typeface="Tahoma" pitchFamily="34" charset="0"/>
                <a:ea typeface="Tahoma" pitchFamily="34" charset="0"/>
                <a:cs typeface="Tahoma" pitchFamily="34" charset="0"/>
              </a:rPr>
              <a:t>	</a:t>
            </a:r>
            <a:r>
              <a:rPr lang="mk-MK" sz="1600" b="1" dirty="0" smtClean="0">
                <a:latin typeface="Tahoma" pitchFamily="34" charset="0"/>
                <a:ea typeface="Tahoma" pitchFamily="34" charset="0"/>
                <a:cs typeface="Tahoma" pitchFamily="34" charset="0"/>
              </a:rPr>
              <a:t>Ваквиот </a:t>
            </a:r>
            <a:r>
              <a:rPr lang="mk-MK" sz="1600" b="1" dirty="0">
                <a:latin typeface="Tahoma" pitchFamily="34" charset="0"/>
                <a:ea typeface="Tahoma" pitchFamily="34" charset="0"/>
                <a:cs typeface="Tahoma" pitchFamily="34" charset="0"/>
              </a:rPr>
              <a:t>тип на технички проблеми најчесто се отклонуваат со </a:t>
            </a:r>
            <a:r>
              <a:rPr lang="mk-MK" sz="1600" b="1" dirty="0" smtClean="0">
                <a:latin typeface="Tahoma" pitchFamily="34" charset="0"/>
                <a:ea typeface="Tahoma" pitchFamily="34" charset="0"/>
                <a:cs typeface="Tahoma" pitchFamily="34" charset="0"/>
              </a:rPr>
              <a:t>применување </a:t>
            </a:r>
            <a:r>
              <a:rPr lang="mk-MK" sz="1600" b="1" dirty="0">
                <a:latin typeface="Tahoma" pitchFamily="34" charset="0"/>
                <a:ea typeface="Tahoma" pitchFamily="34" charset="0"/>
                <a:cs typeface="Tahoma" pitchFamily="34" charset="0"/>
              </a:rPr>
              <a:t>на техничките „гимнастички“ вежби за прстите кои се различни во секоја </a:t>
            </a:r>
            <a:r>
              <a:rPr lang="mk-MK" sz="1600" b="1" dirty="0" smtClean="0">
                <a:latin typeface="Tahoma" pitchFamily="34" charset="0"/>
                <a:ea typeface="Tahoma" pitchFamily="34" charset="0"/>
                <a:cs typeface="Tahoma" pitchFamily="34" charset="0"/>
              </a:rPr>
              <a:t>метода, како </a:t>
            </a:r>
            <a:r>
              <a:rPr lang="mk-MK" sz="1600" b="1" dirty="0">
                <a:latin typeface="Tahoma" pitchFamily="34" charset="0"/>
                <a:ea typeface="Tahoma" pitchFamily="34" charset="0"/>
                <a:cs typeface="Tahoma" pitchFamily="34" charset="0"/>
              </a:rPr>
              <a:t>и со многубројните комбинации што произлегуваат од одреден пример. </a:t>
            </a:r>
            <a:endParaRPr lang="mk-MK" sz="1600" b="1" dirty="0" smtClean="0">
              <a:latin typeface="Tahoma" pitchFamily="34" charset="0"/>
              <a:ea typeface="Tahoma" pitchFamily="34" charset="0"/>
              <a:cs typeface="Tahoma" pitchFamily="34" charset="0"/>
            </a:endParaRPr>
          </a:p>
          <a:p>
            <a:pPr marL="0" indent="0" algn="just">
              <a:lnSpc>
                <a:spcPct val="150000"/>
              </a:lnSpc>
              <a:buNone/>
            </a:pPr>
            <a:endParaRPr lang="en-US" sz="1600" b="1" dirty="0" smtClean="0">
              <a:latin typeface="Tahoma" pitchFamily="34" charset="0"/>
              <a:ea typeface="Tahoma" pitchFamily="34" charset="0"/>
              <a:cs typeface="Tahoma" pitchFamily="34" charset="0"/>
            </a:endParaRPr>
          </a:p>
          <a:p>
            <a:pPr marL="0" indent="0" algn="just">
              <a:lnSpc>
                <a:spcPct val="150000"/>
              </a:lnSpc>
              <a:buNone/>
            </a:pPr>
            <a:r>
              <a:rPr lang="en-US" sz="1600" b="1" dirty="0">
                <a:latin typeface="Tahoma" pitchFamily="34" charset="0"/>
                <a:ea typeface="Tahoma" pitchFamily="34" charset="0"/>
                <a:cs typeface="Tahoma" pitchFamily="34" charset="0"/>
              </a:rPr>
              <a:t>	</a:t>
            </a:r>
            <a:r>
              <a:rPr lang="mk-MK" sz="1600" b="1" dirty="0" smtClean="0">
                <a:latin typeface="Tahoma" pitchFamily="34" charset="0"/>
                <a:ea typeface="Tahoma" pitchFamily="34" charset="0"/>
                <a:cs typeface="Tahoma" pitchFamily="34" charset="0"/>
              </a:rPr>
              <a:t>Праксата </a:t>
            </a:r>
            <a:r>
              <a:rPr lang="mk-MK" sz="1600" b="1" dirty="0">
                <a:latin typeface="Tahoma" pitchFamily="34" charset="0"/>
                <a:ea typeface="Tahoma" pitchFamily="34" charset="0"/>
                <a:cs typeface="Tahoma" pitchFamily="34" charset="0"/>
              </a:rPr>
              <a:t>покажува дека комплетниот ефект од овие вежби се постигнува </a:t>
            </a:r>
            <a:r>
              <a:rPr lang="en-US" sz="1600" b="1" dirty="0" err="1">
                <a:latin typeface="Tahoma" pitchFamily="34" charset="0"/>
                <a:ea typeface="Tahoma" pitchFamily="34" charset="0"/>
                <a:cs typeface="Tahoma" pitchFamily="34" charset="0"/>
              </a:rPr>
              <a:t>во</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периодот</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на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средното</a:t>
            </a:r>
            <a:r>
              <a:rPr lang="en-US" sz="1600" b="1" dirty="0">
                <a:latin typeface="Tahoma" pitchFamily="34" charset="0"/>
                <a:ea typeface="Tahoma" pitchFamily="34" charset="0"/>
                <a:cs typeface="Tahoma" pitchFamily="34" charset="0"/>
              </a:rPr>
              <a:t>, а </a:t>
            </a:r>
            <a:r>
              <a:rPr lang="en-US" sz="1600" b="1" dirty="0" err="1">
                <a:latin typeface="Tahoma" pitchFamily="34" charset="0"/>
                <a:ea typeface="Tahoma" pitchFamily="34" charset="0"/>
                <a:cs typeface="Tahoma" pitchFamily="34" charset="0"/>
              </a:rPr>
              <a:t>особено</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во</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високото</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образование</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додипломски</a:t>
            </a:r>
            <a:r>
              <a:rPr lang="en-US" sz="1600" b="1" dirty="0">
                <a:latin typeface="Tahoma" pitchFamily="34" charset="0"/>
                <a:ea typeface="Tahoma" pitchFamily="34" charset="0"/>
                <a:cs typeface="Tahoma" pitchFamily="34" charset="0"/>
              </a:rPr>
              <a:t> и </a:t>
            </a:r>
            <a:r>
              <a:rPr lang="en-US" sz="1600" b="1" dirty="0" err="1">
                <a:latin typeface="Tahoma" pitchFamily="34" charset="0"/>
                <a:ea typeface="Tahoma" pitchFamily="34" charset="0"/>
                <a:cs typeface="Tahoma" pitchFamily="34" charset="0"/>
              </a:rPr>
              <a:t>магистерски</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студии</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кога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целата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креативна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енергија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максимално</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може</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да</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се</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насочи</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кон</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вежбање</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со</a:t>
            </a:r>
            <a:r>
              <a:rPr lang="en-US" sz="1600" b="1" dirty="0">
                <a:latin typeface="Tahoma" pitchFamily="34" charset="0"/>
                <a:ea typeface="Tahoma" pitchFamily="34" charset="0"/>
                <a:cs typeface="Tahoma" pitchFamily="34" charset="0"/>
              </a:rPr>
              <a:t> </a:t>
            </a:r>
            <a:r>
              <a:rPr lang="en-US" sz="1600" b="1" dirty="0" err="1">
                <a:latin typeface="Tahoma" pitchFamily="34" charset="0"/>
                <a:ea typeface="Tahoma" pitchFamily="34" charset="0"/>
                <a:cs typeface="Tahoma" pitchFamily="34" charset="0"/>
              </a:rPr>
              <a:t>инструментот</a:t>
            </a:r>
            <a:r>
              <a:rPr lang="mk-MK" sz="1600" b="1" dirty="0">
                <a:latin typeface="Tahoma" pitchFamily="34" charset="0"/>
                <a:ea typeface="Tahoma" pitchFamily="34" charset="0"/>
                <a:cs typeface="Tahoma" pitchFamily="34" charset="0"/>
              </a:rPr>
              <a:t>, но не помалку важна е нивната примена и во почетните години на изучувањето на пијаното</a:t>
            </a:r>
            <a:r>
              <a:rPr lang="mk-MK" sz="1600" b="1" dirty="0" smtClean="0">
                <a:latin typeface="Tahoma" pitchFamily="34" charset="0"/>
                <a:ea typeface="Tahoma" pitchFamily="34" charset="0"/>
                <a:cs typeface="Tahoma" pitchFamily="34" charset="0"/>
              </a:rPr>
              <a:t>. </a:t>
            </a:r>
          </a:p>
          <a:p>
            <a:pPr marL="0" indent="0" algn="just">
              <a:lnSpc>
                <a:spcPct val="150000"/>
              </a:lnSpc>
              <a:buNone/>
            </a:pPr>
            <a:endParaRPr lang="en-US" sz="1600" b="1" dirty="0" smtClean="0">
              <a:latin typeface="Tahoma" pitchFamily="34" charset="0"/>
              <a:ea typeface="Tahoma" pitchFamily="34" charset="0"/>
              <a:cs typeface="Tahoma" pitchFamily="34" charset="0"/>
            </a:endParaRPr>
          </a:p>
          <a:p>
            <a:pPr marL="0" indent="0" algn="just">
              <a:lnSpc>
                <a:spcPct val="150000"/>
              </a:lnSpc>
              <a:buNone/>
            </a:pPr>
            <a:r>
              <a:rPr lang="en-US" sz="1600" b="1" dirty="0">
                <a:latin typeface="Tahoma" pitchFamily="34" charset="0"/>
                <a:ea typeface="Tahoma" pitchFamily="34" charset="0"/>
                <a:cs typeface="Tahoma" pitchFamily="34" charset="0"/>
              </a:rPr>
              <a:t>	</a:t>
            </a:r>
            <a:r>
              <a:rPr lang="mk-MK" sz="1600" b="1" dirty="0" smtClean="0">
                <a:latin typeface="Tahoma" pitchFamily="34" charset="0"/>
                <a:ea typeface="Tahoma" pitchFamily="34" charset="0"/>
                <a:cs typeface="Tahoma" pitchFamily="34" charset="0"/>
              </a:rPr>
              <a:t>Ненаметливото применување на прстната гимнастика во почентиот стадиум на образование, силно влијае како на правилниот развој и оформување на прстите и раката како средство за свирење, така и врз самата личност и нејзиното еволуирање во пијанистичка зрелост</a:t>
            </a:r>
            <a:r>
              <a:rPr lang="en-US" sz="1600" b="1" dirty="0" smtClean="0">
                <a:latin typeface="Tahoma" pitchFamily="34" charset="0"/>
                <a:ea typeface="Tahoma" pitchFamily="34" charset="0"/>
                <a:cs typeface="Tahoma" pitchFamily="34" charset="0"/>
              </a:rPr>
              <a:t>.</a:t>
            </a:r>
            <a:endParaRPr lang="mk-MK" sz="16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20405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2034"/>
          </a:xfrm>
        </p:spPr>
        <p:txBody>
          <a:bodyPr>
            <a:normAutofit fontScale="90000"/>
          </a:bodyPr>
          <a:lstStyle/>
          <a:p>
            <a:pPr marR="0" rtl="0"/>
            <a:endParaRPr lang="ru-RU" b="0" i="0" u="none" strike="noStrike" baseline="0" dirty="0" smtClean="0">
              <a:latin typeface="Aria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44000" cy="688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2"/>
          <p:cNvSpPr>
            <a:spLocks noGrp="1"/>
          </p:cNvSpPr>
          <p:nvPr>
            <p:ph type="body" idx="1"/>
          </p:nvPr>
        </p:nvSpPr>
        <p:spPr>
          <a:xfrm>
            <a:off x="457200" y="260648"/>
            <a:ext cx="8229600" cy="6336704"/>
          </a:xfrm>
        </p:spPr>
        <p:txBody>
          <a:bodyPr>
            <a:normAutofit lnSpcReduction="10000"/>
          </a:bodyPr>
          <a:lstStyle/>
          <a:p>
            <a:pPr marL="0" indent="0" algn="just">
              <a:lnSpc>
                <a:spcPct val="170000"/>
              </a:lnSpc>
              <a:buNone/>
            </a:pPr>
            <a:r>
              <a:rPr lang="mk-MK" sz="1600" b="1" dirty="0">
                <a:latin typeface="Tahoma" pitchFamily="34" charset="0"/>
                <a:ea typeface="Tahoma" pitchFamily="34" charset="0"/>
                <a:cs typeface="Tahoma" pitchFamily="34" charset="0"/>
              </a:rPr>
              <a:t>	</a:t>
            </a:r>
            <a:r>
              <a:rPr lang="mk-MK" sz="1600" b="1" dirty="0" smtClean="0">
                <a:latin typeface="Tahoma" pitchFamily="34" charset="0"/>
                <a:ea typeface="Tahoma" pitchFamily="34" charset="0"/>
                <a:cs typeface="Tahoma" pitchFamily="34" charset="0"/>
              </a:rPr>
              <a:t>Спротивно </a:t>
            </a:r>
            <a:r>
              <a:rPr lang="mk-MK" sz="1600" b="1" dirty="0">
                <a:latin typeface="Tahoma" pitchFamily="34" charset="0"/>
                <a:ea typeface="Tahoma" pitchFamily="34" charset="0"/>
                <a:cs typeface="Tahoma" pitchFamily="34" charset="0"/>
              </a:rPr>
              <a:t>на тоа, не ретки се примерите кога наставниците по пијано, сакајќи за кратко време да постигнат блескави резултати и успеси со своите ученици, а со тоа и подобар статус во однос на останатите колеги, ставајќи акцент на атрактивни и не секогаш соодветни композиции за зрелоста на ученикот, ги занемаруваат базичните елементи и дидактичкиот пристап врз кои се темели развојот и иднината на пијанистичката кариера на </a:t>
            </a:r>
            <a:r>
              <a:rPr lang="mk-MK" sz="1600" b="1" dirty="0" smtClean="0">
                <a:latin typeface="Tahoma" pitchFamily="34" charset="0"/>
                <a:ea typeface="Tahoma" pitchFamily="34" charset="0"/>
                <a:cs typeface="Tahoma" pitchFamily="34" charset="0"/>
              </a:rPr>
              <a:t>ученикот.</a:t>
            </a:r>
            <a:endParaRPr lang="en-US" sz="1600" b="1" dirty="0" smtClean="0">
              <a:latin typeface="Tahoma" pitchFamily="34" charset="0"/>
              <a:ea typeface="Tahoma" pitchFamily="34" charset="0"/>
              <a:cs typeface="Tahoma" pitchFamily="34" charset="0"/>
            </a:endParaRPr>
          </a:p>
          <a:p>
            <a:pPr marL="0" indent="0" algn="just">
              <a:lnSpc>
                <a:spcPct val="170000"/>
              </a:lnSpc>
              <a:buNone/>
            </a:pPr>
            <a:r>
              <a:rPr lang="en-US" sz="1600" b="1" dirty="0">
                <a:latin typeface="Tahoma" pitchFamily="34" charset="0"/>
                <a:ea typeface="Tahoma" pitchFamily="34" charset="0"/>
                <a:cs typeface="Tahoma" pitchFamily="34" charset="0"/>
              </a:rPr>
              <a:t>	</a:t>
            </a:r>
            <a:endParaRPr lang="en-US" sz="1600" b="1" dirty="0" smtClean="0">
              <a:latin typeface="Tahoma" pitchFamily="34" charset="0"/>
              <a:ea typeface="Tahoma" pitchFamily="34" charset="0"/>
              <a:cs typeface="Tahoma" pitchFamily="34" charset="0"/>
            </a:endParaRPr>
          </a:p>
          <a:p>
            <a:pPr marL="0" indent="0" algn="just">
              <a:lnSpc>
                <a:spcPct val="170000"/>
              </a:lnSpc>
              <a:buNone/>
            </a:pPr>
            <a:r>
              <a:rPr lang="en-US" sz="1600" b="1" dirty="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Во</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изработката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на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една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композиција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постојат</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повеќе</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етапи</a:t>
            </a:r>
            <a:r>
              <a:rPr lang="en-US" sz="1600" b="1" dirty="0" smtClean="0">
                <a:latin typeface="Tahoma" pitchFamily="34" charset="0"/>
                <a:ea typeface="Tahoma" pitchFamily="34" charset="0"/>
                <a:cs typeface="Tahoma" pitchFamily="34" charset="0"/>
              </a:rPr>
              <a:t> и </a:t>
            </a:r>
            <a:r>
              <a:rPr lang="en-US" sz="1600" b="1" dirty="0" err="1" smtClean="0">
                <a:latin typeface="Tahoma" pitchFamily="34" charset="0"/>
                <a:ea typeface="Tahoma" pitchFamily="34" charset="0"/>
                <a:cs typeface="Tahoma" pitchFamily="34" charset="0"/>
              </a:rPr>
              <a:t>насоки</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на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работа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при</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што</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со</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запазување</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на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тие</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конкретни</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чекори</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се</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создава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рационално</a:t>
            </a:r>
            <a:r>
              <a:rPr lang="en-US" sz="1600" b="1" dirty="0" smtClean="0">
                <a:latin typeface="Tahoma" pitchFamily="34" charset="0"/>
                <a:ea typeface="Tahoma" pitchFamily="34" charset="0"/>
                <a:cs typeface="Tahoma" pitchFamily="34" charset="0"/>
              </a:rPr>
              <a:t> и </a:t>
            </a:r>
            <a:r>
              <a:rPr lang="en-US" sz="1600" b="1" dirty="0" err="1" smtClean="0">
                <a:latin typeface="Tahoma" pitchFamily="34" charset="0"/>
                <a:ea typeface="Tahoma" pitchFamily="34" charset="0"/>
                <a:cs typeface="Tahoma" pitchFamily="34" charset="0"/>
              </a:rPr>
              <a:t>ефикасно</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искористување</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на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сите</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ресурси</a:t>
            </a:r>
            <a:r>
              <a:rPr lang="mk-MK" sz="1600" b="1" dirty="0" smtClean="0">
                <a:latin typeface="Tahoma" pitchFamily="34" charset="0"/>
                <a:ea typeface="Tahoma" pitchFamily="34" charset="0"/>
                <a:cs typeface="Tahoma" pitchFamily="34" charset="0"/>
              </a:rPr>
              <a:t>,</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како</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што</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се</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временскиот</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интервал</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за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совладување</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на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зададениот</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материјал</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како</a:t>
            </a:r>
            <a:r>
              <a:rPr lang="en-US" sz="1600" b="1" dirty="0" smtClean="0">
                <a:latin typeface="Tahoma" pitchFamily="34" charset="0"/>
                <a:ea typeface="Tahoma" pitchFamily="34" charset="0"/>
                <a:cs typeface="Tahoma" pitchFamily="34" charset="0"/>
              </a:rPr>
              <a:t> и </a:t>
            </a:r>
            <a:r>
              <a:rPr lang="en-US" sz="1600" b="1" dirty="0" err="1" smtClean="0">
                <a:latin typeface="Tahoma" pitchFamily="34" charset="0"/>
                <a:ea typeface="Tahoma" pitchFamily="34" charset="0"/>
                <a:cs typeface="Tahoma" pitchFamily="34" charset="0"/>
              </a:rPr>
              <a:t>претходно</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споменатите</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човечки</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фактори</a:t>
            </a:r>
            <a:r>
              <a:rPr lang="en-US" sz="1600" b="1" dirty="0" smtClean="0">
                <a:latin typeface="Tahoma" pitchFamily="34" charset="0"/>
                <a:ea typeface="Tahoma" pitchFamily="34" charset="0"/>
                <a:cs typeface="Tahoma" pitchFamily="34" charset="0"/>
              </a:rPr>
              <a:t> - </a:t>
            </a:r>
            <a:r>
              <a:rPr lang="en-US" sz="1600" b="1" dirty="0" err="1" smtClean="0">
                <a:latin typeface="Tahoma" pitchFamily="34" charset="0"/>
                <a:ea typeface="Tahoma" pitchFamily="34" charset="0"/>
                <a:cs typeface="Tahoma" pitchFamily="34" charset="0"/>
              </a:rPr>
              <a:t>интелектот</a:t>
            </a:r>
            <a:r>
              <a:rPr lang="en-US" sz="1600" b="1" dirty="0" smtClean="0">
                <a:latin typeface="Tahoma" pitchFamily="34" charset="0"/>
                <a:ea typeface="Tahoma" pitchFamily="34" charset="0"/>
                <a:cs typeface="Tahoma" pitchFamily="34" charset="0"/>
              </a:rPr>
              <a:t> и </a:t>
            </a:r>
            <a:r>
              <a:rPr lang="en-US" sz="1600" b="1" dirty="0" err="1" smtClean="0">
                <a:latin typeface="Tahoma" pitchFamily="34" charset="0"/>
                <a:ea typeface="Tahoma" pitchFamily="34" charset="0"/>
                <a:cs typeface="Tahoma" pitchFamily="34" charset="0"/>
              </a:rPr>
              <a:t>физичката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активност</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но</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најважно</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од</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сè</a:t>
            </a:r>
            <a:r>
              <a:rPr lang="en-US" sz="1600" b="1" dirty="0" smtClean="0">
                <a:latin typeface="Tahoma" pitchFamily="34" charset="0"/>
                <a:ea typeface="Tahoma" pitchFamily="34" charset="0"/>
                <a:cs typeface="Tahoma" pitchFamily="34" charset="0"/>
              </a:rPr>
              <a:t> е </a:t>
            </a:r>
            <a:r>
              <a:rPr lang="en-US" sz="1600" b="1" dirty="0" err="1" smtClean="0">
                <a:latin typeface="Tahoma" pitchFamily="34" charset="0"/>
                <a:ea typeface="Tahoma" pitchFamily="34" charset="0"/>
                <a:cs typeface="Tahoma" pitchFamily="34" charset="0"/>
              </a:rPr>
              <a:t>тоа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што</a:t>
            </a:r>
            <a:r>
              <a:rPr lang="en-US" sz="1600" b="1" dirty="0" smtClean="0">
                <a:latin typeface="Tahoma" pitchFamily="34" charset="0"/>
                <a:ea typeface="Tahoma" pitchFamily="34" charset="0"/>
                <a:cs typeface="Tahoma" pitchFamily="34" charset="0"/>
              </a:rPr>
              <a:t> </a:t>
            </a:r>
            <a:r>
              <a:rPr lang="mk-MK" sz="1600" b="1" dirty="0" smtClean="0">
                <a:latin typeface="Tahoma" pitchFamily="34" charset="0"/>
                <a:ea typeface="Tahoma" pitchFamily="34" charset="0"/>
                <a:cs typeface="Tahoma" pitchFamily="34" charset="0"/>
              </a:rPr>
              <a:t>пијанистот за време</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на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свирењето</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треба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да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чувствува</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опуштеност</a:t>
            </a:r>
            <a:r>
              <a:rPr lang="en-US" sz="1600" b="1" dirty="0" smtClean="0">
                <a:latin typeface="Tahoma" pitchFamily="34" charset="0"/>
                <a:ea typeface="Tahoma" pitchFamily="34" charset="0"/>
                <a:cs typeface="Tahoma" pitchFamily="34" charset="0"/>
              </a:rPr>
              <a:t> и </a:t>
            </a:r>
            <a:r>
              <a:rPr lang="en-US" sz="1600" b="1" dirty="0" err="1" smtClean="0">
                <a:latin typeface="Tahoma" pitchFamily="34" charset="0"/>
                <a:ea typeface="Tahoma" pitchFamily="34" charset="0"/>
                <a:cs typeface="Tahoma" pitchFamily="34" charset="0"/>
              </a:rPr>
              <a:t>релаксираност</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во</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секој</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дел</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од</a:t>
            </a:r>
            <a:r>
              <a:rPr lang="en-US" sz="1600" b="1" dirty="0" smtClean="0">
                <a:latin typeface="Tahoma" pitchFamily="34" charset="0"/>
                <a:ea typeface="Tahoma" pitchFamily="34" charset="0"/>
                <a:cs typeface="Tahoma" pitchFamily="34" charset="0"/>
              </a:rPr>
              <a:t> </a:t>
            </a:r>
            <a:r>
              <a:rPr lang="en-US" sz="1600" b="1" dirty="0" err="1" smtClean="0">
                <a:latin typeface="Tahoma" pitchFamily="34" charset="0"/>
                <a:ea typeface="Tahoma" pitchFamily="34" charset="0"/>
                <a:cs typeface="Tahoma" pitchFamily="34" charset="0"/>
              </a:rPr>
              <a:t>телото</a:t>
            </a:r>
            <a:r>
              <a:rPr lang="en-US" sz="1600" b="1" dirty="0" smtClean="0">
                <a:latin typeface="Tahoma" pitchFamily="34" charset="0"/>
                <a:ea typeface="Tahoma" pitchFamily="34" charset="0"/>
                <a:cs typeface="Tahoma" pitchFamily="34" charset="0"/>
              </a:rPr>
              <a:t>.</a:t>
            </a:r>
            <a:endParaRPr lang="mk-MK" sz="16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92885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1080</TotalTime>
  <Words>121</Words>
  <Application>Microsoft Office PowerPoint</Application>
  <PresentationFormat>On-screen Show (4:3)</PresentationFormat>
  <Paragraphs>73</Paragraphs>
  <Slides>15</Slides>
  <Notes>2</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Проблемите во клавирската техника и нивната рефлексија врз развојот на младите пијанисти</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Методско решение на одредени пијанистички елементи кои се среќаваат во првиот став од сонатата за пијано во Д-дур од Јозеф Хајдн </vt:lpstr>
      <vt:lpstr>PowerPoint Presentation</vt:lpstr>
      <vt:lpstr>PowerPoint Presentation</vt:lpstr>
      <vt:lpstr>Проблемите во клавирската техника и нивната рефлексија врз развојот на младите пијанисти</vt:lpstr>
    </vt:vector>
  </TitlesOfParts>
  <Company>UGD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Проблемите со клавирската техника и нивната рефлексија врз развојот на младите пијанисти</dc:title>
  <dc:creator>Angele Mihajlovski</dc:creator>
  <cp:lastModifiedBy>Angele Mihajlovski</cp:lastModifiedBy>
  <cp:revision>47</cp:revision>
  <dcterms:created xsi:type="dcterms:W3CDTF">2012-11-30T20:21:13Z</dcterms:created>
  <dcterms:modified xsi:type="dcterms:W3CDTF">2012-12-09T09:26:22Z</dcterms:modified>
</cp:coreProperties>
</file>