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6" r:id="rId5"/>
    <p:sldId id="310" r:id="rId6"/>
    <p:sldId id="309" r:id="rId7"/>
    <p:sldId id="311" r:id="rId8"/>
    <p:sldId id="312" r:id="rId9"/>
    <p:sldId id="31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27-Sep-21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27-Sep-21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27-Sep-21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27-Sep-21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27-Sep-21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27-Sep-21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27-Sep-21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27-Sep-21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27-Sep-21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27-Sep-21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7.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4.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4A37DD3-1B84-4776-94E1-C0AAA5C0F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28675" y="5120639"/>
            <a:ext cx="7137263" cy="1280161"/>
          </a:xfrm>
        </p:spPr>
        <p:txBody>
          <a:bodyPr anchor="ctr">
            <a:normAutofit/>
          </a:bodyPr>
          <a:lstStyle/>
          <a:p>
            <a:pPr marL="0" marR="0" indent="457200" algn="r">
              <a:spcBef>
                <a:spcPts val="0"/>
              </a:spcBef>
              <a:spcAft>
                <a:spcPts val="0"/>
              </a:spcAft>
            </a:pPr>
            <a:r>
              <a:rPr lang="en-US" sz="4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Human security of migrants in the on-line world</a:t>
            </a:r>
            <a:endParaRPr lang="en-US" sz="4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289580" y="5120639"/>
            <a:ext cx="3073745" cy="1280160"/>
          </a:xfrm>
        </p:spPr>
        <p:txBody>
          <a:bodyPr anchor="ctr">
            <a:normAutofit/>
          </a:bodyPr>
          <a:lstStyle/>
          <a:p>
            <a:r>
              <a:rPr lang="en-US" sz="1500">
                <a:solidFill>
                  <a:srgbClr val="FFFFFF"/>
                </a:solidFill>
              </a:rPr>
              <a:t>Olga koshevaliska</a:t>
            </a:r>
          </a:p>
          <a:p>
            <a:r>
              <a:rPr lang="en-US" sz="1500">
                <a:solidFill>
                  <a:srgbClr val="FFFFFF"/>
                </a:solidFill>
              </a:rPr>
              <a:t>University of goce Delcev, stip, north macedonia</a:t>
            </a:r>
          </a:p>
        </p:txBody>
      </p:sp>
      <p:pic>
        <p:nvPicPr>
          <p:cNvPr id="5" name="Picture 4" descr="A picture containing LEGO, toy&#10;&#10;Description automatically generated">
            <a:extLst>
              <a:ext uri="{FF2B5EF4-FFF2-40B4-BE49-F238E27FC236}">
                <a16:creationId xmlns:a16="http://schemas.microsoft.com/office/drawing/2014/main" id="{A345BB6D-2116-4BBA-9641-B099724F5EB6}"/>
              </a:ext>
            </a:extLst>
          </p:cNvPr>
          <p:cNvPicPr>
            <a:picLocks noChangeAspect="1"/>
          </p:cNvPicPr>
          <p:nvPr/>
        </p:nvPicPr>
        <p:blipFill>
          <a:blip r:embed="rId3"/>
          <a:stretch>
            <a:fillRect/>
          </a:stretch>
        </p:blipFill>
        <p:spPr>
          <a:xfrm>
            <a:off x="2134261" y="102131"/>
            <a:ext cx="6305995" cy="4710815"/>
          </a:xfrm>
          <a:prstGeom prst="rect">
            <a:avLst/>
          </a:prstGeom>
        </p:spPr>
      </p:pic>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8441140" y="710858"/>
            <a:ext cx="3107354" cy="3491409"/>
          </a:xfrm>
          <a:prstGeom prst="rect">
            <a:avLst/>
          </a:prstGeom>
        </p:spPr>
      </p:pic>
      <p:cxnSp>
        <p:nvCxnSpPr>
          <p:cNvPr id="35" name="Straight Connector 34">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15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6" name="Content Placeholder 5" descr="Graphical user interface&#10;&#10;Description automatically generated with medium confidence">
            <a:extLst>
              <a:ext uri="{FF2B5EF4-FFF2-40B4-BE49-F238E27FC236}">
                <a16:creationId xmlns:a16="http://schemas.microsoft.com/office/drawing/2014/main" id="{368FE752-F565-42CE-8D44-9163E8A541DC}"/>
              </a:ext>
            </a:extLst>
          </p:cNvPr>
          <p:cNvPicPr>
            <a:picLocks noGrp="1" noChangeAspect="1"/>
          </p:cNvPicPr>
          <p:nvPr>
            <p:ph sz="half" idx="2"/>
          </p:nvPr>
        </p:nvPicPr>
        <p:blipFill rotWithShape="1">
          <a:blip r:embed="rId2"/>
          <a:srcRect r="47"/>
          <a:stretch/>
        </p:blipFill>
        <p:spPr>
          <a:xfrm>
            <a:off x="20" y="10"/>
            <a:ext cx="12186295" cy="6857990"/>
          </a:xfrm>
          <a:prstGeom prst="rect">
            <a:avLst/>
          </a:prstGeom>
        </p:spPr>
      </p:pic>
      <p:sp>
        <p:nvSpPr>
          <p:cNvPr id="17" name="Rectangle 16">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599"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AFE30-AABB-49BD-BBE8-C070A424EAB8}"/>
              </a:ext>
            </a:extLst>
          </p:cNvPr>
          <p:cNvSpPr>
            <a:spLocks noGrp="1"/>
          </p:cNvSpPr>
          <p:nvPr>
            <p:ph type="title"/>
          </p:nvPr>
        </p:nvSpPr>
        <p:spPr>
          <a:xfrm>
            <a:off x="7842913" y="1238441"/>
            <a:ext cx="3539462" cy="1626572"/>
          </a:xfrm>
        </p:spPr>
        <p:txBody>
          <a:bodyPr vert="horz" lIns="91440" tIns="45720" rIns="91440" bIns="45720" rtlCol="0" anchor="b">
            <a:noAutofit/>
          </a:bodyPr>
          <a:lstStyle/>
          <a:p>
            <a:r>
              <a:rPr lang="en-US" sz="1700" i="1" dirty="0">
                <a:solidFill>
                  <a:srgbClr val="FFFFFF"/>
                </a:solidFill>
                <a:effectLst/>
              </a:rPr>
              <a:t>“Social media, mobile apps, online maps, instant messaging, translation websites, wire money transfers, cell phone charging stations, and </a:t>
            </a:r>
            <a:r>
              <a:rPr lang="en-US" sz="1700" i="1" dirty="0" err="1">
                <a:solidFill>
                  <a:srgbClr val="FFFFFF"/>
                </a:solidFill>
                <a:effectLst/>
              </a:rPr>
              <a:t>WiFi</a:t>
            </a:r>
            <a:r>
              <a:rPr lang="en-US" sz="1700" i="1" dirty="0">
                <a:solidFill>
                  <a:srgbClr val="FFFFFF"/>
                </a:solidFill>
                <a:effectLst/>
              </a:rPr>
              <a:t> hotspots have created a new infrastructure for movement as critical as roads or railways.”</a:t>
            </a:r>
            <a:endParaRPr lang="en-US" sz="1700" i="1" dirty="0">
              <a:solidFill>
                <a:srgbClr val="FFFFFF"/>
              </a:solidFill>
            </a:endParaRPr>
          </a:p>
        </p:txBody>
      </p:sp>
      <p:cxnSp>
        <p:nvCxnSpPr>
          <p:cNvPr id="19" name="Straight Connector 18">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3792"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A6B1A4-0BE3-4179-A2B5-325F4AA95723}"/>
              </a:ext>
            </a:extLst>
          </p:cNvPr>
          <p:cNvSpPr>
            <a:spLocks noGrp="1"/>
          </p:cNvSpPr>
          <p:nvPr>
            <p:ph sz="half" idx="1"/>
          </p:nvPr>
        </p:nvSpPr>
        <p:spPr>
          <a:xfrm>
            <a:off x="7915275" y="2978254"/>
            <a:ext cx="3467100" cy="2444238"/>
          </a:xfrm>
        </p:spPr>
        <p:txBody>
          <a:bodyPr vert="horz" lIns="0" tIns="45720" rIns="0" bIns="45720" rtlCol="0">
            <a:normAutofit/>
          </a:bodyPr>
          <a:lstStyle/>
          <a:p>
            <a:pPr>
              <a:lnSpc>
                <a:spcPct val="100000"/>
              </a:lnSpc>
            </a:pPr>
            <a:r>
              <a:rPr lang="en-US" sz="1900" dirty="0">
                <a:solidFill>
                  <a:srgbClr val="FFFFFF"/>
                </a:solidFill>
              </a:rPr>
              <a:t>O</a:t>
            </a:r>
            <a:r>
              <a:rPr lang="en-US" sz="1900" dirty="0">
                <a:solidFill>
                  <a:srgbClr val="FFFFFF"/>
                </a:solidFill>
                <a:effectLst/>
              </a:rPr>
              <a:t>nline vulnerability of migrants:</a:t>
            </a:r>
          </a:p>
          <a:p>
            <a:pPr>
              <a:lnSpc>
                <a:spcPct val="100000"/>
              </a:lnSpc>
            </a:pPr>
            <a:r>
              <a:rPr lang="en-US" sz="1900" dirty="0">
                <a:solidFill>
                  <a:srgbClr val="FFFFFF"/>
                </a:solidFill>
                <a:effectLst/>
              </a:rPr>
              <a:t>malware attacks, phishing, ransomware, identity thefts, spam, </a:t>
            </a:r>
            <a:r>
              <a:rPr lang="en-US" sz="1900" dirty="0">
                <a:solidFill>
                  <a:srgbClr val="FFFFFF"/>
                </a:solidFill>
              </a:rPr>
              <a:t>xenophobia, </a:t>
            </a:r>
            <a:r>
              <a:rPr lang="en-US" sz="1900" dirty="0">
                <a:solidFill>
                  <a:srgbClr val="FFFFFF"/>
                </a:solidFill>
                <a:effectLst/>
              </a:rPr>
              <a:t>hate speech and hate crimes, data breach, unlawful use of personal data…</a:t>
            </a:r>
            <a:endParaRPr lang="en-US" sz="1900" dirty="0">
              <a:solidFill>
                <a:srgbClr val="FFFFFF"/>
              </a:solidFill>
            </a:endParaRPr>
          </a:p>
        </p:txBody>
      </p:sp>
      <p:sp>
        <p:nvSpPr>
          <p:cNvPr id="21" name="!!footer rectangle">
            <a:extLst>
              <a:ext uri="{FF2B5EF4-FFF2-40B4-BE49-F238E27FC236}">
                <a16:creationId xmlns:a16="http://schemas.microsoft.com/office/drawing/2014/main" id="{7363FFA6-C551-4935-A474-8B2482E55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530766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9E19-7247-4EA6-B7FA-6C714EA4E81D}"/>
              </a:ext>
            </a:extLst>
          </p:cNvPr>
          <p:cNvSpPr>
            <a:spLocks noGrp="1"/>
          </p:cNvSpPr>
          <p:nvPr>
            <p:ph type="title"/>
          </p:nvPr>
        </p:nvSpPr>
        <p:spPr/>
        <p:txBody>
          <a:bodyPr/>
          <a:lstStyle/>
          <a:p>
            <a:r>
              <a:rPr lang="en-US" dirty="0"/>
              <a:t>The online – life in COVID-19</a:t>
            </a:r>
          </a:p>
        </p:txBody>
      </p:sp>
      <p:pic>
        <p:nvPicPr>
          <p:cNvPr id="10" name="Content Placeholder 9" descr="A screenshot of a computer&#10;&#10;Description automatically generated with medium confidence">
            <a:extLst>
              <a:ext uri="{FF2B5EF4-FFF2-40B4-BE49-F238E27FC236}">
                <a16:creationId xmlns:a16="http://schemas.microsoft.com/office/drawing/2014/main" id="{5F01F7F1-307E-4189-A5F7-DA7EA31FC850}"/>
              </a:ext>
            </a:extLst>
          </p:cNvPr>
          <p:cNvPicPr>
            <a:picLocks noGrp="1" noChangeAspect="1"/>
          </p:cNvPicPr>
          <p:nvPr>
            <p:ph sz="half" idx="2"/>
          </p:nvPr>
        </p:nvPicPr>
        <p:blipFill>
          <a:blip r:embed="rId2"/>
          <a:stretch>
            <a:fillRect/>
          </a:stretch>
        </p:blipFill>
        <p:spPr>
          <a:xfrm>
            <a:off x="169155" y="2311024"/>
            <a:ext cx="4145774" cy="2331997"/>
          </a:xfrm>
        </p:spPr>
      </p:pic>
      <p:sp>
        <p:nvSpPr>
          <p:cNvPr id="8" name="TextBox 7">
            <a:extLst>
              <a:ext uri="{FF2B5EF4-FFF2-40B4-BE49-F238E27FC236}">
                <a16:creationId xmlns:a16="http://schemas.microsoft.com/office/drawing/2014/main" id="{2E78B82E-AA25-48FA-AB1C-D0AD8B1D5EDB}"/>
              </a:ext>
            </a:extLst>
          </p:cNvPr>
          <p:cNvSpPr txBox="1"/>
          <p:nvPr/>
        </p:nvSpPr>
        <p:spPr>
          <a:xfrm>
            <a:off x="169154" y="1833970"/>
            <a:ext cx="5072701" cy="477054"/>
          </a:xfrm>
          <a:prstGeom prst="rect">
            <a:avLst/>
          </a:prstGeom>
          <a:noFill/>
        </p:spPr>
        <p:txBody>
          <a:bodyPr wrap="square">
            <a:spAutoFit/>
          </a:bodyPr>
          <a:lstStyle/>
          <a:p>
            <a:r>
              <a:rPr lang="en-US" sz="2500" b="1" dirty="0"/>
              <a:t>Migration and IT – technology </a:t>
            </a:r>
          </a:p>
        </p:txBody>
      </p:sp>
      <p:pic>
        <p:nvPicPr>
          <p:cNvPr id="12" name="Picture 11" descr="Graphical user interface&#10;&#10;Description automatically generated">
            <a:extLst>
              <a:ext uri="{FF2B5EF4-FFF2-40B4-BE49-F238E27FC236}">
                <a16:creationId xmlns:a16="http://schemas.microsoft.com/office/drawing/2014/main" id="{FF6EB7BF-149C-4021-BFDA-187571A79372}"/>
              </a:ext>
            </a:extLst>
          </p:cNvPr>
          <p:cNvPicPr>
            <a:picLocks noChangeAspect="1"/>
          </p:cNvPicPr>
          <p:nvPr/>
        </p:nvPicPr>
        <p:blipFill>
          <a:blip r:embed="rId3"/>
          <a:stretch>
            <a:fillRect/>
          </a:stretch>
        </p:blipFill>
        <p:spPr>
          <a:xfrm>
            <a:off x="4447713" y="4307492"/>
            <a:ext cx="3657600" cy="2057400"/>
          </a:xfrm>
          <a:prstGeom prst="rect">
            <a:avLst/>
          </a:prstGeom>
        </p:spPr>
      </p:pic>
      <p:pic>
        <p:nvPicPr>
          <p:cNvPr id="14" name="Picture 13" descr="A picture containing LEGO, toy&#10;&#10;Description automatically generated">
            <a:extLst>
              <a:ext uri="{FF2B5EF4-FFF2-40B4-BE49-F238E27FC236}">
                <a16:creationId xmlns:a16="http://schemas.microsoft.com/office/drawing/2014/main" id="{3AB0E04F-D18A-4B11-8855-0F7A7005E484}"/>
              </a:ext>
            </a:extLst>
          </p:cNvPr>
          <p:cNvPicPr>
            <a:picLocks noChangeAspect="1"/>
          </p:cNvPicPr>
          <p:nvPr/>
        </p:nvPicPr>
        <p:blipFill>
          <a:blip r:embed="rId4"/>
          <a:stretch>
            <a:fillRect/>
          </a:stretch>
        </p:blipFill>
        <p:spPr>
          <a:xfrm>
            <a:off x="8238097" y="2005019"/>
            <a:ext cx="3784749" cy="2838562"/>
          </a:xfrm>
          <a:prstGeom prst="rect">
            <a:avLst/>
          </a:prstGeom>
        </p:spPr>
      </p:pic>
      <p:sp>
        <p:nvSpPr>
          <p:cNvPr id="15" name="TextBox 14">
            <a:extLst>
              <a:ext uri="{FF2B5EF4-FFF2-40B4-BE49-F238E27FC236}">
                <a16:creationId xmlns:a16="http://schemas.microsoft.com/office/drawing/2014/main" id="{B71FA510-5BB7-496C-AF1C-16DABF85A2A3}"/>
              </a:ext>
            </a:extLst>
          </p:cNvPr>
          <p:cNvSpPr txBox="1"/>
          <p:nvPr/>
        </p:nvSpPr>
        <p:spPr>
          <a:xfrm>
            <a:off x="4616388" y="2681056"/>
            <a:ext cx="3071674" cy="1015663"/>
          </a:xfrm>
          <a:prstGeom prst="rect">
            <a:avLst/>
          </a:prstGeom>
          <a:noFill/>
        </p:spPr>
        <p:txBody>
          <a:bodyPr wrap="square" rtlCol="0">
            <a:spAutoFit/>
          </a:bodyPr>
          <a:lstStyle/>
          <a:p>
            <a:pPr algn="ctr"/>
            <a:r>
              <a:rPr lang="en-US" sz="3000" b="1" dirty="0"/>
              <a:t>“digitalizing” migrants' lives </a:t>
            </a:r>
          </a:p>
        </p:txBody>
      </p:sp>
      <p:pic>
        <p:nvPicPr>
          <p:cNvPr id="19" name="Content Placeholder 18">
            <a:extLst>
              <a:ext uri="{FF2B5EF4-FFF2-40B4-BE49-F238E27FC236}">
                <a16:creationId xmlns:a16="http://schemas.microsoft.com/office/drawing/2014/main" id="{C5AF9EE3-C6FF-446E-BCE9-4BBD08DFD8FB}"/>
              </a:ext>
            </a:extLst>
          </p:cNvPr>
          <p:cNvPicPr>
            <a:picLocks noGrp="1" noChangeAspect="1"/>
          </p:cNvPicPr>
          <p:nvPr>
            <p:ph sz="half" idx="1"/>
          </p:nvPr>
        </p:nvPicPr>
        <p:blipFill>
          <a:blip r:embed="rId5"/>
          <a:stretch>
            <a:fillRect/>
          </a:stretch>
        </p:blipFill>
        <p:spPr>
          <a:xfrm>
            <a:off x="8419474" y="207945"/>
            <a:ext cx="2858795" cy="1608072"/>
          </a:xfrm>
        </p:spPr>
      </p:pic>
    </p:spTree>
    <p:extLst>
      <p:ext uri="{BB962C8B-B14F-4D97-AF65-F5344CB8AC3E}">
        <p14:creationId xmlns:p14="http://schemas.microsoft.com/office/powerpoint/2010/main" val="404200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55AA-35D9-4208-8FF9-FB54860C5F20}"/>
              </a:ext>
            </a:extLst>
          </p:cNvPr>
          <p:cNvSpPr>
            <a:spLocks noGrp="1"/>
          </p:cNvSpPr>
          <p:nvPr>
            <p:ph type="title"/>
          </p:nvPr>
        </p:nvSpPr>
        <p:spPr>
          <a:xfrm>
            <a:off x="1097280" y="286603"/>
            <a:ext cx="10058400" cy="778717"/>
          </a:xfrm>
        </p:spPr>
        <p:txBody>
          <a:bodyPr>
            <a:normAutofit/>
          </a:bodyPr>
          <a:lstStyle/>
          <a:p>
            <a:r>
              <a:rPr lang="en-US" sz="3200" b="1" dirty="0">
                <a:effectLst/>
                <a:latin typeface="Times New Roman" panose="02020603050405020304" pitchFamily="18" charset="0"/>
                <a:ea typeface="Calibri" panose="020F0502020204030204" pitchFamily="34" charset="0"/>
              </a:rPr>
              <a:t>Migrants and biometric data</a:t>
            </a:r>
            <a:endParaRPr lang="en-US" sz="3200" dirty="0"/>
          </a:p>
        </p:txBody>
      </p:sp>
      <p:pic>
        <p:nvPicPr>
          <p:cNvPr id="6" name="Content Placeholder 5" descr="A close-up of a person's eye&#10;&#10;Description automatically generated with medium confidence">
            <a:extLst>
              <a:ext uri="{FF2B5EF4-FFF2-40B4-BE49-F238E27FC236}">
                <a16:creationId xmlns:a16="http://schemas.microsoft.com/office/drawing/2014/main" id="{48253E8A-A9AF-4534-940E-E77D8EC27723}"/>
              </a:ext>
            </a:extLst>
          </p:cNvPr>
          <p:cNvPicPr>
            <a:picLocks noGrp="1" noChangeAspect="1"/>
          </p:cNvPicPr>
          <p:nvPr>
            <p:ph sz="half" idx="1"/>
          </p:nvPr>
        </p:nvPicPr>
        <p:blipFill>
          <a:blip r:embed="rId2"/>
          <a:stretch>
            <a:fillRect/>
          </a:stretch>
        </p:blipFill>
        <p:spPr>
          <a:xfrm>
            <a:off x="464971" y="3078794"/>
            <a:ext cx="4748233" cy="3285331"/>
          </a:xfrm>
        </p:spPr>
      </p:pic>
      <p:pic>
        <p:nvPicPr>
          <p:cNvPr id="8" name="Content Placeholder 7" descr="A picture containing graphical user interface&#10;&#10;Description automatically generated">
            <a:extLst>
              <a:ext uri="{FF2B5EF4-FFF2-40B4-BE49-F238E27FC236}">
                <a16:creationId xmlns:a16="http://schemas.microsoft.com/office/drawing/2014/main" id="{C2944830-5E64-48E0-8DA0-942FDE6E58B0}"/>
              </a:ext>
            </a:extLst>
          </p:cNvPr>
          <p:cNvPicPr>
            <a:picLocks noGrp="1" noChangeAspect="1"/>
          </p:cNvPicPr>
          <p:nvPr>
            <p:ph sz="half" idx="2"/>
          </p:nvPr>
        </p:nvPicPr>
        <p:blipFill>
          <a:blip r:embed="rId3"/>
          <a:stretch>
            <a:fillRect/>
          </a:stretch>
        </p:blipFill>
        <p:spPr>
          <a:xfrm>
            <a:off x="6900649" y="3076207"/>
            <a:ext cx="4443589" cy="3285331"/>
          </a:xfrm>
        </p:spPr>
      </p:pic>
      <p:sp>
        <p:nvSpPr>
          <p:cNvPr id="10" name="TextBox 9">
            <a:extLst>
              <a:ext uri="{FF2B5EF4-FFF2-40B4-BE49-F238E27FC236}">
                <a16:creationId xmlns:a16="http://schemas.microsoft.com/office/drawing/2014/main" id="{97F4156C-D288-494D-97C5-C02A9D5C27C1}"/>
              </a:ext>
            </a:extLst>
          </p:cNvPr>
          <p:cNvSpPr txBox="1"/>
          <p:nvPr/>
        </p:nvSpPr>
        <p:spPr>
          <a:xfrm>
            <a:off x="147961" y="1787136"/>
            <a:ext cx="11896077" cy="1289071"/>
          </a:xfrm>
          <a:prstGeom prst="rect">
            <a:avLst/>
          </a:prstGeom>
          <a:noFill/>
        </p:spPr>
        <p:txBody>
          <a:bodyPr wrap="square">
            <a:spAutoFit/>
          </a:bodyPr>
          <a:lstStyle/>
          <a:p>
            <a:pPr marL="0" marR="0" indent="457200" algn="just">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use of Ethereum is a relatively novel idea (2017) that was tested by the United Nations on Syrian refugee camps in Jordan. In Jordanian refugee camps, Syrian refugees receive Ether (Ethereum’s digital currency, similar to Bitcoin) in the form of Jordanian dinars through biometric technology. </a:t>
            </a:r>
          </a:p>
        </p:txBody>
      </p:sp>
    </p:spTree>
    <p:extLst>
      <p:ext uri="{BB962C8B-B14F-4D97-AF65-F5344CB8AC3E}">
        <p14:creationId xmlns:p14="http://schemas.microsoft.com/office/powerpoint/2010/main" val="3637769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1952-BE85-4F2B-B6B2-66C7DA4212C9}"/>
              </a:ext>
            </a:extLst>
          </p:cNvPr>
          <p:cNvSpPr>
            <a:spLocks noGrp="1"/>
          </p:cNvSpPr>
          <p:nvPr>
            <p:ph type="title"/>
          </p:nvPr>
        </p:nvSpPr>
        <p:spPr/>
        <p:txBody>
          <a:bodyPr/>
          <a:lstStyle/>
          <a:p>
            <a:r>
              <a:rPr lang="en-US" dirty="0"/>
              <a:t>Conclusion </a:t>
            </a:r>
          </a:p>
        </p:txBody>
      </p:sp>
      <p:pic>
        <p:nvPicPr>
          <p:cNvPr id="6" name="Content Placeholder 5">
            <a:extLst>
              <a:ext uri="{FF2B5EF4-FFF2-40B4-BE49-F238E27FC236}">
                <a16:creationId xmlns:a16="http://schemas.microsoft.com/office/drawing/2014/main" id="{B63007C9-DDAD-4F34-AE42-7BBA0F5D8D2F}"/>
              </a:ext>
            </a:extLst>
          </p:cNvPr>
          <p:cNvPicPr>
            <a:picLocks noGrp="1" noChangeAspect="1"/>
          </p:cNvPicPr>
          <p:nvPr>
            <p:ph sz="half" idx="1"/>
          </p:nvPr>
        </p:nvPicPr>
        <p:blipFill>
          <a:blip r:embed="rId2"/>
          <a:stretch>
            <a:fillRect/>
          </a:stretch>
        </p:blipFill>
        <p:spPr>
          <a:xfrm>
            <a:off x="511037" y="1737359"/>
            <a:ext cx="4640262" cy="3480196"/>
          </a:xfrm>
        </p:spPr>
      </p:pic>
      <p:pic>
        <p:nvPicPr>
          <p:cNvPr id="8" name="Content Placeholder 7" descr="A picture containing diagram&#10;&#10;Description automatically generated">
            <a:extLst>
              <a:ext uri="{FF2B5EF4-FFF2-40B4-BE49-F238E27FC236}">
                <a16:creationId xmlns:a16="http://schemas.microsoft.com/office/drawing/2014/main" id="{EA42AAD4-C179-482D-A086-CA6A886AAB02}"/>
              </a:ext>
            </a:extLst>
          </p:cNvPr>
          <p:cNvPicPr>
            <a:picLocks noGrp="1" noChangeAspect="1"/>
          </p:cNvPicPr>
          <p:nvPr>
            <p:ph sz="half" idx="2"/>
          </p:nvPr>
        </p:nvPicPr>
        <p:blipFill>
          <a:blip r:embed="rId3"/>
          <a:stretch>
            <a:fillRect/>
          </a:stretch>
        </p:blipFill>
        <p:spPr>
          <a:xfrm>
            <a:off x="6640975" y="1737359"/>
            <a:ext cx="4638675" cy="3480196"/>
          </a:xfrm>
        </p:spPr>
      </p:pic>
      <p:sp>
        <p:nvSpPr>
          <p:cNvPr id="10" name="TextBox 9">
            <a:extLst>
              <a:ext uri="{FF2B5EF4-FFF2-40B4-BE49-F238E27FC236}">
                <a16:creationId xmlns:a16="http://schemas.microsoft.com/office/drawing/2014/main" id="{EC5049B5-E6C3-4F15-A530-05A268DBD361}"/>
              </a:ext>
            </a:extLst>
          </p:cNvPr>
          <p:cNvSpPr txBox="1"/>
          <p:nvPr/>
        </p:nvSpPr>
        <p:spPr>
          <a:xfrm>
            <a:off x="134644" y="5339327"/>
            <a:ext cx="11922711" cy="1015663"/>
          </a:xfrm>
          <a:prstGeom prst="rect">
            <a:avLst/>
          </a:prstGeom>
          <a:noFill/>
        </p:spPr>
        <p:txBody>
          <a:bodyPr wrap="square">
            <a:spAutoFit/>
          </a:bodyPr>
          <a:lstStyle/>
          <a:p>
            <a:r>
              <a:rPr lang="en-US" sz="2000" i="1" dirty="0">
                <a:effectLst/>
                <a:latin typeface="Times New Roman" panose="02020603050405020304" pitchFamily="18" charset="0"/>
                <a:ea typeface="Calibri" panose="020F0502020204030204" pitchFamily="34" charset="0"/>
              </a:rPr>
              <a:t>Regardless if a person is a migrant, refugee or an asylum seeker, when individuals reveal their personal data for a particular purpose, it should be handled with due care to protect their best interests and to ensure that they are fully aware of any implication on their human rights and human security</a:t>
            </a:r>
            <a:endParaRPr lang="en-US" sz="2000" i="1" dirty="0"/>
          </a:p>
        </p:txBody>
      </p:sp>
      <p:pic>
        <p:nvPicPr>
          <p:cNvPr id="4" name="Picture 3">
            <a:extLst>
              <a:ext uri="{FF2B5EF4-FFF2-40B4-BE49-F238E27FC236}">
                <a16:creationId xmlns:a16="http://schemas.microsoft.com/office/drawing/2014/main" id="{11198B00-8F29-46A3-BC15-96789A1951D8}"/>
              </a:ext>
            </a:extLst>
          </p:cNvPr>
          <p:cNvPicPr>
            <a:picLocks noChangeAspect="1"/>
          </p:cNvPicPr>
          <p:nvPr/>
        </p:nvPicPr>
        <p:blipFill>
          <a:blip r:embed="rId4"/>
          <a:stretch>
            <a:fillRect/>
          </a:stretch>
        </p:blipFill>
        <p:spPr>
          <a:xfrm>
            <a:off x="4239435" y="167604"/>
            <a:ext cx="2996213" cy="2247160"/>
          </a:xfrm>
          <a:prstGeom prst="rect">
            <a:avLst/>
          </a:prstGeom>
        </p:spPr>
      </p:pic>
    </p:spTree>
    <p:extLst>
      <p:ext uri="{BB962C8B-B14F-4D97-AF65-F5344CB8AC3E}">
        <p14:creationId xmlns:p14="http://schemas.microsoft.com/office/powerpoint/2010/main" val="162487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4A37DD3-1B84-4776-94E1-C0AAA5C0F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E5789D-4F75-47A0-93AE-3A1AC7A4516E}"/>
              </a:ext>
            </a:extLst>
          </p:cNvPr>
          <p:cNvSpPr>
            <a:spLocks noGrp="1"/>
          </p:cNvSpPr>
          <p:nvPr>
            <p:ph type="title"/>
          </p:nvPr>
        </p:nvSpPr>
        <p:spPr>
          <a:xfrm>
            <a:off x="0" y="5010151"/>
            <a:ext cx="8125629" cy="1695450"/>
          </a:xfrm>
        </p:spPr>
        <p:txBody>
          <a:bodyPr vert="horz" lIns="91440" tIns="45720" rIns="91440" bIns="45720" rtlCol="0" anchor="ctr">
            <a:normAutofit/>
          </a:bodyPr>
          <a:lstStyle/>
          <a:p>
            <a:pPr algn="r"/>
            <a:r>
              <a:rPr lang="en-US" sz="2500" dirty="0">
                <a:solidFill>
                  <a:srgbClr val="FFFFFF"/>
                </a:solidFill>
              </a:rPr>
              <a:t>Contact info</a:t>
            </a:r>
            <a:br>
              <a:rPr lang="en-US" sz="2500" dirty="0">
                <a:solidFill>
                  <a:srgbClr val="FFFFFF"/>
                </a:solidFill>
              </a:rPr>
            </a:br>
            <a:r>
              <a:rPr lang="en-US" sz="2500" dirty="0">
                <a:solidFill>
                  <a:srgbClr val="FFFFFF"/>
                </a:solidFill>
              </a:rPr>
              <a:t>Olga </a:t>
            </a:r>
            <a:r>
              <a:rPr lang="en-US" sz="2500" dirty="0" err="1">
                <a:solidFill>
                  <a:srgbClr val="FFFFFF"/>
                </a:solidFill>
              </a:rPr>
              <a:t>Koshevaliska</a:t>
            </a:r>
            <a:r>
              <a:rPr lang="en-US" sz="2500" dirty="0">
                <a:solidFill>
                  <a:srgbClr val="FFFFFF"/>
                </a:solidFill>
              </a:rPr>
              <a:t>, Department of Criminal Law, UGD, North Macedonia</a:t>
            </a:r>
            <a:br>
              <a:rPr lang="en-US" sz="2500" dirty="0">
                <a:solidFill>
                  <a:srgbClr val="FFFFFF"/>
                </a:solidFill>
              </a:rPr>
            </a:br>
            <a:r>
              <a:rPr lang="en-US" sz="2500" dirty="0">
                <a:solidFill>
                  <a:srgbClr val="FFFFFF"/>
                </a:solidFill>
              </a:rPr>
              <a:t> email&gt; olga.gurkova@ugd.edu.mk </a:t>
            </a:r>
          </a:p>
        </p:txBody>
      </p:sp>
      <p:pic>
        <p:nvPicPr>
          <p:cNvPr id="6" name="Content Placeholder 5" descr="Text, letter&#10;&#10;Description automatically generated">
            <a:extLst>
              <a:ext uri="{FF2B5EF4-FFF2-40B4-BE49-F238E27FC236}">
                <a16:creationId xmlns:a16="http://schemas.microsoft.com/office/drawing/2014/main" id="{640E6AF1-3D91-4683-A291-7E912C89DB48}"/>
              </a:ext>
            </a:extLst>
          </p:cNvPr>
          <p:cNvPicPr>
            <a:picLocks noGrp="1" noChangeAspect="1"/>
          </p:cNvPicPr>
          <p:nvPr>
            <p:ph sz="half" idx="1"/>
          </p:nvPr>
        </p:nvPicPr>
        <p:blipFill>
          <a:blip r:embed="rId2"/>
          <a:stretch>
            <a:fillRect/>
          </a:stretch>
        </p:blipFill>
        <p:spPr>
          <a:xfrm>
            <a:off x="1579085" y="666486"/>
            <a:ext cx="6226353" cy="3580153"/>
          </a:xfrm>
          <a:prstGeom prst="rect">
            <a:avLst/>
          </a:prstGeom>
        </p:spPr>
      </p:pic>
      <p:pic>
        <p:nvPicPr>
          <p:cNvPr id="8" name="Content Placeholder 7" descr="A person wearing glasses&#10;&#10;Description automatically generated with low confidence">
            <a:extLst>
              <a:ext uri="{FF2B5EF4-FFF2-40B4-BE49-F238E27FC236}">
                <a16:creationId xmlns:a16="http://schemas.microsoft.com/office/drawing/2014/main" id="{6FEB7FC5-D235-44C9-BF02-2EB04F097D30}"/>
              </a:ext>
            </a:extLst>
          </p:cNvPr>
          <p:cNvPicPr>
            <a:picLocks noGrp="1" noChangeAspect="1"/>
          </p:cNvPicPr>
          <p:nvPr>
            <p:ph sz="half" idx="2"/>
          </p:nvPr>
        </p:nvPicPr>
        <p:blipFill>
          <a:blip r:embed="rId3"/>
          <a:stretch>
            <a:fillRect/>
          </a:stretch>
        </p:blipFill>
        <p:spPr>
          <a:xfrm>
            <a:off x="8441140" y="643467"/>
            <a:ext cx="2411417" cy="3626191"/>
          </a:xfrm>
          <a:prstGeom prst="rect">
            <a:avLst/>
          </a:prstGeom>
        </p:spPr>
      </p:pic>
      <p:cxnSp>
        <p:nvCxnSpPr>
          <p:cNvPr id="21" name="Straight Connector 20">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974126"/>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{E5607D94-4F70-449F-8588-2D4311317A1A}tf11437505_win32</Template>
  <TotalTime>130</TotalTime>
  <Words>254</Words>
  <Application>Microsoft Office PowerPoint</Application>
  <PresentationFormat>Widescreen</PresentationFormat>
  <Paragraphs>14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Calibri</vt:lpstr>
      <vt:lpstr>Georgia Pro Cond Light</vt:lpstr>
      <vt:lpstr>Speak Pro</vt:lpstr>
      <vt:lpstr>Times New Roman</vt:lpstr>
      <vt:lpstr>RetrospectVTI</vt:lpstr>
      <vt:lpstr>Human security of migrants in the on-line world</vt:lpstr>
      <vt:lpstr>“Social media, mobile apps, online maps, instant messaging, translation websites, wire money transfers, cell phone charging stations, and WiFi hotspots have created a new infrastructure for movement as critical as roads or railways.”</vt:lpstr>
      <vt:lpstr>The online – life in COVID-19</vt:lpstr>
      <vt:lpstr>Migrants and biometric data</vt:lpstr>
      <vt:lpstr>Conclusion </vt:lpstr>
      <vt:lpstr>Contact info Olga Koshevaliska, Department of Criminal Law, UGD, North Macedonia  email&gt; olga.gurkova@ugd.edu.mk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security of migrants in the on-line world</dc:title>
  <dc:creator>Olga Gurkova</dc:creator>
  <cp:lastModifiedBy>Olga Gurkova</cp:lastModifiedBy>
  <cp:revision>5</cp:revision>
  <dcterms:created xsi:type="dcterms:W3CDTF">2021-09-27T06:43:32Z</dcterms:created>
  <dcterms:modified xsi:type="dcterms:W3CDTF">2021-09-27T09:50:26Z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