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70" r:id="rId6"/>
    <p:sldId id="260" r:id="rId7"/>
    <p:sldId id="271" r:id="rId8"/>
    <p:sldId id="272" r:id="rId9"/>
    <p:sldId id="273" r:id="rId10"/>
    <p:sldId id="261" r:id="rId11"/>
    <p:sldId id="262" r:id="rId12"/>
    <p:sldId id="263" r:id="rId13"/>
    <p:sldId id="264" r:id="rId14"/>
    <p:sldId id="266" r:id="rId15"/>
    <p:sldId id="269" r:id="rId16"/>
    <p:sldId id="274" r:id="rId17"/>
    <p:sldId id="275" r:id="rId18"/>
    <p:sldId id="276" r:id="rId19"/>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3A2050-2889-4159-9C9A-801A3923FA97}" type="datetimeFigureOut">
              <a:rPr lang="mk-MK" smtClean="0"/>
              <a:t>15.11.2021</a:t>
            </a:fld>
            <a:endParaRPr lang="mk-M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A7C36-9E65-452D-A91A-0048851366FD}" type="slidenum">
              <a:rPr lang="mk-MK" smtClean="0"/>
              <a:t>‹#›</a:t>
            </a:fld>
            <a:endParaRPr lang="mk-MK"/>
          </a:p>
        </p:txBody>
      </p:sp>
    </p:spTree>
    <p:extLst>
      <p:ext uri="{BB962C8B-B14F-4D97-AF65-F5344CB8AC3E}">
        <p14:creationId xmlns:p14="http://schemas.microsoft.com/office/powerpoint/2010/main" val="326580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dirty="0"/>
          </a:p>
        </p:txBody>
      </p:sp>
      <p:sp>
        <p:nvSpPr>
          <p:cNvPr id="4" name="Slide Number Placeholder 3"/>
          <p:cNvSpPr>
            <a:spLocks noGrp="1"/>
          </p:cNvSpPr>
          <p:nvPr>
            <p:ph type="sldNum" sz="quarter" idx="5"/>
          </p:nvPr>
        </p:nvSpPr>
        <p:spPr/>
        <p:txBody>
          <a:bodyPr/>
          <a:lstStyle/>
          <a:p>
            <a:fld id="{F95A7C36-9E65-452D-A91A-0048851366FD}" type="slidenum">
              <a:rPr lang="mk-MK" smtClean="0"/>
              <a:t>3</a:t>
            </a:fld>
            <a:endParaRPr lang="mk-MK"/>
          </a:p>
        </p:txBody>
      </p:sp>
    </p:spTree>
    <p:extLst>
      <p:ext uri="{BB962C8B-B14F-4D97-AF65-F5344CB8AC3E}">
        <p14:creationId xmlns:p14="http://schemas.microsoft.com/office/powerpoint/2010/main" val="367757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72C6-AC8C-4E31-959D-EE6AF58D1E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mk-MK"/>
          </a:p>
        </p:txBody>
      </p:sp>
      <p:sp>
        <p:nvSpPr>
          <p:cNvPr id="3" name="Subtitle 2">
            <a:extLst>
              <a:ext uri="{FF2B5EF4-FFF2-40B4-BE49-F238E27FC236}">
                <a16:creationId xmlns:a16="http://schemas.microsoft.com/office/drawing/2014/main" id="{65D19E2E-46D0-45AD-9D0E-03E25C63A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mk-MK"/>
          </a:p>
        </p:txBody>
      </p:sp>
      <p:sp>
        <p:nvSpPr>
          <p:cNvPr id="4" name="Date Placeholder 3">
            <a:extLst>
              <a:ext uri="{FF2B5EF4-FFF2-40B4-BE49-F238E27FC236}">
                <a16:creationId xmlns:a16="http://schemas.microsoft.com/office/drawing/2014/main" id="{DC76E452-8973-4667-98DB-48B21E19172D}"/>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5" name="Footer Placeholder 4">
            <a:extLst>
              <a:ext uri="{FF2B5EF4-FFF2-40B4-BE49-F238E27FC236}">
                <a16:creationId xmlns:a16="http://schemas.microsoft.com/office/drawing/2014/main" id="{0CB795E1-5189-46D1-B1B0-4BC21B8B68BD}"/>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48274421-7F35-48B4-ACDB-5A5B718535B1}"/>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393554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3841-CBE8-4ED3-8080-9DCC5CC11313}"/>
              </a:ext>
            </a:extLst>
          </p:cNvPr>
          <p:cNvSpPr>
            <a:spLocks noGrp="1"/>
          </p:cNvSpPr>
          <p:nvPr>
            <p:ph type="title"/>
          </p:nvPr>
        </p:nvSpPr>
        <p:spPr/>
        <p:txBody>
          <a:bodyPr/>
          <a:lstStyle/>
          <a:p>
            <a:r>
              <a:rPr lang="en-US"/>
              <a:t>Click to edit Master title style</a:t>
            </a:r>
            <a:endParaRPr lang="mk-MK"/>
          </a:p>
        </p:txBody>
      </p:sp>
      <p:sp>
        <p:nvSpPr>
          <p:cNvPr id="3" name="Vertical Text Placeholder 2">
            <a:extLst>
              <a:ext uri="{FF2B5EF4-FFF2-40B4-BE49-F238E27FC236}">
                <a16:creationId xmlns:a16="http://schemas.microsoft.com/office/drawing/2014/main" id="{EBF18737-C615-43BB-AF2F-D515104766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79B5EBD8-80E4-4528-BB3B-548559AA7D0C}"/>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5" name="Footer Placeholder 4">
            <a:extLst>
              <a:ext uri="{FF2B5EF4-FFF2-40B4-BE49-F238E27FC236}">
                <a16:creationId xmlns:a16="http://schemas.microsoft.com/office/drawing/2014/main" id="{E059B83C-07E6-424A-831D-22188DB43510}"/>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F1585444-A43A-46BB-9CA4-F855F926417B}"/>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75339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A3E125-7C8B-431A-90B0-8DBBFD9176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mk-MK"/>
          </a:p>
        </p:txBody>
      </p:sp>
      <p:sp>
        <p:nvSpPr>
          <p:cNvPr id="3" name="Vertical Text Placeholder 2">
            <a:extLst>
              <a:ext uri="{FF2B5EF4-FFF2-40B4-BE49-F238E27FC236}">
                <a16:creationId xmlns:a16="http://schemas.microsoft.com/office/drawing/2014/main" id="{31FC125F-699A-4188-B0AC-E483F40301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70742786-F6E9-410F-8E74-1E29909B10BB}"/>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5" name="Footer Placeholder 4">
            <a:extLst>
              <a:ext uri="{FF2B5EF4-FFF2-40B4-BE49-F238E27FC236}">
                <a16:creationId xmlns:a16="http://schemas.microsoft.com/office/drawing/2014/main" id="{D9D006E6-A6F0-4460-98D0-DD78BA7B2F19}"/>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4110E25E-D834-4131-8E52-77E821B0F203}"/>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158097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8A949-3FE0-48DC-A1D1-78427788A22F}"/>
              </a:ext>
            </a:extLst>
          </p:cNvPr>
          <p:cNvSpPr>
            <a:spLocks noGrp="1"/>
          </p:cNvSpPr>
          <p:nvPr>
            <p:ph type="title"/>
          </p:nvPr>
        </p:nvSpPr>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F6F13D85-BF34-4676-91FA-430FCC78E3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DB480BD1-C9FF-493F-9867-4850133A8337}"/>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5" name="Footer Placeholder 4">
            <a:extLst>
              <a:ext uri="{FF2B5EF4-FFF2-40B4-BE49-F238E27FC236}">
                <a16:creationId xmlns:a16="http://schemas.microsoft.com/office/drawing/2014/main" id="{75F2EBE0-8945-432D-B24B-3D0B77374AC8}"/>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E1309720-8B4B-474D-93F3-34C0FC1C4103}"/>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316254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F36DA-2A15-4C28-B21A-B461AA1104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mk-MK"/>
          </a:p>
        </p:txBody>
      </p:sp>
      <p:sp>
        <p:nvSpPr>
          <p:cNvPr id="3" name="Text Placeholder 2">
            <a:extLst>
              <a:ext uri="{FF2B5EF4-FFF2-40B4-BE49-F238E27FC236}">
                <a16:creationId xmlns:a16="http://schemas.microsoft.com/office/drawing/2014/main" id="{3CD68DFB-AD7F-4271-80B1-829F973B6F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38ADD0-F4A5-4E29-887C-37C96458A3D7}"/>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5" name="Footer Placeholder 4">
            <a:extLst>
              <a:ext uri="{FF2B5EF4-FFF2-40B4-BE49-F238E27FC236}">
                <a16:creationId xmlns:a16="http://schemas.microsoft.com/office/drawing/2014/main" id="{84AA24F4-58D8-47D5-BC8B-5E2927513323}"/>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1ABC4C6C-C751-47EA-AD97-8153F331C3B7}"/>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248406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1A70B-0CCE-4464-9D9C-6C8280E6A525}"/>
              </a:ext>
            </a:extLst>
          </p:cNvPr>
          <p:cNvSpPr>
            <a:spLocks noGrp="1"/>
          </p:cNvSpPr>
          <p:nvPr>
            <p:ph type="title"/>
          </p:nvPr>
        </p:nvSpPr>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E235F7B-0310-4F4A-8CB4-A1D9EC217D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9EE63F5-CF47-4391-B4D1-5B89E57311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Date Placeholder 4">
            <a:extLst>
              <a:ext uri="{FF2B5EF4-FFF2-40B4-BE49-F238E27FC236}">
                <a16:creationId xmlns:a16="http://schemas.microsoft.com/office/drawing/2014/main" id="{F3C3123C-029C-425B-8CAD-F2F9A1C61765}"/>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6" name="Footer Placeholder 5">
            <a:extLst>
              <a:ext uri="{FF2B5EF4-FFF2-40B4-BE49-F238E27FC236}">
                <a16:creationId xmlns:a16="http://schemas.microsoft.com/office/drawing/2014/main" id="{62A14E32-CCC1-4FDD-8A62-F2071164B0BC}"/>
              </a:ext>
            </a:extLst>
          </p:cNvPr>
          <p:cNvSpPr>
            <a:spLocks noGrp="1"/>
          </p:cNvSpPr>
          <p:nvPr>
            <p:ph type="ftr" sz="quarter" idx="11"/>
          </p:nvPr>
        </p:nvSpPr>
        <p:spPr/>
        <p:txBody>
          <a:bodyPr/>
          <a:lstStyle/>
          <a:p>
            <a:endParaRPr lang="mk-MK"/>
          </a:p>
        </p:txBody>
      </p:sp>
      <p:sp>
        <p:nvSpPr>
          <p:cNvPr id="7" name="Slide Number Placeholder 6">
            <a:extLst>
              <a:ext uri="{FF2B5EF4-FFF2-40B4-BE49-F238E27FC236}">
                <a16:creationId xmlns:a16="http://schemas.microsoft.com/office/drawing/2014/main" id="{AA79C771-D07C-498A-BF02-0AAAB7D3C11E}"/>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382544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3CDB-9A06-4BDB-A4DC-2E5EE6D2FC1B}"/>
              </a:ext>
            </a:extLst>
          </p:cNvPr>
          <p:cNvSpPr>
            <a:spLocks noGrp="1"/>
          </p:cNvSpPr>
          <p:nvPr>
            <p:ph type="title"/>
          </p:nvPr>
        </p:nvSpPr>
        <p:spPr>
          <a:xfrm>
            <a:off x="839788" y="365125"/>
            <a:ext cx="10515600" cy="1325563"/>
          </a:xfrm>
        </p:spPr>
        <p:txBody>
          <a:bodyPr/>
          <a:lstStyle/>
          <a:p>
            <a:r>
              <a:rPr lang="en-US"/>
              <a:t>Click to edit Master title style</a:t>
            </a:r>
            <a:endParaRPr lang="mk-MK"/>
          </a:p>
        </p:txBody>
      </p:sp>
      <p:sp>
        <p:nvSpPr>
          <p:cNvPr id="3" name="Text Placeholder 2">
            <a:extLst>
              <a:ext uri="{FF2B5EF4-FFF2-40B4-BE49-F238E27FC236}">
                <a16:creationId xmlns:a16="http://schemas.microsoft.com/office/drawing/2014/main" id="{8147E575-D0F5-4F5A-AFDE-5641F825F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56D987-5AB0-41DC-9CC0-04EF4E9DE3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04F7F1D4-3E40-4523-97CD-2E9AD2C42B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CD788-F81B-49FC-B617-CB20958D61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Date Placeholder 6">
            <a:extLst>
              <a:ext uri="{FF2B5EF4-FFF2-40B4-BE49-F238E27FC236}">
                <a16:creationId xmlns:a16="http://schemas.microsoft.com/office/drawing/2014/main" id="{E9A00F08-B70B-446C-B53A-C466DFE88D89}"/>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8" name="Footer Placeholder 7">
            <a:extLst>
              <a:ext uri="{FF2B5EF4-FFF2-40B4-BE49-F238E27FC236}">
                <a16:creationId xmlns:a16="http://schemas.microsoft.com/office/drawing/2014/main" id="{BEF0D8AC-F0CF-443F-AF75-F22EEEE49971}"/>
              </a:ext>
            </a:extLst>
          </p:cNvPr>
          <p:cNvSpPr>
            <a:spLocks noGrp="1"/>
          </p:cNvSpPr>
          <p:nvPr>
            <p:ph type="ftr" sz="quarter" idx="11"/>
          </p:nvPr>
        </p:nvSpPr>
        <p:spPr/>
        <p:txBody>
          <a:bodyPr/>
          <a:lstStyle/>
          <a:p>
            <a:endParaRPr lang="mk-MK"/>
          </a:p>
        </p:txBody>
      </p:sp>
      <p:sp>
        <p:nvSpPr>
          <p:cNvPr id="9" name="Slide Number Placeholder 8">
            <a:extLst>
              <a:ext uri="{FF2B5EF4-FFF2-40B4-BE49-F238E27FC236}">
                <a16:creationId xmlns:a16="http://schemas.microsoft.com/office/drawing/2014/main" id="{99A207BA-021F-4EDD-A760-2705E483AAB2}"/>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3321352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8316D-EE12-42F1-939B-2FF352A0A0BB}"/>
              </a:ext>
            </a:extLst>
          </p:cNvPr>
          <p:cNvSpPr>
            <a:spLocks noGrp="1"/>
          </p:cNvSpPr>
          <p:nvPr>
            <p:ph type="title"/>
          </p:nvPr>
        </p:nvSpPr>
        <p:spPr/>
        <p:txBody>
          <a:bodyPr/>
          <a:lstStyle/>
          <a:p>
            <a:r>
              <a:rPr lang="en-US"/>
              <a:t>Click to edit Master title style</a:t>
            </a:r>
            <a:endParaRPr lang="mk-MK"/>
          </a:p>
        </p:txBody>
      </p:sp>
      <p:sp>
        <p:nvSpPr>
          <p:cNvPr id="3" name="Date Placeholder 2">
            <a:extLst>
              <a:ext uri="{FF2B5EF4-FFF2-40B4-BE49-F238E27FC236}">
                <a16:creationId xmlns:a16="http://schemas.microsoft.com/office/drawing/2014/main" id="{A81CB0AB-E27B-47BF-9D8F-F5BD165C104E}"/>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4" name="Footer Placeholder 3">
            <a:extLst>
              <a:ext uri="{FF2B5EF4-FFF2-40B4-BE49-F238E27FC236}">
                <a16:creationId xmlns:a16="http://schemas.microsoft.com/office/drawing/2014/main" id="{BB3E3305-03EE-4E84-80BB-043155DA2862}"/>
              </a:ext>
            </a:extLst>
          </p:cNvPr>
          <p:cNvSpPr>
            <a:spLocks noGrp="1"/>
          </p:cNvSpPr>
          <p:nvPr>
            <p:ph type="ftr" sz="quarter" idx="11"/>
          </p:nvPr>
        </p:nvSpPr>
        <p:spPr/>
        <p:txBody>
          <a:bodyPr/>
          <a:lstStyle/>
          <a:p>
            <a:endParaRPr lang="mk-MK"/>
          </a:p>
        </p:txBody>
      </p:sp>
      <p:sp>
        <p:nvSpPr>
          <p:cNvPr id="5" name="Slide Number Placeholder 4">
            <a:extLst>
              <a:ext uri="{FF2B5EF4-FFF2-40B4-BE49-F238E27FC236}">
                <a16:creationId xmlns:a16="http://schemas.microsoft.com/office/drawing/2014/main" id="{944D0366-B33E-4B28-B26C-E0D2AD38540D}"/>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145694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B5037A-8CAF-4DF4-BF79-9405E45238B0}"/>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3" name="Footer Placeholder 2">
            <a:extLst>
              <a:ext uri="{FF2B5EF4-FFF2-40B4-BE49-F238E27FC236}">
                <a16:creationId xmlns:a16="http://schemas.microsoft.com/office/drawing/2014/main" id="{594923AA-728D-42F6-AD40-95F4A0C02011}"/>
              </a:ext>
            </a:extLst>
          </p:cNvPr>
          <p:cNvSpPr>
            <a:spLocks noGrp="1"/>
          </p:cNvSpPr>
          <p:nvPr>
            <p:ph type="ftr" sz="quarter" idx="11"/>
          </p:nvPr>
        </p:nvSpPr>
        <p:spPr/>
        <p:txBody>
          <a:bodyPr/>
          <a:lstStyle/>
          <a:p>
            <a:endParaRPr lang="mk-MK"/>
          </a:p>
        </p:txBody>
      </p:sp>
      <p:sp>
        <p:nvSpPr>
          <p:cNvPr id="4" name="Slide Number Placeholder 3">
            <a:extLst>
              <a:ext uri="{FF2B5EF4-FFF2-40B4-BE49-F238E27FC236}">
                <a16:creationId xmlns:a16="http://schemas.microsoft.com/office/drawing/2014/main" id="{A2179D5B-EC9A-46BB-94C5-81A14496BEE8}"/>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216924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92AD6-7814-44C3-9BFF-03AC9D76A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k-MK"/>
          </a:p>
        </p:txBody>
      </p:sp>
      <p:sp>
        <p:nvSpPr>
          <p:cNvPr id="3" name="Content Placeholder 2">
            <a:extLst>
              <a:ext uri="{FF2B5EF4-FFF2-40B4-BE49-F238E27FC236}">
                <a16:creationId xmlns:a16="http://schemas.microsoft.com/office/drawing/2014/main" id="{36BC4210-E640-4DD6-B0E5-C62BD78F94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Text Placeholder 3">
            <a:extLst>
              <a:ext uri="{FF2B5EF4-FFF2-40B4-BE49-F238E27FC236}">
                <a16:creationId xmlns:a16="http://schemas.microsoft.com/office/drawing/2014/main" id="{C64A6B9B-9CBD-4B32-B2B3-9033358F6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DACA4-2DDF-4483-A2CC-15845F83B93A}"/>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6" name="Footer Placeholder 5">
            <a:extLst>
              <a:ext uri="{FF2B5EF4-FFF2-40B4-BE49-F238E27FC236}">
                <a16:creationId xmlns:a16="http://schemas.microsoft.com/office/drawing/2014/main" id="{866780E6-331C-4C5D-A15C-0FABE08B2D02}"/>
              </a:ext>
            </a:extLst>
          </p:cNvPr>
          <p:cNvSpPr>
            <a:spLocks noGrp="1"/>
          </p:cNvSpPr>
          <p:nvPr>
            <p:ph type="ftr" sz="quarter" idx="11"/>
          </p:nvPr>
        </p:nvSpPr>
        <p:spPr/>
        <p:txBody>
          <a:bodyPr/>
          <a:lstStyle/>
          <a:p>
            <a:endParaRPr lang="mk-MK"/>
          </a:p>
        </p:txBody>
      </p:sp>
      <p:sp>
        <p:nvSpPr>
          <p:cNvPr id="7" name="Slide Number Placeholder 6">
            <a:extLst>
              <a:ext uri="{FF2B5EF4-FFF2-40B4-BE49-F238E27FC236}">
                <a16:creationId xmlns:a16="http://schemas.microsoft.com/office/drawing/2014/main" id="{19D55C4D-DC61-496C-B3BC-E0A39F709679}"/>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90909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9824-F335-4580-A770-73306101B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k-MK"/>
          </a:p>
        </p:txBody>
      </p:sp>
      <p:sp>
        <p:nvSpPr>
          <p:cNvPr id="3" name="Picture Placeholder 2">
            <a:extLst>
              <a:ext uri="{FF2B5EF4-FFF2-40B4-BE49-F238E27FC236}">
                <a16:creationId xmlns:a16="http://schemas.microsoft.com/office/drawing/2014/main" id="{612ED52E-A189-473F-9EB4-79A740EEE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a:extLst>
              <a:ext uri="{FF2B5EF4-FFF2-40B4-BE49-F238E27FC236}">
                <a16:creationId xmlns:a16="http://schemas.microsoft.com/office/drawing/2014/main" id="{95E73B24-81C0-4261-A214-A6A8DA232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B879C-9B6A-4FC7-B513-74EAC8F54707}"/>
              </a:ext>
            </a:extLst>
          </p:cNvPr>
          <p:cNvSpPr>
            <a:spLocks noGrp="1"/>
          </p:cNvSpPr>
          <p:nvPr>
            <p:ph type="dt" sz="half" idx="10"/>
          </p:nvPr>
        </p:nvSpPr>
        <p:spPr/>
        <p:txBody>
          <a:bodyPr/>
          <a:lstStyle/>
          <a:p>
            <a:fld id="{E018B04F-33EA-416C-B512-8EF1959FE82A}" type="datetimeFigureOut">
              <a:rPr lang="mk-MK" smtClean="0"/>
              <a:t>15.11.2021</a:t>
            </a:fld>
            <a:endParaRPr lang="mk-MK"/>
          </a:p>
        </p:txBody>
      </p:sp>
      <p:sp>
        <p:nvSpPr>
          <p:cNvPr id="6" name="Footer Placeholder 5">
            <a:extLst>
              <a:ext uri="{FF2B5EF4-FFF2-40B4-BE49-F238E27FC236}">
                <a16:creationId xmlns:a16="http://schemas.microsoft.com/office/drawing/2014/main" id="{B9A60E60-E2B8-4A4D-81C5-D7F14A7A05FD}"/>
              </a:ext>
            </a:extLst>
          </p:cNvPr>
          <p:cNvSpPr>
            <a:spLocks noGrp="1"/>
          </p:cNvSpPr>
          <p:nvPr>
            <p:ph type="ftr" sz="quarter" idx="11"/>
          </p:nvPr>
        </p:nvSpPr>
        <p:spPr/>
        <p:txBody>
          <a:bodyPr/>
          <a:lstStyle/>
          <a:p>
            <a:endParaRPr lang="mk-MK"/>
          </a:p>
        </p:txBody>
      </p:sp>
      <p:sp>
        <p:nvSpPr>
          <p:cNvPr id="7" name="Slide Number Placeholder 6">
            <a:extLst>
              <a:ext uri="{FF2B5EF4-FFF2-40B4-BE49-F238E27FC236}">
                <a16:creationId xmlns:a16="http://schemas.microsoft.com/office/drawing/2014/main" id="{597A4E3C-7188-4643-879A-AC5F82EC2C20}"/>
              </a:ext>
            </a:extLst>
          </p:cNvPr>
          <p:cNvSpPr>
            <a:spLocks noGrp="1"/>
          </p:cNvSpPr>
          <p:nvPr>
            <p:ph type="sldNum" sz="quarter" idx="12"/>
          </p:nvPr>
        </p:nvSpPr>
        <p:spPr/>
        <p:txBody>
          <a:bodyPr/>
          <a:lstStyle/>
          <a:p>
            <a:fld id="{C0D0F741-2713-4D1C-8661-ADECC8378443}" type="slidenum">
              <a:rPr lang="mk-MK" smtClean="0"/>
              <a:t>‹#›</a:t>
            </a:fld>
            <a:endParaRPr lang="mk-MK"/>
          </a:p>
        </p:txBody>
      </p:sp>
    </p:spTree>
    <p:extLst>
      <p:ext uri="{BB962C8B-B14F-4D97-AF65-F5344CB8AC3E}">
        <p14:creationId xmlns:p14="http://schemas.microsoft.com/office/powerpoint/2010/main" val="98332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11F38D-703F-4EA7-A8C5-473E0E177A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802BB51E-B21B-4E41-9E38-A0FA436293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D47C2C71-799B-4C07-B977-F64FBC1078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8B04F-33EA-416C-B512-8EF1959FE82A}" type="datetimeFigureOut">
              <a:rPr lang="mk-MK" smtClean="0"/>
              <a:t>15.11.2021</a:t>
            </a:fld>
            <a:endParaRPr lang="mk-MK"/>
          </a:p>
        </p:txBody>
      </p:sp>
      <p:sp>
        <p:nvSpPr>
          <p:cNvPr id="5" name="Footer Placeholder 4">
            <a:extLst>
              <a:ext uri="{FF2B5EF4-FFF2-40B4-BE49-F238E27FC236}">
                <a16:creationId xmlns:a16="http://schemas.microsoft.com/office/drawing/2014/main" id="{C7EB0872-0080-4E76-9C22-E0E787055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a:extLst>
              <a:ext uri="{FF2B5EF4-FFF2-40B4-BE49-F238E27FC236}">
                <a16:creationId xmlns:a16="http://schemas.microsoft.com/office/drawing/2014/main" id="{DF2A1DA3-48B4-41DD-BBB2-5B7B256103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0F741-2713-4D1C-8661-ADECC8378443}" type="slidenum">
              <a:rPr lang="mk-MK" smtClean="0"/>
              <a:t>‹#›</a:t>
            </a:fld>
            <a:endParaRPr lang="mk-MK"/>
          </a:p>
        </p:txBody>
      </p:sp>
    </p:spTree>
    <p:extLst>
      <p:ext uri="{BB962C8B-B14F-4D97-AF65-F5344CB8AC3E}">
        <p14:creationId xmlns:p14="http://schemas.microsoft.com/office/powerpoint/2010/main" val="1306058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r.wiktionary.org/w/index.php?title=faut_croire_ce_que_disent_les_pr%C3%AAtres_mais_faut_pas_faire_ce_qu%E2%80%99ils_font&amp;action=edit&amp;redlink=1" TargetMode="External"/><Relationship Id="rId2" Type="http://schemas.openxmlformats.org/officeDocument/2006/relationships/hyperlink" Target="http://www.linternaute.fr/proverbe/5374/le-pretre-du-pays-lointain-lit-mieux-le-ritue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linternaute.fr/proverbe/4017/fou-est-le-pretre-qui-blame-ses-reliqu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2" descr="First Confession - Joke | Funny in 2021 | Priest, Funny, Medical humor  doctor">
            <a:extLst>
              <a:ext uri="{FF2B5EF4-FFF2-40B4-BE49-F238E27FC236}">
                <a16:creationId xmlns:a16="http://schemas.microsoft.com/office/drawing/2014/main" id="{4DB49771-5870-49CE-90BD-336693BC940A}"/>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824" r="2733" b="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658D0E1-5026-4EEF-8C3B-E1FDFED8241F}"/>
              </a:ext>
            </a:extLst>
          </p:cNvPr>
          <p:cNvSpPr>
            <a:spLocks noGrp="1"/>
          </p:cNvSpPr>
          <p:nvPr>
            <p:ph type="ctrTitle"/>
          </p:nvPr>
        </p:nvSpPr>
        <p:spPr>
          <a:xfrm>
            <a:off x="1524000" y="1122362"/>
            <a:ext cx="9144000" cy="2900518"/>
          </a:xfrm>
        </p:spPr>
        <p:txBody>
          <a:bodyPr>
            <a:normAutofit/>
          </a:bodyPr>
          <a:lstStyle/>
          <a:p>
            <a:r>
              <a:rPr lang="fr-FR" sz="51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L’image du clergé dans les proverbes français et macédoniens</a:t>
            </a:r>
            <a:br>
              <a:rPr lang="mk-MK" sz="51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br>
            <a:endParaRPr lang="mk-MK" sz="5100">
              <a:solidFill>
                <a:srgbClr val="FFFF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9DAC413-E9F3-475B-B6B7-9BB642BB587A}"/>
              </a:ext>
            </a:extLst>
          </p:cNvPr>
          <p:cNvSpPr>
            <a:spLocks noGrp="1"/>
          </p:cNvSpPr>
          <p:nvPr>
            <p:ph type="subTitle" idx="1"/>
          </p:nvPr>
        </p:nvSpPr>
        <p:spPr>
          <a:xfrm>
            <a:off x="1524000" y="4159404"/>
            <a:ext cx="9144000" cy="1098395"/>
          </a:xfrm>
        </p:spPr>
        <p:txBody>
          <a:bodyPr>
            <a:normAutofit fontScale="92500" lnSpcReduction="10000"/>
          </a:bodyPr>
          <a:lstStyle/>
          <a:p>
            <a:endParaRPr lang="fr-FR" sz="1100" dirty="0">
              <a:solidFill>
                <a:srgbClr val="FFFFFF"/>
              </a:solidFill>
              <a:effectLst/>
              <a:latin typeface="Times New Roman" panose="02020603050405020304" pitchFamily="18" charset="0"/>
              <a:ea typeface="Calibri" panose="020F0502020204030204" pitchFamily="34" charset="0"/>
              <a:cs typeface="Arial" panose="020B0604020202020204" pitchFamily="34" charset="0"/>
            </a:endParaRPr>
          </a:p>
          <a:p>
            <a:endParaRPr lang="fr-FR" sz="1100" dirty="0">
              <a:solidFill>
                <a:srgbClr val="FFFFFF"/>
              </a:solidFill>
              <a:latin typeface="Times New Roman" panose="02020603050405020304" pitchFamily="18" charset="0"/>
              <a:ea typeface="Calibri" panose="020F0502020204030204" pitchFamily="34" charset="0"/>
              <a:cs typeface="Arial" panose="020B0604020202020204" pitchFamily="34" charset="0"/>
            </a:endParaRPr>
          </a:p>
          <a:p>
            <a:r>
              <a:rPr lang="fr-FR" sz="1600" dirty="0">
                <a:solidFill>
                  <a:srgbClr val="FFFFFF"/>
                </a:solidFill>
                <a:effectLst/>
                <a:latin typeface="Times New Roman" panose="02020603050405020304" pitchFamily="18" charset="0"/>
                <a:ea typeface="Calibri" panose="020F0502020204030204" pitchFamily="34" charset="0"/>
                <a:cs typeface="Arial" panose="020B0604020202020204" pitchFamily="34" charset="0"/>
              </a:rPr>
              <a:t>Svetlana</a:t>
            </a:r>
            <a:r>
              <a:rPr lang="en-US" sz="1600" dirty="0">
                <a:solidFill>
                  <a:srgbClr val="FFFFFF"/>
                </a:solidFill>
                <a:latin typeface="Calibri" panose="020F0502020204030204" pitchFamily="34" charset="0"/>
                <a:ea typeface="Calibri" panose="020F0502020204030204" pitchFamily="34" charset="0"/>
                <a:cs typeface="Arial" panose="020B0604020202020204" pitchFamily="34" charset="0"/>
              </a:rPr>
              <a:t>   </a:t>
            </a:r>
            <a:r>
              <a:rPr lang="fr-FR" sz="1600" dirty="0">
                <a:solidFill>
                  <a:srgbClr val="FFFFFF"/>
                </a:solidFill>
                <a:effectLst/>
                <a:latin typeface="Times New Roman" panose="02020603050405020304" pitchFamily="18" charset="0"/>
                <a:ea typeface="Calibri" panose="020F0502020204030204" pitchFamily="34" charset="0"/>
                <a:cs typeface="Arial" panose="020B0604020202020204" pitchFamily="34" charset="0"/>
              </a:rPr>
              <a:t>JAKIMOVSKA</a:t>
            </a:r>
          </a:p>
          <a:p>
            <a:r>
              <a:rPr lang="fr-FR" sz="1600" dirty="0">
                <a:solidFill>
                  <a:srgbClr val="FFFFFF"/>
                </a:solidFill>
                <a:latin typeface="Times New Roman" panose="02020603050405020304" pitchFamily="18" charset="0"/>
                <a:cs typeface="Arial" panose="020B0604020202020204" pitchFamily="34" charset="0"/>
              </a:rPr>
              <a:t>Universit</a:t>
            </a:r>
            <a:r>
              <a:rPr lang="fr-FR" sz="1600" dirty="0">
                <a:solidFill>
                  <a:srgbClr val="FFFFFF"/>
                </a:solidFill>
                <a:effectLst/>
                <a:latin typeface="Times New Roman" panose="02020603050405020304" pitchFamily="18" charset="0"/>
                <a:ea typeface="Calibri" panose="020F0502020204030204" pitchFamily="34" charset="0"/>
              </a:rPr>
              <a:t>é « </a:t>
            </a:r>
            <a:r>
              <a:rPr lang="fr-FR" sz="1600" dirty="0" err="1">
                <a:solidFill>
                  <a:srgbClr val="FFFFFF"/>
                </a:solidFill>
                <a:effectLst/>
                <a:latin typeface="Times New Roman" panose="02020603050405020304" pitchFamily="18" charset="0"/>
                <a:ea typeface="Calibri" panose="020F0502020204030204" pitchFamily="34" charset="0"/>
              </a:rPr>
              <a:t>Goce</a:t>
            </a:r>
            <a:r>
              <a:rPr lang="fr-FR" sz="1600" dirty="0">
                <a:solidFill>
                  <a:srgbClr val="FFFFFF"/>
                </a:solidFill>
                <a:effectLst/>
                <a:latin typeface="Times New Roman" panose="02020603050405020304" pitchFamily="18" charset="0"/>
                <a:ea typeface="Calibri" panose="020F0502020204030204" pitchFamily="34" charset="0"/>
              </a:rPr>
              <a:t> </a:t>
            </a:r>
            <a:r>
              <a:rPr lang="fr-FR" sz="1600" dirty="0" err="1">
                <a:solidFill>
                  <a:srgbClr val="FFFFFF"/>
                </a:solidFill>
                <a:effectLst/>
                <a:latin typeface="Times New Roman" panose="02020603050405020304" pitchFamily="18" charset="0"/>
                <a:ea typeface="Calibri" panose="020F0502020204030204" pitchFamily="34" charset="0"/>
              </a:rPr>
              <a:t>Delcev</a:t>
            </a:r>
            <a:r>
              <a:rPr lang="fr-FR" sz="1600" dirty="0">
                <a:solidFill>
                  <a:srgbClr val="FFFFFF"/>
                </a:solidFill>
                <a:effectLst/>
                <a:latin typeface="Times New Roman" panose="02020603050405020304" pitchFamily="18" charset="0"/>
                <a:ea typeface="Calibri" panose="020F0502020204030204" pitchFamily="34" charset="0"/>
              </a:rPr>
              <a:t> »  - </a:t>
            </a:r>
            <a:r>
              <a:rPr lang="fr-FR" sz="1600" dirty="0" err="1">
                <a:solidFill>
                  <a:srgbClr val="FFFFFF"/>
                </a:solidFill>
                <a:effectLst/>
                <a:latin typeface="Times New Roman" panose="02020603050405020304" pitchFamily="18" charset="0"/>
                <a:ea typeface="Calibri" panose="020F0502020204030204" pitchFamily="34" charset="0"/>
              </a:rPr>
              <a:t>Stip</a:t>
            </a:r>
            <a:endParaRPr lang="mk-MK" sz="1600" dirty="0">
              <a:solidFill>
                <a:srgbClr val="FFFFFF"/>
              </a:solidFill>
            </a:endParaRPr>
          </a:p>
        </p:txBody>
      </p:sp>
    </p:spTree>
    <p:extLst>
      <p:ext uri="{BB962C8B-B14F-4D97-AF65-F5344CB8AC3E}">
        <p14:creationId xmlns:p14="http://schemas.microsoft.com/office/powerpoint/2010/main" val="16830667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6C1CC5-15B4-4AD6-9B2E-EC34A3CFA0F1}"/>
              </a:ext>
            </a:extLst>
          </p:cNvPr>
          <p:cNvSpPr>
            <a:spLocks noGrp="1"/>
          </p:cNvSpPr>
          <p:nvPr>
            <p:ph type="title"/>
          </p:nvPr>
        </p:nvSpPr>
        <p:spPr>
          <a:xfrm>
            <a:off x="4654296" y="329184"/>
            <a:ext cx="6894576" cy="1783080"/>
          </a:xfrm>
        </p:spPr>
        <p:txBody>
          <a:bodyPr anchor="b">
            <a:normAutofit/>
          </a:bodyPr>
          <a:lstStyle/>
          <a:p>
            <a:br>
              <a:rPr lang="fr-FR" sz="3000" b="1">
                <a:effectLst/>
                <a:latin typeface="Times New Roman" panose="02020603050405020304" pitchFamily="18" charset="0"/>
                <a:ea typeface="Calibri" panose="020F0502020204030204" pitchFamily="34" charset="0"/>
                <a:cs typeface="Arial" panose="020B0604020202020204" pitchFamily="34" charset="0"/>
              </a:rPr>
            </a:br>
            <a:r>
              <a:rPr lang="fr-FR" sz="3000" b="1">
                <a:effectLst/>
                <a:latin typeface="Times New Roman" panose="02020603050405020304" pitchFamily="18" charset="0"/>
                <a:ea typeface="Calibri" panose="020F0502020204030204" pitchFamily="34" charset="0"/>
                <a:cs typeface="Arial" panose="020B0604020202020204" pitchFamily="34" charset="0"/>
              </a:rPr>
              <a:t>Le clergé dans les proverbes macédoniens </a:t>
            </a:r>
            <a:br>
              <a:rPr lang="mk-MK" sz="3000">
                <a:effectLst/>
                <a:latin typeface="Calibri" panose="020F0502020204030204" pitchFamily="34" charset="0"/>
                <a:ea typeface="Calibri" panose="020F0502020204030204" pitchFamily="34" charset="0"/>
                <a:cs typeface="Arial" panose="020B0604020202020204" pitchFamily="34" charset="0"/>
              </a:rPr>
            </a:br>
            <a:endParaRPr lang="mk-MK" sz="3000"/>
          </a:p>
        </p:txBody>
      </p:sp>
      <p:pic>
        <p:nvPicPr>
          <p:cNvPr id="3074" name="Picture 2" descr="Christian orthodoxy priest beard old mystery wise Vector Image">
            <a:extLst>
              <a:ext uri="{FF2B5EF4-FFF2-40B4-BE49-F238E27FC236}">
                <a16:creationId xmlns:a16="http://schemas.microsoft.com/office/drawing/2014/main" id="{A6BBD87C-B33E-4C6E-8555-3F3739D3CE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13" r="1" b="1"/>
          <a:stretch/>
        </p:blipFill>
        <p:spPr bwMode="auto">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73"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1CEF4A-166B-460C-8751-6555BE2F3E15}"/>
              </a:ext>
            </a:extLst>
          </p:cNvPr>
          <p:cNvSpPr>
            <a:spLocks noGrp="1"/>
          </p:cNvSpPr>
          <p:nvPr>
            <p:ph idx="1"/>
          </p:nvPr>
        </p:nvSpPr>
        <p:spPr>
          <a:xfrm>
            <a:off x="4654296" y="2706624"/>
            <a:ext cx="6894576" cy="3483864"/>
          </a:xfrm>
        </p:spPr>
        <p:txBody>
          <a:bodyPr>
            <a:normAutofit/>
          </a:bodyPr>
          <a:lstStyle/>
          <a:p>
            <a:r>
              <a:rPr lang="fr-FR" sz="1800" b="1" dirty="0">
                <a:latin typeface="Times New Roman" panose="02020603050405020304" pitchFamily="18" charset="0"/>
                <a:ea typeface="Calibri" panose="020F0502020204030204" pitchFamily="34" charset="0"/>
              </a:rPr>
              <a:t>Corpus:  72</a:t>
            </a:r>
            <a:r>
              <a:rPr lang="fr-FR" sz="1800" dirty="0">
                <a:effectLst/>
                <a:latin typeface="Times New Roman" panose="02020603050405020304" pitchFamily="18" charset="0"/>
                <a:ea typeface="Calibri" panose="020F0502020204030204" pitchFamily="34" charset="0"/>
              </a:rPr>
              <a:t> proverbes. </a:t>
            </a:r>
          </a:p>
          <a:p>
            <a:r>
              <a:rPr lang="fr-FR" sz="1800" dirty="0">
                <a:effectLst/>
                <a:latin typeface="Times New Roman" panose="02020603050405020304" pitchFamily="18" charset="0"/>
                <a:ea typeface="Calibri" panose="020F0502020204030204" pitchFamily="34" charset="0"/>
              </a:rPr>
              <a:t>La plupart de ces proverbes comprend le composant </a:t>
            </a:r>
            <a:r>
              <a:rPr lang="mk-MK" sz="1800" b="1" i="1" dirty="0">
                <a:effectLst/>
                <a:latin typeface="Times New Roman" panose="02020603050405020304" pitchFamily="18" charset="0"/>
                <a:ea typeface="Calibri" panose="020F0502020204030204" pitchFamily="34" charset="0"/>
              </a:rPr>
              <a:t>поп</a:t>
            </a:r>
            <a:r>
              <a:rPr lang="fr-FR" sz="1800" b="1" dirty="0">
                <a:effectLst/>
                <a:latin typeface="Times New Roman" panose="02020603050405020304" pitchFamily="18" charset="0"/>
                <a:ea typeface="Calibri" panose="020F0502020204030204" pitchFamily="34" charset="0"/>
              </a:rPr>
              <a:t> (prêtre)</a:t>
            </a:r>
            <a:r>
              <a:rPr lang="mk-MK" sz="1800" dirty="0">
                <a:effectLst/>
                <a:latin typeface="Times New Roman" panose="02020603050405020304" pitchFamily="18" charset="0"/>
                <a:ea typeface="Calibri" panose="020F0502020204030204" pitchFamily="34" charset="0"/>
              </a:rPr>
              <a:t>,</a:t>
            </a:r>
            <a:r>
              <a:rPr lang="fr-FR" sz="1800" dirty="0">
                <a:effectLst/>
                <a:latin typeface="Times New Roman" panose="02020603050405020304" pitchFamily="18" charset="0"/>
                <a:ea typeface="Calibri" panose="020F0502020204030204" pitchFamily="34" charset="0"/>
              </a:rPr>
              <a:t> mais on trouve aussi </a:t>
            </a:r>
            <a:r>
              <a:rPr lang="mk-MK" sz="1800" b="1" i="1" dirty="0">
                <a:effectLst/>
                <a:latin typeface="Times New Roman" panose="02020603050405020304" pitchFamily="18" charset="0"/>
                <a:ea typeface="Calibri" panose="020F0502020204030204" pitchFamily="34" charset="0"/>
              </a:rPr>
              <a:t>калуѓер </a:t>
            </a:r>
            <a:r>
              <a:rPr lang="fr-FR" sz="1800" b="1" dirty="0">
                <a:effectLst/>
                <a:latin typeface="Times New Roman" panose="02020603050405020304" pitchFamily="18" charset="0"/>
                <a:ea typeface="Calibri" panose="020F0502020204030204" pitchFamily="34" charset="0"/>
              </a:rPr>
              <a:t>(moine)</a:t>
            </a:r>
            <a:r>
              <a:rPr lang="mk-MK" sz="1800" dirty="0">
                <a:effectLst/>
                <a:latin typeface="Times New Roman" panose="02020603050405020304" pitchFamily="18" charset="0"/>
                <a:ea typeface="Calibri" panose="020F0502020204030204" pitchFamily="34" charset="0"/>
              </a:rPr>
              <a:t>, </a:t>
            </a:r>
            <a:r>
              <a:rPr lang="mk-MK" sz="1800" b="1" i="1" dirty="0">
                <a:effectLst/>
                <a:latin typeface="Times New Roman" panose="02020603050405020304" pitchFamily="18" charset="0"/>
                <a:ea typeface="Calibri" panose="020F0502020204030204" pitchFamily="34" charset="0"/>
              </a:rPr>
              <a:t>владика </a:t>
            </a:r>
            <a:r>
              <a:rPr lang="fr-FR" sz="1800" b="1" dirty="0">
                <a:effectLst/>
                <a:latin typeface="Times New Roman" panose="02020603050405020304" pitchFamily="18" charset="0"/>
                <a:ea typeface="Calibri" panose="020F0502020204030204" pitchFamily="34" charset="0"/>
              </a:rPr>
              <a:t>(</a:t>
            </a:r>
            <a:r>
              <a:rPr lang="fr-FR" sz="1800" b="1" dirty="0">
                <a:solidFill>
                  <a:srgbClr val="000000"/>
                </a:solidFill>
                <a:effectLst/>
                <a:latin typeface="Times New Roman" panose="02020603050405020304" pitchFamily="18" charset="0"/>
                <a:ea typeface="Calibri" panose="020F0502020204030204" pitchFamily="34" charset="0"/>
              </a:rPr>
              <a:t>évêque)</a:t>
            </a:r>
            <a:r>
              <a:rPr lang="mk-MK" sz="1800" dirty="0">
                <a:effectLst/>
                <a:latin typeface="Times New Roman" panose="02020603050405020304" pitchFamily="18" charset="0"/>
                <a:ea typeface="Calibri" panose="020F0502020204030204" pitchFamily="34" charset="0"/>
              </a:rPr>
              <a:t>, </a:t>
            </a:r>
            <a:r>
              <a:rPr lang="mk-MK" sz="1800" b="1" i="1" dirty="0">
                <a:effectLst/>
                <a:latin typeface="Times New Roman" panose="02020603050405020304" pitchFamily="18" charset="0"/>
                <a:ea typeface="Calibri" panose="020F0502020204030204" pitchFamily="34" charset="0"/>
              </a:rPr>
              <a:t>егумен </a:t>
            </a:r>
            <a:r>
              <a:rPr lang="fr-FR" sz="1800" b="1" dirty="0">
                <a:effectLst/>
                <a:latin typeface="Times New Roman" panose="02020603050405020304" pitchFamily="18" charset="0"/>
                <a:ea typeface="Calibri" panose="020F0502020204030204" pitchFamily="34" charset="0"/>
              </a:rPr>
              <a:t>(hégoumène).</a:t>
            </a:r>
          </a:p>
          <a:p>
            <a:r>
              <a:rPr lang="fr-FR" sz="1800" dirty="0">
                <a:effectLst/>
                <a:latin typeface="Times New Roman" panose="02020603050405020304" pitchFamily="18" charset="0"/>
                <a:ea typeface="Calibri" panose="020F0502020204030204" pitchFamily="34" charset="0"/>
              </a:rPr>
              <a:t>lexème </a:t>
            </a:r>
            <a:r>
              <a:rPr lang="fr-FR" sz="1800" b="1" i="1" dirty="0" err="1">
                <a:effectLst/>
                <a:latin typeface="Times New Roman" panose="02020603050405020304" pitchFamily="18" charset="0"/>
                <a:ea typeface="Calibri" panose="020F0502020204030204" pitchFamily="34" charset="0"/>
              </a:rPr>
              <a:t>попадика</a:t>
            </a:r>
            <a:r>
              <a:rPr lang="fr-FR" sz="1800" i="1" dirty="0">
                <a:effectLst/>
                <a:latin typeface="Times New Roman" panose="02020603050405020304" pitchFamily="18" charset="0"/>
                <a:ea typeface="Calibri" panose="020F0502020204030204" pitchFamily="34" charset="0"/>
              </a:rPr>
              <a:t> </a:t>
            </a:r>
            <a:r>
              <a:rPr lang="mk-MK" sz="1800" i="1" dirty="0">
                <a:effectLst/>
                <a:latin typeface="Times New Roman" panose="02020603050405020304" pitchFamily="18" charset="0"/>
                <a:ea typeface="Calibri" panose="020F0502020204030204" pitchFamily="34" charset="0"/>
              </a:rPr>
              <a:t>– </a:t>
            </a:r>
            <a:r>
              <a:rPr lang="fr-FR" sz="1800" b="1" dirty="0">
                <a:effectLst/>
                <a:latin typeface="Times New Roman" panose="02020603050405020304" pitchFamily="18" charset="0"/>
                <a:ea typeface="Calibri" panose="020F0502020204030204" pitchFamily="34" charset="0"/>
              </a:rPr>
              <a:t>la femme du prêtre</a:t>
            </a:r>
            <a:r>
              <a:rPr lang="fr-FR" sz="1800" dirty="0">
                <a:effectLst/>
                <a:latin typeface="Times New Roman" panose="02020603050405020304" pitchFamily="18" charset="0"/>
                <a:ea typeface="Calibri" panose="020F0502020204030204" pitchFamily="34" charset="0"/>
              </a:rPr>
              <a:t>, car les canons orthodoxes permettent aux prêtres de se marier.</a:t>
            </a:r>
            <a:endParaRPr lang="mk-MK" sz="1800" dirty="0">
              <a:effectLst/>
              <a:latin typeface="Times New Roman" panose="02020603050405020304" pitchFamily="18" charset="0"/>
              <a:ea typeface="Calibri" panose="020F0502020204030204" pitchFamily="34" charset="0"/>
            </a:endParaRPr>
          </a:p>
          <a:p>
            <a:r>
              <a:rPr lang="fr-FR" sz="1800" dirty="0">
                <a:effectLst/>
                <a:latin typeface="Times New Roman" panose="02020603050405020304" pitchFamily="18" charset="0"/>
                <a:ea typeface="Calibri" panose="020F0502020204030204" pitchFamily="34" charset="0"/>
              </a:rPr>
              <a:t> Finalement, trois proverbes comportant le lexème </a:t>
            </a:r>
            <a:r>
              <a:rPr lang="fr-FR" sz="1800" b="1" i="1" dirty="0">
                <a:effectLst/>
                <a:latin typeface="Times New Roman" panose="02020603050405020304" pitchFamily="18" charset="0"/>
                <a:ea typeface="Calibri" panose="020F0502020204030204" pitchFamily="34" charset="0"/>
              </a:rPr>
              <a:t>hodja</a:t>
            </a:r>
            <a:r>
              <a:rPr lang="fr-FR" sz="1800" dirty="0">
                <a:effectLst/>
                <a:latin typeface="Times New Roman" panose="02020603050405020304" pitchFamily="18" charset="0"/>
                <a:ea typeface="Calibri" panose="020F0502020204030204" pitchFamily="34" charset="0"/>
              </a:rPr>
              <a:t> témoignant de la présence musulmane </a:t>
            </a:r>
            <a:r>
              <a:rPr lang="mk-MK" sz="1800" dirty="0">
                <a:effectLst/>
                <a:latin typeface="Times New Roman" panose="02020603050405020304" pitchFamily="18" charset="0"/>
                <a:ea typeface="Calibri" panose="020F0502020204030204" pitchFamily="34" charset="0"/>
              </a:rPr>
              <a:t>à </a:t>
            </a:r>
            <a:r>
              <a:rPr lang="fr-FR" sz="1800" dirty="0">
                <a:effectLst/>
                <a:latin typeface="Times New Roman" panose="02020603050405020304" pitchFamily="18" charset="0"/>
                <a:ea typeface="Calibri" panose="020F0502020204030204" pitchFamily="34" charset="0"/>
              </a:rPr>
              <a:t>cause de l’occupation turque</a:t>
            </a:r>
            <a:r>
              <a:rPr lang="mk-MK" sz="1800" dirty="0">
                <a:effectLst/>
                <a:latin typeface="Times New Roman" panose="02020603050405020304" pitchFamily="18" charset="0"/>
                <a:ea typeface="Calibri" panose="020F0502020204030204" pitchFamily="34" charset="0"/>
              </a:rPr>
              <a:t>.</a:t>
            </a:r>
            <a:endParaRPr lang="mk-MK" sz="2200" b="1" dirty="0"/>
          </a:p>
        </p:txBody>
      </p:sp>
    </p:spTree>
    <p:extLst>
      <p:ext uri="{BB962C8B-B14F-4D97-AF65-F5344CB8AC3E}">
        <p14:creationId xmlns:p14="http://schemas.microsoft.com/office/powerpoint/2010/main" val="25321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C61C96-766D-4F22-91AD-DBD0AC8FFD4A}"/>
              </a:ext>
            </a:extLst>
          </p:cNvPr>
          <p:cNvSpPr>
            <a:spLocks noGrp="1"/>
          </p:cNvSpPr>
          <p:nvPr>
            <p:ph type="title"/>
          </p:nvPr>
        </p:nvSpPr>
        <p:spPr>
          <a:xfrm>
            <a:off x="841248" y="548640"/>
            <a:ext cx="3600860" cy="5431536"/>
          </a:xfrm>
        </p:spPr>
        <p:txBody>
          <a:bodyPr>
            <a:normAutofit/>
          </a:bodyPr>
          <a:lstStyle/>
          <a:p>
            <a:r>
              <a:rPr lang="en-US" sz="4600">
                <a:effectLst/>
                <a:latin typeface="Times New Roman" panose="02020603050405020304" pitchFamily="18" charset="0"/>
                <a:ea typeface="Calibri" panose="020F0502020204030204" pitchFamily="34" charset="0"/>
              </a:rPr>
              <a:t>Les</a:t>
            </a:r>
            <a:r>
              <a:rPr lang="fr-FR" sz="4600">
                <a:effectLst/>
                <a:latin typeface="Times New Roman" panose="02020603050405020304" pitchFamily="18" charset="0"/>
                <a:ea typeface="Calibri" panose="020F0502020204030204" pitchFamily="34" charset="0"/>
              </a:rPr>
              <a:t> plus nombreux (12) </a:t>
            </a:r>
            <a:r>
              <a:rPr lang="mk-MK" sz="4600">
                <a:effectLst/>
                <a:latin typeface="Times New Roman" panose="02020603050405020304" pitchFamily="18" charset="0"/>
                <a:ea typeface="Calibri" panose="020F0502020204030204" pitchFamily="34" charset="0"/>
              </a:rPr>
              <a:t>-</a:t>
            </a:r>
            <a:r>
              <a:rPr lang="fr-FR" sz="4600">
                <a:effectLst/>
                <a:latin typeface="Times New Roman" panose="02020603050405020304" pitchFamily="18" charset="0"/>
                <a:ea typeface="Calibri" panose="020F0502020204030204" pitchFamily="34" charset="0"/>
              </a:rPr>
              <a:t> les proverbes faisant référence à la </a:t>
            </a:r>
            <a:r>
              <a:rPr lang="fr-FR" sz="4600" b="1">
                <a:effectLst/>
                <a:latin typeface="Times New Roman" panose="02020603050405020304" pitchFamily="18" charset="0"/>
                <a:ea typeface="Calibri" panose="020F0502020204030204" pitchFamily="34" charset="0"/>
              </a:rPr>
              <a:t>hiérarchie </a:t>
            </a:r>
            <a:r>
              <a:rPr lang="fr-FR" sz="4600">
                <a:effectLst/>
                <a:latin typeface="Times New Roman" panose="02020603050405020304" pitchFamily="18" charset="0"/>
                <a:ea typeface="Calibri" panose="020F0502020204030204" pitchFamily="34" charset="0"/>
              </a:rPr>
              <a:t>cléricale </a:t>
            </a:r>
            <a:endParaRPr lang="mk-MK" sz="46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95E6CD-8069-4C20-A468-15661AA4D27C}"/>
              </a:ext>
            </a:extLst>
          </p:cNvPr>
          <p:cNvSpPr>
            <a:spLocks noGrp="1"/>
          </p:cNvSpPr>
          <p:nvPr>
            <p:ph idx="1"/>
          </p:nvPr>
        </p:nvSpPr>
        <p:spPr>
          <a:xfrm>
            <a:off x="5126418" y="552091"/>
            <a:ext cx="6224335" cy="5431536"/>
          </a:xfrm>
        </p:spPr>
        <p:txBody>
          <a:bodyPr anchor="ctr">
            <a:normAutofit/>
          </a:bodyPr>
          <a:lstStyle/>
          <a:p>
            <a:r>
              <a:rPr lang="mk-MK" sz="2200" i="1">
                <a:effectLst/>
                <a:latin typeface="Times New Roman" panose="02020603050405020304" pitchFamily="18" charset="0"/>
                <a:ea typeface="Calibri" panose="020F0502020204030204" pitchFamily="34" charset="0"/>
              </a:rPr>
              <a:t>На попот, има поп </a:t>
            </a:r>
            <a:r>
              <a:rPr lang="fr-FR" sz="2200">
                <a:effectLst/>
                <a:latin typeface="Times New Roman" panose="02020603050405020304" pitchFamily="18" charset="0"/>
                <a:ea typeface="Calibri" panose="020F0502020204030204" pitchFamily="34" charset="0"/>
              </a:rPr>
              <a:t>(Il y a un prêtre au-dessus du prêtre)</a:t>
            </a:r>
          </a:p>
          <a:p>
            <a:pPr marL="0" indent="0">
              <a:buNone/>
            </a:pPr>
            <a:endParaRPr lang="en-US" sz="2200" b="1" i="1" u="sng">
              <a:effectLst/>
              <a:latin typeface="Times New Roman" panose="02020603050405020304" pitchFamily="18" charset="0"/>
              <a:ea typeface="Calibri" panose="020F0502020204030204" pitchFamily="34" charset="0"/>
            </a:endParaRPr>
          </a:p>
          <a:p>
            <a:pPr marL="0" indent="0">
              <a:buNone/>
            </a:pPr>
            <a:r>
              <a:rPr lang="mk-MK" sz="2200" b="1" i="1" u="sng">
                <a:effectLst/>
                <a:latin typeface="Times New Roman" panose="02020603050405020304" pitchFamily="18" charset="0"/>
                <a:ea typeface="Calibri" panose="020F0502020204030204" pitchFamily="34" charset="0"/>
              </a:rPr>
              <a:t>владика (</a:t>
            </a:r>
            <a:r>
              <a:rPr lang="fr-FR" sz="2200" b="1" i="1" u="sng">
                <a:effectLst/>
                <a:latin typeface="Times New Roman" panose="02020603050405020304" pitchFamily="18" charset="0"/>
                <a:ea typeface="Calibri" panose="020F0502020204030204" pitchFamily="34" charset="0"/>
              </a:rPr>
              <a:t>évêque) – le népotisme</a:t>
            </a:r>
            <a:endParaRPr lang="fr-FR" sz="2200" b="1" i="1" u="sng">
              <a:latin typeface="Times New Roman" panose="02020603050405020304" pitchFamily="18" charset="0"/>
              <a:ea typeface="Calibri" panose="020F0502020204030204" pitchFamily="34" charset="0"/>
            </a:endParaRPr>
          </a:p>
          <a:p>
            <a:r>
              <a:rPr lang="mk-MK" sz="2200" i="1">
                <a:effectLst/>
                <a:latin typeface="Times New Roman" panose="02020603050405020304" pitchFamily="18" charset="0"/>
                <a:ea typeface="Calibri" panose="020F0502020204030204" pitchFamily="34" charset="0"/>
              </a:rPr>
              <a:t>Ако имаш вујко владика ќе станеш и поп </a:t>
            </a:r>
            <a:r>
              <a:rPr lang="fr-FR" sz="2200">
                <a:effectLst/>
                <a:latin typeface="Times New Roman" panose="02020603050405020304" pitchFamily="18" charset="0"/>
                <a:ea typeface="Calibri" panose="020F0502020204030204" pitchFamily="34" charset="0"/>
              </a:rPr>
              <a:t>(Si ton oncle est évêque, tu deviendras prêtre)</a:t>
            </a:r>
            <a:endParaRPr lang="fr-FR" sz="2200" i="1">
              <a:effectLst/>
              <a:latin typeface="Times New Roman" panose="02020603050405020304" pitchFamily="18" charset="0"/>
              <a:ea typeface="Calibri" panose="020F0502020204030204" pitchFamily="34" charset="0"/>
            </a:endParaRPr>
          </a:p>
          <a:p>
            <a:pPr marL="0" indent="0">
              <a:buNone/>
            </a:pPr>
            <a:endParaRPr lang="fr-FR" sz="2200">
              <a:effectLst/>
              <a:latin typeface="Times New Roman" panose="02020603050405020304" pitchFamily="18" charset="0"/>
              <a:ea typeface="Calibri" panose="020F0502020204030204" pitchFamily="34" charset="0"/>
            </a:endParaRPr>
          </a:p>
          <a:p>
            <a:r>
              <a:rPr lang="fr-FR" sz="2200" b="1" i="1" u="sng">
                <a:effectLst/>
                <a:latin typeface="Times New Roman" panose="02020603050405020304" pitchFamily="18" charset="0"/>
                <a:ea typeface="Calibri" panose="020F0502020204030204" pitchFamily="34" charset="0"/>
              </a:rPr>
              <a:t>la position dans la hiérarchie ne définit pas la personne et ses qualités</a:t>
            </a:r>
          </a:p>
          <a:p>
            <a:r>
              <a:rPr lang="mk-MK" sz="2200" i="1">
                <a:effectLst/>
                <a:latin typeface="Times New Roman" panose="02020603050405020304" pitchFamily="18" charset="0"/>
                <a:ea typeface="Calibri" panose="020F0502020204030204" pitchFamily="34" charset="0"/>
              </a:rPr>
              <a:t>Лошио човек и владика да бидит, па лош ќе бидит </a:t>
            </a:r>
            <a:r>
              <a:rPr lang="fr-FR" sz="2200">
                <a:effectLst/>
                <a:latin typeface="Times New Roman" panose="02020603050405020304" pitchFamily="18" charset="0"/>
                <a:ea typeface="Calibri" panose="020F0502020204030204" pitchFamily="34" charset="0"/>
              </a:rPr>
              <a:t>(</a:t>
            </a:r>
            <a:r>
              <a:rPr lang="fr-FR" sz="2200" u="sng">
                <a:effectLst/>
                <a:latin typeface="Times New Roman" panose="02020603050405020304" pitchFamily="18" charset="0"/>
                <a:ea typeface="Calibri" panose="020F0502020204030204" pitchFamily="34" charset="0"/>
              </a:rPr>
              <a:t>Le mauvais homme, peut être évêque, mais il restera mauvais quand mêm</a:t>
            </a:r>
            <a:r>
              <a:rPr lang="fr-FR" sz="2200">
                <a:effectLst/>
                <a:latin typeface="Times New Roman" panose="02020603050405020304" pitchFamily="18" charset="0"/>
                <a:ea typeface="Calibri" panose="020F0502020204030204" pitchFamily="34" charset="0"/>
              </a:rPr>
              <a:t>e)</a:t>
            </a:r>
            <a:endParaRPr lang="en-US" sz="2200" b="1">
              <a:effectLst/>
              <a:latin typeface="Times New Roman" panose="02020603050405020304" pitchFamily="18" charset="0"/>
              <a:ea typeface="Calibri" panose="020F0502020204030204" pitchFamily="34" charset="0"/>
            </a:endParaRPr>
          </a:p>
          <a:p>
            <a:r>
              <a:rPr lang="mk-MK" sz="2200" i="1">
                <a:effectLst/>
                <a:latin typeface="Times New Roman" panose="02020603050405020304" pitchFamily="18" charset="0"/>
                <a:ea typeface="Calibri" panose="020F0502020204030204" pitchFamily="34" charset="0"/>
              </a:rPr>
              <a:t>Правината не се бој ни од владиката </a:t>
            </a:r>
            <a:r>
              <a:rPr lang="fr-FR" sz="2200">
                <a:effectLst/>
                <a:latin typeface="Times New Roman" panose="02020603050405020304" pitchFamily="18" charset="0"/>
                <a:ea typeface="Calibri" panose="020F0502020204030204" pitchFamily="34" charset="0"/>
              </a:rPr>
              <a:t>(La justice ne craint pas l’évêque)</a:t>
            </a:r>
            <a:endParaRPr lang="fr-FR" sz="2200" b="1">
              <a:latin typeface="Times New Roman" panose="02020603050405020304" pitchFamily="18" charset="0"/>
            </a:endParaRPr>
          </a:p>
        </p:txBody>
      </p:sp>
    </p:spTree>
    <p:extLst>
      <p:ext uri="{BB962C8B-B14F-4D97-AF65-F5344CB8AC3E}">
        <p14:creationId xmlns:p14="http://schemas.microsoft.com/office/powerpoint/2010/main" val="3436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50E4CB-A62B-420C-A5ED-00004803806B}"/>
              </a:ext>
            </a:extLst>
          </p:cNvPr>
          <p:cNvSpPr>
            <a:spLocks noGrp="1"/>
          </p:cNvSpPr>
          <p:nvPr>
            <p:ph type="title"/>
          </p:nvPr>
        </p:nvSpPr>
        <p:spPr>
          <a:xfrm>
            <a:off x="841248" y="548640"/>
            <a:ext cx="3600860" cy="5431536"/>
          </a:xfrm>
        </p:spPr>
        <p:txBody>
          <a:bodyPr>
            <a:normAutofit/>
          </a:bodyPr>
          <a:lstStyle/>
          <a:p>
            <a:br>
              <a:rPr lang="fr-FR" sz="4600" b="1">
                <a:effectLst/>
                <a:latin typeface="Times New Roman" panose="02020603050405020304" pitchFamily="18" charset="0"/>
                <a:ea typeface="Calibri" panose="020F0502020204030204" pitchFamily="34" charset="0"/>
              </a:rPr>
            </a:br>
            <a:br>
              <a:rPr lang="fr-FR" sz="4600" b="1">
                <a:effectLst/>
                <a:latin typeface="Times New Roman" panose="02020603050405020304" pitchFamily="18" charset="0"/>
                <a:ea typeface="Calibri" panose="020F0502020204030204" pitchFamily="34" charset="0"/>
              </a:rPr>
            </a:br>
            <a:r>
              <a:rPr lang="fr-FR" sz="4600" b="1">
                <a:latin typeface="Times New Roman" panose="02020603050405020304" pitchFamily="18" charset="0"/>
                <a:ea typeface="Calibri" panose="020F0502020204030204" pitchFamily="34" charset="0"/>
              </a:rPr>
              <a:t>V</a:t>
            </a:r>
            <a:r>
              <a:rPr lang="fr-FR" sz="4600" b="1">
                <a:effectLst/>
                <a:latin typeface="Times New Roman" panose="02020603050405020304" pitchFamily="18" charset="0"/>
                <a:ea typeface="Calibri" panose="020F0502020204030204" pitchFamily="34" charset="0"/>
              </a:rPr>
              <a:t>aleur référentielle négative 66% </a:t>
            </a:r>
            <a:br>
              <a:rPr lang="fr-FR" sz="4600" b="1">
                <a:latin typeface="Times New Roman" panose="02020603050405020304" pitchFamily="18" charset="0"/>
                <a:ea typeface="Calibri" panose="020F0502020204030204" pitchFamily="34" charset="0"/>
              </a:rPr>
            </a:br>
            <a:br>
              <a:rPr lang="fr-FR" sz="4600" b="1">
                <a:latin typeface="Times New Roman" panose="02020603050405020304" pitchFamily="18" charset="0"/>
                <a:ea typeface="Calibri" panose="020F0502020204030204" pitchFamily="34" charset="0"/>
              </a:rPr>
            </a:br>
            <a:endParaRPr lang="mk-MK" sz="46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8C7BBC-1EA2-4820-8F92-02A4B4D49E18}"/>
              </a:ext>
            </a:extLst>
          </p:cNvPr>
          <p:cNvSpPr>
            <a:spLocks noGrp="1"/>
          </p:cNvSpPr>
          <p:nvPr>
            <p:ph idx="1"/>
          </p:nvPr>
        </p:nvSpPr>
        <p:spPr>
          <a:xfrm>
            <a:off x="5126418" y="552091"/>
            <a:ext cx="6224335" cy="5431536"/>
          </a:xfrm>
        </p:spPr>
        <p:txBody>
          <a:bodyPr anchor="ctr">
            <a:normAutofit/>
          </a:bodyPr>
          <a:lstStyle/>
          <a:p>
            <a:pPr marL="0" indent="0">
              <a:buNone/>
            </a:pPr>
            <a:r>
              <a:rPr lang="fr-FR" sz="2200" b="1" u="sng">
                <a:latin typeface="Times New Roman" panose="02020603050405020304" pitchFamily="18" charset="0"/>
                <a:ea typeface="Calibri" panose="020F0502020204030204" pitchFamily="34" charset="0"/>
              </a:rPr>
              <a:t>L</a:t>
            </a:r>
            <a:r>
              <a:rPr lang="fr-FR" sz="2200" b="1" u="sng">
                <a:effectLst/>
                <a:latin typeface="Times New Roman" panose="02020603050405020304" pitchFamily="18" charset="0"/>
                <a:ea typeface="Calibri" panose="020F0502020204030204" pitchFamily="34" charset="0"/>
              </a:rPr>
              <a:t>’avidité</a:t>
            </a:r>
            <a:r>
              <a:rPr lang="fr-FR" sz="2200" u="sng">
                <a:effectLst/>
                <a:latin typeface="Times New Roman" panose="02020603050405020304" pitchFamily="18" charset="0"/>
                <a:ea typeface="Calibri" panose="020F0502020204030204" pitchFamily="34" charset="0"/>
              </a:rPr>
              <a:t> (9 proverbes) </a:t>
            </a:r>
          </a:p>
          <a:p>
            <a:pPr marL="0" indent="0">
              <a:buNone/>
            </a:pPr>
            <a:r>
              <a:rPr lang="en-US" sz="2200" i="1">
                <a:effectLst/>
                <a:latin typeface="Times New Roman" panose="02020603050405020304" pitchFamily="18" charset="0"/>
                <a:ea typeface="Calibri" panose="020F0502020204030204" pitchFamily="34" charset="0"/>
              </a:rPr>
              <a:t>-</a:t>
            </a:r>
            <a:r>
              <a:rPr lang="mk-MK" sz="2200" i="1">
                <a:effectLst/>
                <a:latin typeface="Times New Roman" panose="02020603050405020304" pitchFamily="18" charset="0"/>
                <a:ea typeface="Calibri" panose="020F0502020204030204" pitchFamily="34" charset="0"/>
              </a:rPr>
              <a:t>Попските џебови се длабоки </a:t>
            </a:r>
            <a:r>
              <a:rPr lang="fr-FR" sz="2200">
                <a:effectLst/>
                <a:latin typeface="Times New Roman" panose="02020603050405020304" pitchFamily="18" charset="0"/>
                <a:ea typeface="Calibri" panose="020F0502020204030204" pitchFamily="34" charset="0"/>
              </a:rPr>
              <a:t>(Les poches des prêtres sont profondes)</a:t>
            </a:r>
            <a:endParaRPr lang="fr-FR" sz="2200" i="1">
              <a:latin typeface="Times New Roman" panose="02020603050405020304" pitchFamily="18" charset="0"/>
              <a:ea typeface="Calibri" panose="020F0502020204030204" pitchFamily="34" charset="0"/>
            </a:endParaRPr>
          </a:p>
          <a:p>
            <a:pPr marL="0" indent="0">
              <a:buNone/>
            </a:pPr>
            <a:endParaRPr lang="fr-FR" sz="2200" i="1">
              <a:effectLst/>
              <a:latin typeface="Times New Roman" panose="02020603050405020304" pitchFamily="18" charset="0"/>
              <a:ea typeface="Calibri" panose="020F0502020204030204" pitchFamily="34" charset="0"/>
            </a:endParaRPr>
          </a:p>
          <a:p>
            <a:pPr marL="0" indent="0">
              <a:buNone/>
            </a:pPr>
            <a:r>
              <a:rPr lang="en-US" sz="2200" i="1">
                <a:effectLst/>
                <a:latin typeface="Times New Roman" panose="02020603050405020304" pitchFamily="18" charset="0"/>
                <a:ea typeface="Calibri" panose="020F0502020204030204" pitchFamily="34" charset="0"/>
              </a:rPr>
              <a:t>-</a:t>
            </a:r>
            <a:r>
              <a:rPr lang="mk-MK" sz="2200" i="1">
                <a:effectLst/>
                <a:latin typeface="Times New Roman" panose="02020603050405020304" pitchFamily="18" charset="0"/>
                <a:ea typeface="Calibri" panose="020F0502020204030204" pitchFamily="34" charset="0"/>
              </a:rPr>
              <a:t>Вати пријател поп, да ако сакаш да му го раниш коњо со зоб </a:t>
            </a:r>
            <a:r>
              <a:rPr lang="mk-MK" sz="2200">
                <a:effectLst/>
                <a:latin typeface="Times New Roman" panose="02020603050405020304" pitchFamily="18" charset="0"/>
                <a:ea typeface="Calibri" panose="020F0502020204030204" pitchFamily="34" charset="0"/>
              </a:rPr>
              <a:t>(</a:t>
            </a:r>
            <a:r>
              <a:rPr lang="fr-FR" sz="2200" u="sng">
                <a:effectLst/>
                <a:latin typeface="Times New Roman" panose="02020603050405020304" pitchFamily="18" charset="0"/>
                <a:ea typeface="Calibri" panose="020F0502020204030204" pitchFamily="34" charset="0"/>
              </a:rPr>
              <a:t>Fais-toi ami</a:t>
            </a:r>
            <a:r>
              <a:rPr lang="fr-FR" sz="2200">
                <a:effectLst/>
                <a:latin typeface="Times New Roman" panose="02020603050405020304" pitchFamily="18" charset="0"/>
                <a:ea typeface="Calibri" panose="020F0502020204030204" pitchFamily="34" charset="0"/>
              </a:rPr>
              <a:t> avec un prêtre, si tu veux nourrir son cheval avec de l’avoine)</a:t>
            </a:r>
            <a:r>
              <a:rPr lang="fr-FR" sz="2200" i="1">
                <a:effectLst/>
                <a:latin typeface="Times New Roman" panose="02020603050405020304" pitchFamily="18" charset="0"/>
                <a:ea typeface="Calibri" panose="020F0502020204030204" pitchFamily="34" charset="0"/>
              </a:rPr>
              <a:t> </a:t>
            </a:r>
          </a:p>
          <a:p>
            <a:pPr marL="0" indent="0">
              <a:buNone/>
            </a:pPr>
            <a:endParaRPr lang="fr-FR" sz="2200" i="1">
              <a:latin typeface="Times New Roman" panose="02020603050405020304" pitchFamily="18" charset="0"/>
              <a:ea typeface="Calibri" panose="020F0502020204030204" pitchFamily="34" charset="0"/>
            </a:endParaRPr>
          </a:p>
          <a:p>
            <a:pPr marL="0" indent="0">
              <a:buNone/>
            </a:pPr>
            <a:r>
              <a:rPr lang="en-US" sz="2200" i="1">
                <a:effectLst/>
                <a:latin typeface="Times New Roman" panose="02020603050405020304" pitchFamily="18" charset="0"/>
                <a:ea typeface="Calibri" panose="020F0502020204030204" pitchFamily="34" charset="0"/>
              </a:rPr>
              <a:t>-</a:t>
            </a:r>
            <a:r>
              <a:rPr lang="mk-MK" sz="2200" i="1">
                <a:effectLst/>
                <a:latin typeface="Times New Roman" panose="02020603050405020304" pitchFamily="18" charset="0"/>
                <a:ea typeface="Calibri" panose="020F0502020204030204" pitchFamily="34" charset="0"/>
              </a:rPr>
              <a:t>Што е попово тоа е готово </a:t>
            </a:r>
            <a:r>
              <a:rPr lang="fr-FR" sz="2200">
                <a:effectLst/>
                <a:latin typeface="Times New Roman" panose="02020603050405020304" pitchFamily="18" charset="0"/>
                <a:ea typeface="Calibri" panose="020F0502020204030204" pitchFamily="34" charset="0"/>
              </a:rPr>
              <a:t>(Ce qui appartient au prêtre, c’est fini)</a:t>
            </a:r>
          </a:p>
          <a:p>
            <a:pPr marL="0" indent="0">
              <a:buNone/>
            </a:pPr>
            <a:endParaRPr lang="fr-FR" sz="2200">
              <a:effectLst/>
              <a:latin typeface="Times New Roman" panose="02020603050405020304" pitchFamily="18" charset="0"/>
              <a:ea typeface="Calibri" panose="020F0502020204030204" pitchFamily="34" charset="0"/>
            </a:endParaRPr>
          </a:p>
          <a:p>
            <a:pPr marL="0" indent="0">
              <a:buNone/>
            </a:pPr>
            <a:r>
              <a:rPr lang="en-US" sz="2200" i="1">
                <a:effectLst/>
                <a:latin typeface="Times New Roman" panose="02020603050405020304" pitchFamily="18" charset="0"/>
                <a:ea typeface="Calibri" panose="020F0502020204030204" pitchFamily="34" charset="0"/>
              </a:rPr>
              <a:t>-</a:t>
            </a:r>
            <a:r>
              <a:rPr lang="mk-MK" sz="2200" i="1">
                <a:effectLst/>
                <a:latin typeface="Times New Roman" panose="02020603050405020304" pitchFamily="18" charset="0"/>
                <a:ea typeface="Calibri" panose="020F0502020204030204" pitchFamily="34" charset="0"/>
              </a:rPr>
              <a:t>Попско меше</a:t>
            </a:r>
            <a:r>
              <a:rPr lang="en-US" sz="2200" i="1">
                <a:effectLst/>
                <a:latin typeface="Times New Roman" panose="02020603050405020304" pitchFamily="18" charset="0"/>
                <a:ea typeface="Calibri" panose="020F0502020204030204" pitchFamily="34" charset="0"/>
              </a:rPr>
              <a:t> </a:t>
            </a:r>
            <a:r>
              <a:rPr lang="mk-MK" sz="2200" i="1">
                <a:effectLst/>
                <a:latin typeface="Times New Roman" panose="02020603050405020304" pitchFamily="18" charset="0"/>
                <a:ea typeface="Calibri" panose="020F0502020204030204" pitchFamily="34" charset="0"/>
              </a:rPr>
              <a:t>-</a:t>
            </a:r>
            <a:r>
              <a:rPr lang="en-US" sz="2200" i="1">
                <a:effectLst/>
                <a:latin typeface="Times New Roman" panose="02020603050405020304" pitchFamily="18" charset="0"/>
                <a:ea typeface="Calibri" panose="020F0502020204030204" pitchFamily="34" charset="0"/>
              </a:rPr>
              <a:t> </a:t>
            </a:r>
            <a:r>
              <a:rPr lang="mk-MK" sz="2200" i="1">
                <a:effectLst/>
                <a:latin typeface="Times New Roman" panose="02020603050405020304" pitchFamily="18" charset="0"/>
                <a:ea typeface="Calibri" panose="020F0502020204030204" pitchFamily="34" charset="0"/>
              </a:rPr>
              <a:t>ѓупско грне </a:t>
            </a:r>
            <a:r>
              <a:rPr lang="mk-MK" sz="2200">
                <a:effectLst/>
                <a:latin typeface="Times New Roman" panose="02020603050405020304" pitchFamily="18" charset="0"/>
                <a:ea typeface="Calibri" panose="020F0502020204030204" pitchFamily="34" charset="0"/>
              </a:rPr>
              <a:t>(</a:t>
            </a:r>
            <a:r>
              <a:rPr lang="fr-FR" sz="2200">
                <a:effectLst/>
                <a:latin typeface="Times New Roman" panose="02020603050405020304" pitchFamily="18" charset="0"/>
                <a:ea typeface="Calibri" panose="020F0502020204030204" pitchFamily="34" charset="0"/>
              </a:rPr>
              <a:t>L’estomac du prêtre - le pot de gitan)</a:t>
            </a:r>
            <a:endParaRPr lang="mk-MK" sz="2200"/>
          </a:p>
        </p:txBody>
      </p:sp>
    </p:spTree>
    <p:extLst>
      <p:ext uri="{BB962C8B-B14F-4D97-AF65-F5344CB8AC3E}">
        <p14:creationId xmlns:p14="http://schemas.microsoft.com/office/powerpoint/2010/main" val="410097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00CD8C-98E4-45FE-B9A7-584185F50953}"/>
              </a:ext>
            </a:extLst>
          </p:cNvPr>
          <p:cNvSpPr>
            <a:spLocks noGrp="1"/>
          </p:cNvSpPr>
          <p:nvPr>
            <p:ph type="title"/>
          </p:nvPr>
        </p:nvSpPr>
        <p:spPr>
          <a:xfrm>
            <a:off x="838200" y="365125"/>
            <a:ext cx="10515600" cy="1325563"/>
          </a:xfrm>
        </p:spPr>
        <p:txBody>
          <a:bodyPr>
            <a:normAutofit/>
          </a:bodyPr>
          <a:lstStyle/>
          <a:p>
            <a:r>
              <a:rPr lang="mk-MK" sz="5400" b="1" u="sng">
                <a:effectLst/>
                <a:latin typeface="Times New Roman" panose="02020603050405020304" pitchFamily="18" charset="0"/>
                <a:ea typeface="Calibri" panose="020F0502020204030204" pitchFamily="34" charset="0"/>
              </a:rPr>
              <a:t>L’amour du vin</a:t>
            </a:r>
            <a:r>
              <a:rPr lang="en-US" sz="5400" b="1" u="sng">
                <a:effectLst/>
                <a:latin typeface="Times New Roman" panose="02020603050405020304" pitchFamily="18" charset="0"/>
                <a:ea typeface="Calibri" panose="020F0502020204030204" pitchFamily="34" charset="0"/>
              </a:rPr>
              <a:t> (6 proverbes</a:t>
            </a:r>
            <a:r>
              <a:rPr lang="en-US" sz="5400" b="1">
                <a:effectLst/>
                <a:latin typeface="Times New Roman" panose="02020603050405020304" pitchFamily="18" charset="0"/>
                <a:ea typeface="Calibri" panose="020F0502020204030204" pitchFamily="34" charset="0"/>
              </a:rPr>
              <a:t>)</a:t>
            </a:r>
            <a:r>
              <a:rPr lang="mk-MK" sz="5400">
                <a:effectLst/>
                <a:latin typeface="Times New Roman" panose="02020603050405020304" pitchFamily="18" charset="0"/>
                <a:ea typeface="Calibri" panose="020F0502020204030204" pitchFamily="34" charset="0"/>
              </a:rPr>
              <a:t> </a:t>
            </a:r>
            <a:endParaRPr lang="mk-MK"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EE3785-6564-4847-8E00-113267A5EE2A}"/>
              </a:ext>
            </a:extLst>
          </p:cNvPr>
          <p:cNvSpPr>
            <a:spLocks noGrp="1"/>
          </p:cNvSpPr>
          <p:nvPr>
            <p:ph idx="1"/>
          </p:nvPr>
        </p:nvSpPr>
        <p:spPr>
          <a:xfrm>
            <a:off x="838200" y="1929384"/>
            <a:ext cx="10515600" cy="4251960"/>
          </a:xfrm>
        </p:spPr>
        <p:txBody>
          <a:bodyPr>
            <a:normAutofit/>
          </a:bodyPr>
          <a:lstStyle/>
          <a:p>
            <a:r>
              <a:rPr lang="mk-MK" sz="2200" i="1">
                <a:effectLst/>
                <a:latin typeface="Times New Roman" panose="02020603050405020304" pitchFamily="18" charset="0"/>
                <a:ea typeface="Calibri" panose="020F0502020204030204" pitchFamily="34" charset="0"/>
                <a:cs typeface="Times New Roman" panose="02020603050405020304" pitchFamily="18" charset="0"/>
              </a:rPr>
              <a:t>Донеси му на попо пагуро за да даит </a:t>
            </a:r>
            <a:r>
              <a:rPr lang="mk-MK" sz="2200">
                <a:effectLst/>
                <a:latin typeface="Times New Roman" panose="02020603050405020304" pitchFamily="18" charset="0"/>
                <a:ea typeface="Calibri" panose="020F0502020204030204" pitchFamily="34" charset="0"/>
                <a:cs typeface="Times New Roman" panose="02020603050405020304" pitchFamily="18" charset="0"/>
              </a:rPr>
              <a:t>благослоот (Donne au prêtre la fiole, pour qu’il te donne la bénédiction)</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200" b="1" u="sng">
                <a:latin typeface="Times New Roman" panose="02020603050405020304" pitchFamily="18" charset="0"/>
                <a:ea typeface="Calibri" panose="020F0502020204030204" pitchFamily="34" charset="0"/>
                <a:cs typeface="Times New Roman" panose="02020603050405020304" pitchFamily="18" charset="0"/>
              </a:rPr>
              <a:t>T</a:t>
            </a:r>
            <a:r>
              <a:rPr lang="mk-MK" sz="2200" b="1" u="sng">
                <a:effectLst/>
                <a:latin typeface="Times New Roman" panose="02020603050405020304" pitchFamily="18" charset="0"/>
                <a:ea typeface="Calibri" panose="020F0502020204030204" pitchFamily="34" charset="0"/>
                <a:cs typeface="Times New Roman" panose="02020603050405020304" pitchFamily="18" charset="0"/>
              </a:rPr>
              <a:t>ravail fautif (5 </a:t>
            </a:r>
            <a:r>
              <a:rPr lang="fr-FR" sz="2200" b="1" u="sng">
                <a:effectLst/>
                <a:latin typeface="Times New Roman" panose="02020603050405020304" pitchFamily="18" charset="0"/>
                <a:ea typeface="Calibri" panose="020F0502020204030204" pitchFamily="34" charset="0"/>
                <a:cs typeface="Times New Roman" panose="02020603050405020304" pitchFamily="18" charset="0"/>
              </a:rPr>
              <a:t>proverbes</a:t>
            </a:r>
            <a:r>
              <a:rPr lang="mk-MK" sz="2200" b="1" u="sng">
                <a:effectLst/>
                <a:latin typeface="Times New Roman" panose="02020603050405020304" pitchFamily="18" charset="0"/>
                <a:ea typeface="Calibri" panose="020F0502020204030204" pitchFamily="34" charset="0"/>
                <a:cs typeface="Times New Roman" panose="02020603050405020304" pitchFamily="18" charset="0"/>
              </a:rPr>
              <a:t>)</a:t>
            </a:r>
            <a:r>
              <a:rPr lang="mk-MK" sz="2200" u="sng">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u="sng">
              <a:effectLst/>
              <a:latin typeface="Times New Roman" panose="02020603050405020304" pitchFamily="18" charset="0"/>
              <a:ea typeface="Calibri" panose="020F0502020204030204" pitchFamily="34" charset="0"/>
              <a:cs typeface="Times New Roman" panose="02020603050405020304" pitchFamily="18" charset="0"/>
            </a:endParaRPr>
          </a:p>
          <a:p>
            <a:r>
              <a:rPr lang="mk-MK" sz="2200" i="1">
                <a:effectLst/>
                <a:latin typeface="Times New Roman" panose="02020603050405020304" pitchFamily="18" charset="0"/>
                <a:ea typeface="Calibri" panose="020F0502020204030204" pitchFamily="34" charset="0"/>
                <a:cs typeface="Times New Roman" panose="02020603050405020304" pitchFamily="18" charset="0"/>
              </a:rPr>
              <a:t>Што те учи поп, слушај; што прави тој – не прави </a:t>
            </a:r>
            <a:r>
              <a:rPr lang="mk-MK" sz="2200">
                <a:effectLst/>
                <a:latin typeface="Times New Roman" panose="02020603050405020304" pitchFamily="18" charset="0"/>
                <a:ea typeface="Calibri" panose="020F0502020204030204" pitchFamily="34" charset="0"/>
                <a:cs typeface="Times New Roman" panose="02020603050405020304" pitchFamily="18" charset="0"/>
              </a:rPr>
              <a:t>(Ce que </a:t>
            </a:r>
            <a:r>
              <a:rPr lang="fr-FR" sz="2200">
                <a:effectLst/>
                <a:latin typeface="Times New Roman" panose="02020603050405020304" pitchFamily="18" charset="0"/>
                <a:ea typeface="Calibri" panose="020F0502020204030204" pitchFamily="34" charset="0"/>
                <a:cs typeface="Times New Roman" panose="02020603050405020304" pitchFamily="18" charset="0"/>
              </a:rPr>
              <a:t>le prêtre t’</a:t>
            </a:r>
            <a:r>
              <a:rPr lang="mk-MK" sz="2200">
                <a:effectLst/>
                <a:latin typeface="Times New Roman" panose="02020603050405020304" pitchFamily="18" charset="0"/>
                <a:ea typeface="Calibri" panose="020F0502020204030204" pitchFamily="34" charset="0"/>
                <a:cs typeface="Times New Roman" panose="02020603050405020304" pitchFamily="18" charset="0"/>
              </a:rPr>
              <a:t>apprend, écoute ; ce qu</a:t>
            </a:r>
            <a:r>
              <a:rPr lang="fr-FR" sz="2200">
                <a:effectLst/>
                <a:latin typeface="Times New Roman" panose="02020603050405020304" pitchFamily="18" charset="0"/>
                <a:ea typeface="Calibri" panose="020F0502020204030204" pitchFamily="34" charset="0"/>
                <a:cs typeface="Times New Roman" panose="02020603050405020304" pitchFamily="18" charset="0"/>
              </a:rPr>
              <a:t>’</a:t>
            </a:r>
            <a:r>
              <a:rPr lang="mk-MK" sz="2200">
                <a:effectLst/>
                <a:latin typeface="Times New Roman" panose="02020603050405020304" pitchFamily="18" charset="0"/>
                <a:ea typeface="Calibri" panose="020F0502020204030204" pitchFamily="34" charset="0"/>
                <a:cs typeface="Times New Roman" panose="02020603050405020304" pitchFamily="18" charset="0"/>
              </a:rPr>
              <a:t>il fait – </a:t>
            </a:r>
            <a:r>
              <a:rPr lang="fr-FR" sz="2200">
                <a:effectLst/>
                <a:latin typeface="Times New Roman" panose="02020603050405020304" pitchFamily="18" charset="0"/>
                <a:ea typeface="Calibri" panose="020F0502020204030204" pitchFamily="34" charset="0"/>
                <a:cs typeface="Times New Roman" panose="02020603050405020304" pitchFamily="18" charset="0"/>
              </a:rPr>
              <a:t>ne </a:t>
            </a:r>
            <a:r>
              <a:rPr lang="mk-MK" sz="2200">
                <a:effectLst/>
                <a:latin typeface="Times New Roman" panose="02020603050405020304" pitchFamily="18" charset="0"/>
                <a:ea typeface="Calibri" panose="020F0502020204030204" pitchFamily="34" charset="0"/>
                <a:cs typeface="Times New Roman" panose="02020603050405020304" pitchFamily="18" charset="0"/>
              </a:rPr>
              <a:t>le fai</a:t>
            </a:r>
            <a:r>
              <a:rPr lang="fr-FR" sz="2200">
                <a:effectLst/>
                <a:latin typeface="Times New Roman" panose="02020603050405020304" pitchFamily="18" charset="0"/>
                <a:ea typeface="Calibri" panose="020F0502020204030204" pitchFamily="34" charset="0"/>
                <a:cs typeface="Times New Roman" panose="02020603050405020304" pitchFamily="18" charset="0"/>
              </a:rPr>
              <a:t>s </a:t>
            </a:r>
            <a:r>
              <a:rPr lang="mk-MK" sz="2200">
                <a:effectLst/>
                <a:latin typeface="Times New Roman" panose="02020603050405020304" pitchFamily="18" charset="0"/>
                <a:ea typeface="Calibri" panose="020F0502020204030204" pitchFamily="34" charset="0"/>
                <a:cs typeface="Times New Roman" panose="02020603050405020304" pitchFamily="18" charset="0"/>
              </a:rPr>
              <a:t>pas</a:t>
            </a:r>
            <a:r>
              <a:rPr lang="mk-MK" sz="2200" i="1">
                <a:effectLst/>
                <a:latin typeface="Times New Roman" panose="02020603050405020304" pitchFamily="18" charset="0"/>
                <a:ea typeface="Calibri" panose="020F0502020204030204" pitchFamily="34" charset="0"/>
                <a:cs typeface="Times New Roman" panose="02020603050405020304" pitchFamily="18" charset="0"/>
              </a:rPr>
              <a:t>) </a:t>
            </a:r>
            <a:r>
              <a:rPr lang="mk-MK" sz="2200">
                <a:effectLst/>
                <a:latin typeface="Times New Roman" panose="02020603050405020304" pitchFamily="18" charset="0"/>
                <a:ea typeface="Calibri" panose="020F0502020204030204" pitchFamily="34" charset="0"/>
                <a:cs typeface="Times New Roman" panose="02020603050405020304" pitchFamily="18" charset="0"/>
              </a:rPr>
              <a:t>ou même </a:t>
            </a:r>
            <a:r>
              <a:rPr lang="mk-MK" sz="2200" i="1">
                <a:effectLst/>
                <a:latin typeface="Times New Roman" panose="02020603050405020304" pitchFamily="18" charset="0"/>
                <a:ea typeface="Calibri" panose="020F0502020204030204" pitchFamily="34" charset="0"/>
                <a:cs typeface="Times New Roman" panose="02020603050405020304" pitchFamily="18" charset="0"/>
              </a:rPr>
              <a:t>Греши попот во книгата, а не магарето на нива </a:t>
            </a:r>
            <a:r>
              <a:rPr lang="mk-MK" sz="2200">
                <a:effectLst/>
                <a:latin typeface="Times New Roman" panose="02020603050405020304" pitchFamily="18" charset="0"/>
                <a:ea typeface="Calibri" panose="020F0502020204030204" pitchFamily="34" charset="0"/>
                <a:cs typeface="Times New Roman" panose="02020603050405020304" pitchFamily="18" charset="0"/>
              </a:rPr>
              <a:t>(</a:t>
            </a:r>
            <a:r>
              <a:rPr lang="fr-FR" sz="2200">
                <a:effectLst/>
                <a:latin typeface="Times New Roman" panose="02020603050405020304" pitchFamily="18" charset="0"/>
                <a:ea typeface="Calibri" panose="020F0502020204030204" pitchFamily="34" charset="0"/>
                <a:cs typeface="Times New Roman" panose="02020603050405020304" pitchFamily="18" charset="0"/>
              </a:rPr>
              <a:t>C’est l</a:t>
            </a:r>
            <a:r>
              <a:rPr lang="mk-MK" sz="2200">
                <a:effectLst/>
                <a:latin typeface="Times New Roman" panose="02020603050405020304" pitchFamily="18" charset="0"/>
                <a:ea typeface="Calibri" panose="020F0502020204030204" pitchFamily="34" charset="0"/>
                <a:cs typeface="Times New Roman" panose="02020603050405020304" pitchFamily="18" charset="0"/>
              </a:rPr>
              <a:t>e prêtre </a:t>
            </a:r>
            <a:r>
              <a:rPr lang="fr-FR" sz="2200">
                <a:effectLst/>
                <a:latin typeface="Times New Roman" panose="02020603050405020304" pitchFamily="18" charset="0"/>
                <a:ea typeface="Calibri" panose="020F0502020204030204" pitchFamily="34" charset="0"/>
                <a:cs typeface="Times New Roman" panose="02020603050405020304" pitchFamily="18" charset="0"/>
              </a:rPr>
              <a:t>qui fait des fautes</a:t>
            </a:r>
            <a:r>
              <a:rPr lang="mk-MK" sz="2200">
                <a:effectLst/>
                <a:latin typeface="Times New Roman" panose="02020603050405020304" pitchFamily="18" charset="0"/>
                <a:ea typeface="Calibri" panose="020F0502020204030204" pitchFamily="34" charset="0"/>
                <a:cs typeface="Times New Roman" panose="02020603050405020304" pitchFamily="18" charset="0"/>
              </a:rPr>
              <a:t> dans le livre, </a:t>
            </a:r>
            <a:r>
              <a:rPr lang="fr-FR" sz="2200">
                <a:effectLst/>
                <a:latin typeface="Times New Roman" panose="02020603050405020304" pitchFamily="18" charset="0"/>
                <a:ea typeface="Calibri" panose="020F0502020204030204" pitchFamily="34" charset="0"/>
                <a:cs typeface="Times New Roman" panose="02020603050405020304" pitchFamily="18" charset="0"/>
              </a:rPr>
              <a:t>et </a:t>
            </a:r>
            <a:r>
              <a:rPr lang="mk-MK" sz="2200">
                <a:effectLst/>
                <a:latin typeface="Times New Roman" panose="02020603050405020304" pitchFamily="18" charset="0"/>
                <a:ea typeface="Calibri" panose="020F0502020204030204" pitchFamily="34" charset="0"/>
                <a:cs typeface="Times New Roman" panose="02020603050405020304" pitchFamily="18" charset="0"/>
              </a:rPr>
              <a:t>pas l’âne dans les champs</a:t>
            </a:r>
            <a:r>
              <a:rPr lang="fr-FR" sz="2200">
                <a:effectLst/>
                <a:latin typeface="Times New Roman" panose="02020603050405020304" pitchFamily="18" charset="0"/>
                <a:ea typeface="Calibri" panose="020F0502020204030204" pitchFamily="34" charset="0"/>
                <a:cs typeface="Times New Roman" panose="02020603050405020304" pitchFamily="18" charset="0"/>
              </a:rPr>
              <a:t>)</a:t>
            </a:r>
          </a:p>
          <a:p>
            <a:endParaRPr lang="fr-FR" sz="2200">
              <a:latin typeface="Times New Roman" panose="02020603050405020304" pitchFamily="18" charset="0"/>
              <a:cs typeface="Times New Roman" panose="02020603050405020304" pitchFamily="18" charset="0"/>
            </a:endParaRPr>
          </a:p>
          <a:p>
            <a:pPr marL="0" indent="0">
              <a:buNone/>
            </a:pPr>
            <a:r>
              <a:rPr lang="fr-FR" sz="2200">
                <a:latin typeface="Times New Roman" panose="02020603050405020304" pitchFamily="18" charset="0"/>
                <a:cs typeface="Times New Roman" panose="02020603050405020304" pitchFamily="18" charset="0"/>
              </a:rPr>
              <a:t>Ou </a:t>
            </a:r>
            <a:r>
              <a:rPr lang="fr-FR" sz="2200" b="1" u="sng">
                <a:latin typeface="Times New Roman" panose="02020603050405020304" pitchFamily="18" charset="0"/>
                <a:cs typeface="Times New Roman" panose="02020603050405020304" pitchFamily="18" charset="0"/>
              </a:rPr>
              <a:t>même infractions </a:t>
            </a:r>
            <a:r>
              <a:rPr lang="mk-MK" sz="2200" b="1" u="sng">
                <a:effectLst/>
                <a:latin typeface="Times New Roman" panose="02020603050405020304" pitchFamily="18" charset="0"/>
                <a:ea typeface="Calibri" panose="020F0502020204030204" pitchFamily="34" charset="0"/>
                <a:cs typeface="Times New Roman" panose="02020603050405020304" pitchFamily="18" charset="0"/>
              </a:rPr>
              <a:t>des canons religieux</a:t>
            </a:r>
            <a:r>
              <a:rPr lang="en-US" sz="2200" u="sng">
                <a:effectLst/>
                <a:latin typeface="Times New Roman" panose="02020603050405020304" pitchFamily="18" charset="0"/>
                <a:ea typeface="Calibri" panose="020F0502020204030204" pitchFamily="34" charset="0"/>
                <a:cs typeface="Times New Roman" panose="02020603050405020304" pitchFamily="18" charset="0"/>
              </a:rPr>
              <a:t>:</a:t>
            </a:r>
          </a:p>
          <a:p>
            <a:r>
              <a:rPr lang="mk-MK" sz="2200" i="1">
                <a:effectLst/>
                <a:latin typeface="Times New Roman" panose="02020603050405020304" pitchFamily="18" charset="0"/>
                <a:ea typeface="Calibri" panose="020F0502020204030204" pitchFamily="34" charset="0"/>
                <a:cs typeface="Times New Roman" panose="02020603050405020304" pitchFamily="18" charset="0"/>
              </a:rPr>
              <a:t>Сложни калуѓери и во среда месо јадат </a:t>
            </a:r>
            <a:r>
              <a:rPr lang="mk-MK" sz="2200">
                <a:effectLst/>
                <a:latin typeface="Times New Roman" panose="02020603050405020304" pitchFamily="18" charset="0"/>
                <a:ea typeface="Calibri" panose="020F0502020204030204" pitchFamily="34" charset="0"/>
                <a:cs typeface="Times New Roman" panose="02020603050405020304" pitchFamily="18" charset="0"/>
              </a:rPr>
              <a:t>(Les moines harmonieux mangent de la viande même le mercredi)</a:t>
            </a:r>
            <a:endParaRPr lang="mk-MK" sz="2200">
              <a:latin typeface="Times New Roman" panose="02020603050405020304" pitchFamily="18" charset="0"/>
              <a:cs typeface="Times New Roman" panose="02020603050405020304" pitchFamily="18" charset="0"/>
            </a:endParaRPr>
          </a:p>
          <a:p>
            <a:endParaRPr lang="mk-MK" sz="2200"/>
          </a:p>
        </p:txBody>
      </p:sp>
    </p:spTree>
    <p:extLst>
      <p:ext uri="{BB962C8B-B14F-4D97-AF65-F5344CB8AC3E}">
        <p14:creationId xmlns:p14="http://schemas.microsoft.com/office/powerpoint/2010/main" val="315101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2D023-9B81-4E02-A67A-BEE3D65E42FB}"/>
              </a:ext>
            </a:extLst>
          </p:cNvPr>
          <p:cNvSpPr>
            <a:spLocks noGrp="1"/>
          </p:cNvSpPr>
          <p:nvPr>
            <p:ph type="title"/>
          </p:nvPr>
        </p:nvSpPr>
        <p:spPr>
          <a:xfrm>
            <a:off x="841248" y="548640"/>
            <a:ext cx="3600860" cy="5431536"/>
          </a:xfrm>
        </p:spPr>
        <p:txBody>
          <a:bodyPr>
            <a:normAutofit/>
          </a:bodyPr>
          <a:lstStyle/>
          <a:p>
            <a:r>
              <a:rPr lang="mk-MK" sz="5400" b="1" u="sng">
                <a:effectLst/>
                <a:latin typeface="Times New Roman" panose="02020603050405020304" pitchFamily="18" charset="0"/>
                <a:ea typeface="Calibri" panose="020F0502020204030204" pitchFamily="34" charset="0"/>
              </a:rPr>
              <a:t>paresse du clergé </a:t>
            </a:r>
            <a:r>
              <a:rPr lang="en-US" sz="5400" b="1" u="sng">
                <a:effectLst/>
                <a:latin typeface="Times New Roman" panose="02020603050405020304" pitchFamily="18" charset="0"/>
                <a:ea typeface="Calibri" panose="020F0502020204030204" pitchFamily="34" charset="0"/>
              </a:rPr>
              <a:t> </a:t>
            </a:r>
            <a:r>
              <a:rPr lang="en-US" sz="5400" u="sng">
                <a:effectLst/>
                <a:latin typeface="Times New Roman" panose="02020603050405020304" pitchFamily="18" charset="0"/>
                <a:ea typeface="Calibri" panose="020F0502020204030204" pitchFamily="34" charset="0"/>
              </a:rPr>
              <a:t>(5 </a:t>
            </a:r>
            <a:r>
              <a:rPr lang="fr-FR" sz="5400" u="sng">
                <a:effectLst/>
                <a:latin typeface="Times New Roman" panose="02020603050405020304" pitchFamily="18" charset="0"/>
                <a:ea typeface="Calibri" panose="020F0502020204030204" pitchFamily="34" charset="0"/>
              </a:rPr>
              <a:t>proverbes</a:t>
            </a:r>
            <a:r>
              <a:rPr lang="en-US" sz="5400" u="sng">
                <a:effectLst/>
                <a:latin typeface="Times New Roman" panose="02020603050405020304" pitchFamily="18" charset="0"/>
                <a:ea typeface="Calibri" panose="020F0502020204030204" pitchFamily="34" charset="0"/>
              </a:rPr>
              <a:t>)</a:t>
            </a:r>
            <a:endParaRPr lang="mk-MK" sz="5400" u="sng"/>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B5A35-CC11-4032-85D8-0F7B4EBC7DF2}"/>
              </a:ext>
            </a:extLst>
          </p:cNvPr>
          <p:cNvSpPr>
            <a:spLocks noGrp="1"/>
          </p:cNvSpPr>
          <p:nvPr>
            <p:ph idx="1"/>
          </p:nvPr>
        </p:nvSpPr>
        <p:spPr>
          <a:xfrm>
            <a:off x="5126418" y="552091"/>
            <a:ext cx="6224335" cy="5431536"/>
          </a:xfrm>
        </p:spPr>
        <p:txBody>
          <a:bodyPr anchor="ctr">
            <a:normAutofit/>
          </a:bodyPr>
          <a:lstStyle/>
          <a:p>
            <a:r>
              <a:rPr lang="mk-MK" sz="2200" i="1">
                <a:effectLst/>
                <a:latin typeface="Times New Roman" panose="02020603050405020304" pitchFamily="18" charset="0"/>
                <a:ea typeface="Calibri" panose="020F0502020204030204" pitchFamily="34" charset="0"/>
                <a:cs typeface="Times New Roman" panose="02020603050405020304" pitchFamily="18" charset="0"/>
              </a:rPr>
              <a:t>Попуј, попе, ама и пооруј </a:t>
            </a:r>
            <a:r>
              <a:rPr lang="mk-MK" sz="2200">
                <a:effectLst/>
                <a:latin typeface="Times New Roman" panose="02020603050405020304" pitchFamily="18" charset="0"/>
                <a:ea typeface="Calibri" panose="020F0502020204030204" pitchFamily="34" charset="0"/>
                <a:cs typeface="Times New Roman" panose="02020603050405020304" pitchFamily="18" charset="0"/>
              </a:rPr>
              <a:t>(Prêtre parle, mais laboure la terre aussi)</a:t>
            </a:r>
            <a:r>
              <a:rPr lang="mk-MK" sz="2200" i="1">
                <a:effectLst/>
                <a:latin typeface="Times New Roman" panose="02020603050405020304" pitchFamily="18" charset="0"/>
                <a:ea typeface="Calibri" panose="020F0502020204030204" pitchFamily="34" charset="0"/>
                <a:cs typeface="Times New Roman" panose="02020603050405020304" pitchFamily="18" charset="0"/>
              </a:rPr>
              <a:t>, Лозјето не сака дедо поп, туку чичко пот </a:t>
            </a:r>
            <a:r>
              <a:rPr lang="mk-MK" sz="2200">
                <a:effectLst/>
                <a:latin typeface="Times New Roman" panose="02020603050405020304" pitchFamily="18" charset="0"/>
                <a:ea typeface="Calibri" panose="020F0502020204030204" pitchFamily="34" charset="0"/>
                <a:cs typeface="Times New Roman" panose="02020603050405020304" pitchFamily="18" charset="0"/>
              </a:rPr>
              <a:t>(Le vignoble </a:t>
            </a:r>
            <a:r>
              <a:rPr lang="fr-FR" sz="2200">
                <a:effectLst/>
                <a:latin typeface="Times New Roman" panose="02020603050405020304" pitchFamily="18" charset="0"/>
                <a:ea typeface="Calibri" panose="020F0502020204030204" pitchFamily="34" charset="0"/>
                <a:cs typeface="Times New Roman" panose="02020603050405020304" pitchFamily="18" charset="0"/>
              </a:rPr>
              <a:t>ne demande pas un prêtre, mais de la sueur)</a:t>
            </a:r>
          </a:p>
          <a:p>
            <a:endParaRPr lang="fr-FR" sz="2200">
              <a:latin typeface="Times New Roman" panose="02020603050405020304" pitchFamily="18" charset="0"/>
              <a:cs typeface="Times New Roman" panose="02020603050405020304" pitchFamily="18" charset="0"/>
            </a:endParaRPr>
          </a:p>
          <a:p>
            <a:pPr marL="0" indent="0">
              <a:buNone/>
            </a:pPr>
            <a:r>
              <a:rPr lang="fr-FR" sz="2200" b="1" u="sng">
                <a:effectLst/>
                <a:latin typeface="Times New Roman" panose="02020603050405020304" pitchFamily="18" charset="0"/>
                <a:ea typeface="Calibri" panose="020F0502020204030204" pitchFamily="34" charset="0"/>
                <a:cs typeface="Times New Roman" panose="02020603050405020304" pitchFamily="18" charset="0"/>
              </a:rPr>
              <a:t>Conflits entre les prêtres et le village </a:t>
            </a:r>
            <a:r>
              <a:rPr lang="fr-FR" sz="2200" u="sng">
                <a:effectLst/>
                <a:latin typeface="Times New Roman" panose="02020603050405020304" pitchFamily="18" charset="0"/>
                <a:ea typeface="Calibri" panose="020F0502020204030204" pitchFamily="34" charset="0"/>
                <a:cs typeface="Times New Roman" panose="02020603050405020304" pitchFamily="18" charset="0"/>
              </a:rPr>
              <a:t>(4 proverbes)</a:t>
            </a:r>
          </a:p>
          <a:p>
            <a:r>
              <a:rPr lang="mk-MK" sz="2200" i="1">
                <a:effectLst/>
                <a:latin typeface="Times New Roman" panose="02020603050405020304" pitchFamily="18" charset="0"/>
                <a:ea typeface="Calibri" panose="020F0502020204030204" pitchFamily="34" charset="0"/>
                <a:cs typeface="Times New Roman" panose="02020603050405020304" pitchFamily="18" charset="0"/>
              </a:rPr>
              <a:t>Врзан поп, мирно село </a:t>
            </a:r>
            <a:r>
              <a:rPr lang="fr-FR" sz="2200">
                <a:effectLst/>
                <a:latin typeface="Times New Roman" panose="02020603050405020304" pitchFamily="18" charset="0"/>
                <a:ea typeface="Calibri" panose="020F0502020204030204" pitchFamily="34" charset="0"/>
                <a:cs typeface="Times New Roman" panose="02020603050405020304" pitchFamily="18" charset="0"/>
              </a:rPr>
              <a:t>(Le prêtre attaché, le village paisible) </a:t>
            </a:r>
            <a:endParaRPr lang="mk-MK" sz="2200">
              <a:latin typeface="Times New Roman" panose="02020603050405020304" pitchFamily="18" charset="0"/>
              <a:cs typeface="Times New Roman" panose="02020603050405020304" pitchFamily="18" charset="0"/>
            </a:endParaRPr>
          </a:p>
          <a:p>
            <a:endParaRPr lang="mk-MK"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349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2DB317-740C-40F5-9BCC-191427BB30A7}"/>
              </a:ext>
            </a:extLst>
          </p:cNvPr>
          <p:cNvSpPr>
            <a:spLocks noGrp="1"/>
          </p:cNvSpPr>
          <p:nvPr>
            <p:ph type="title"/>
          </p:nvPr>
        </p:nvSpPr>
        <p:spPr>
          <a:xfrm>
            <a:off x="841248" y="548640"/>
            <a:ext cx="3600860" cy="5431536"/>
          </a:xfrm>
        </p:spPr>
        <p:txBody>
          <a:bodyPr>
            <a:normAutofit/>
          </a:bodyPr>
          <a:lstStyle/>
          <a:p>
            <a:r>
              <a:rPr lang="fr-FR" sz="4600" b="1">
                <a:effectLst/>
                <a:latin typeface="Times New Roman" panose="02020603050405020304" pitchFamily="18" charset="0"/>
                <a:ea typeface="Calibri" panose="020F0502020204030204" pitchFamily="34" charset="0"/>
              </a:rPr>
              <a:t>21% des proverbes macédoniens positifs </a:t>
            </a:r>
            <a:endParaRPr lang="mk-MK" sz="4600" b="1"/>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47A5D7-9825-419C-8124-266DA24D54DB}"/>
              </a:ext>
            </a:extLst>
          </p:cNvPr>
          <p:cNvSpPr>
            <a:spLocks noGrp="1"/>
          </p:cNvSpPr>
          <p:nvPr>
            <p:ph idx="1"/>
          </p:nvPr>
        </p:nvSpPr>
        <p:spPr>
          <a:xfrm>
            <a:off x="5126418" y="552091"/>
            <a:ext cx="6224335" cy="5431536"/>
          </a:xfrm>
        </p:spPr>
        <p:txBody>
          <a:bodyPr anchor="ctr">
            <a:normAutofit/>
          </a:bodyPr>
          <a:lstStyle/>
          <a:p>
            <a:r>
              <a:rPr lang="fr-FR" sz="2200" b="1">
                <a:effectLst/>
                <a:latin typeface="Times New Roman" panose="02020603050405020304" pitchFamily="18" charset="0"/>
                <a:ea typeface="Calibri" panose="020F0502020204030204" pitchFamily="34" charset="0"/>
              </a:rPr>
              <a:t>est bon en général</a:t>
            </a:r>
            <a:r>
              <a:rPr lang="fr-FR" sz="2200">
                <a:effectLst/>
                <a:latin typeface="Times New Roman" panose="02020603050405020304" pitchFamily="18" charset="0"/>
                <a:ea typeface="Calibri" panose="020F0502020204030204" pitchFamily="34" charset="0"/>
              </a:rPr>
              <a:t> : </a:t>
            </a:r>
            <a:r>
              <a:rPr lang="mk-MK" sz="2200" i="1">
                <a:effectLst/>
                <a:latin typeface="Times New Roman" panose="02020603050405020304" pitchFamily="18" charset="0"/>
                <a:ea typeface="Calibri" panose="020F0502020204030204" pitchFamily="34" charset="0"/>
              </a:rPr>
              <a:t>Добрио владика и поп црква проповедуа </a:t>
            </a:r>
            <a:r>
              <a:rPr lang="mk-MK" sz="2200">
                <a:effectLst/>
                <a:latin typeface="Times New Roman" panose="02020603050405020304" pitchFamily="18" charset="0"/>
                <a:ea typeface="Calibri" panose="020F0502020204030204" pitchFamily="34" charset="0"/>
              </a:rPr>
              <a:t>(</a:t>
            </a:r>
            <a:r>
              <a:rPr lang="fr-FR" sz="2200">
                <a:effectLst/>
                <a:latin typeface="Times New Roman" panose="02020603050405020304" pitchFamily="18" charset="0"/>
                <a:ea typeface="Calibri" panose="020F0502020204030204" pitchFamily="34" charset="0"/>
              </a:rPr>
              <a:t>Le bon évêque et prêtre développe l’église)</a:t>
            </a:r>
            <a:r>
              <a:rPr lang="fr-FR" sz="2200" i="1">
                <a:effectLst/>
                <a:latin typeface="Times New Roman" panose="02020603050405020304" pitchFamily="18" charset="0"/>
                <a:ea typeface="Calibri" panose="020F0502020204030204" pitchFamily="34" charset="0"/>
              </a:rPr>
              <a:t>, </a:t>
            </a:r>
          </a:p>
          <a:p>
            <a:r>
              <a:rPr lang="fr-FR" sz="2200" b="1">
                <a:effectLst/>
                <a:latin typeface="Times New Roman" panose="02020603050405020304" pitchFamily="18" charset="0"/>
                <a:ea typeface="Calibri" panose="020F0502020204030204" pitchFamily="34" charset="0"/>
              </a:rPr>
              <a:t>modestie : </a:t>
            </a:r>
            <a:r>
              <a:rPr lang="mk-MK" sz="2200" i="1">
                <a:effectLst/>
                <a:latin typeface="Times New Roman" panose="02020603050405020304" pitchFamily="18" charset="0"/>
                <a:ea typeface="Calibri" panose="020F0502020204030204" pitchFamily="34" charset="0"/>
              </a:rPr>
              <a:t>Добрио владика не се големеит в црква </a:t>
            </a:r>
            <a:r>
              <a:rPr lang="fr-FR" sz="2200">
                <a:effectLst/>
                <a:latin typeface="Times New Roman" panose="02020603050405020304" pitchFamily="18" charset="0"/>
                <a:ea typeface="Calibri" panose="020F0502020204030204" pitchFamily="34" charset="0"/>
              </a:rPr>
              <a:t>(Le bon évêque ne se prend pas pour quelqu’un de grand dans l’église)</a:t>
            </a:r>
            <a:r>
              <a:rPr lang="fr-FR" sz="2200" i="1">
                <a:effectLst/>
                <a:latin typeface="Times New Roman" panose="02020603050405020304" pitchFamily="18" charset="0"/>
                <a:ea typeface="Calibri" panose="020F0502020204030204" pitchFamily="34" charset="0"/>
              </a:rPr>
              <a:t> </a:t>
            </a:r>
            <a:endParaRPr lang="fr-FR" sz="2200" i="1">
              <a:latin typeface="Times New Roman" panose="02020603050405020304" pitchFamily="18" charset="0"/>
              <a:ea typeface="Calibri" panose="020F0502020204030204" pitchFamily="34" charset="0"/>
            </a:endParaRPr>
          </a:p>
          <a:p>
            <a:r>
              <a:rPr lang="mk-MK" sz="2200">
                <a:effectLst/>
                <a:latin typeface="Times New Roman" panose="02020603050405020304" pitchFamily="18" charset="0"/>
                <a:ea typeface="Calibri" panose="020F0502020204030204" pitchFamily="34" charset="0"/>
              </a:rPr>
              <a:t>jouit d’une bonne réputation dans </a:t>
            </a:r>
            <a:r>
              <a:rPr lang="mk-MK" sz="2200" b="1">
                <a:effectLst/>
                <a:latin typeface="Times New Roman" panose="02020603050405020304" pitchFamily="18" charset="0"/>
                <a:ea typeface="Calibri" panose="020F0502020204030204" pitchFamily="34" charset="0"/>
              </a:rPr>
              <a:t>dans le milieu social </a:t>
            </a:r>
            <a:r>
              <a:rPr lang="mk-MK" sz="2200" i="1">
                <a:effectLst/>
                <a:latin typeface="Times New Roman" panose="02020603050405020304" pitchFamily="18" charset="0"/>
                <a:ea typeface="Calibri" panose="020F0502020204030204" pitchFamily="34" charset="0"/>
              </a:rPr>
              <a:t>Тие го нејќат во селото, а тој прашува каде седи попот </a:t>
            </a:r>
            <a:r>
              <a:rPr lang="mk-MK" sz="2200">
                <a:effectLst/>
                <a:latin typeface="Times New Roman" panose="02020603050405020304" pitchFamily="18" charset="0"/>
                <a:ea typeface="Calibri" panose="020F0502020204030204" pitchFamily="34" charset="0"/>
              </a:rPr>
              <a:t>(On ne l’aime pas dans le village, il demande où habite le prêtre) </a:t>
            </a:r>
            <a:endParaRPr lang="mk-MK" sz="2200"/>
          </a:p>
        </p:txBody>
      </p:sp>
    </p:spTree>
    <p:extLst>
      <p:ext uri="{BB962C8B-B14F-4D97-AF65-F5344CB8AC3E}">
        <p14:creationId xmlns:p14="http://schemas.microsoft.com/office/powerpoint/2010/main" val="2574433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DFEC81-2610-4A08-AA13-D3AA1CCE4E81}"/>
              </a:ext>
            </a:extLst>
          </p:cNvPr>
          <p:cNvSpPr>
            <a:spLocks noGrp="1"/>
          </p:cNvSpPr>
          <p:nvPr>
            <p:ph type="title"/>
          </p:nvPr>
        </p:nvSpPr>
        <p:spPr>
          <a:xfrm>
            <a:off x="841248" y="548640"/>
            <a:ext cx="3600860" cy="5431536"/>
          </a:xfrm>
        </p:spPr>
        <p:txBody>
          <a:bodyPr>
            <a:normAutofit/>
          </a:bodyPr>
          <a:lstStyle/>
          <a:p>
            <a:br>
              <a:rPr lang="en-US" sz="5400"/>
            </a:br>
            <a:r>
              <a:rPr lang="en-US" sz="5400"/>
              <a:t>Conclusion</a:t>
            </a:r>
            <a:br>
              <a:rPr lang="en-US" sz="5400"/>
            </a:br>
            <a:endParaRPr lang="mk-MK"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BEEE757-1AE5-42DD-B4DC-65D144DF9F07}"/>
              </a:ext>
            </a:extLst>
          </p:cNvPr>
          <p:cNvSpPr>
            <a:spLocks noGrp="1"/>
          </p:cNvSpPr>
          <p:nvPr>
            <p:ph idx="1"/>
          </p:nvPr>
        </p:nvSpPr>
        <p:spPr>
          <a:xfrm>
            <a:off x="5126418" y="552091"/>
            <a:ext cx="6224335" cy="5431536"/>
          </a:xfrm>
        </p:spPr>
        <p:txBody>
          <a:bodyPr anchor="ctr">
            <a:normAutofit/>
          </a:bodyPr>
          <a:lstStyle/>
          <a:p>
            <a:endParaRPr lang="fr-FR" sz="1400" dirty="0">
              <a:effectLst/>
              <a:highlight>
                <a:srgbClr val="FFFF00"/>
              </a:highlight>
              <a:latin typeface="Times New Roman" panose="02020603050405020304" pitchFamily="18" charset="0"/>
              <a:ea typeface="Calibri" panose="020F0502020204030204" pitchFamily="34" charset="0"/>
            </a:endParaRPr>
          </a:p>
          <a:p>
            <a:r>
              <a:rPr lang="fr-FR" sz="1400" dirty="0">
                <a:effectLst/>
                <a:highlight>
                  <a:srgbClr val="FFFF00"/>
                </a:highlight>
                <a:latin typeface="Times New Roman" panose="02020603050405020304" pitchFamily="18" charset="0"/>
                <a:ea typeface="Calibri" panose="020F0502020204030204" pitchFamily="34" charset="0"/>
              </a:rPr>
              <a:t>85% dans le corpus français et 66% dans le corpus macédonien. Seulement 7% des proverbes français présentent le clergé dans une lumière positive, à la différence de 21% des proverbes macédoniens. Le clergé a une valeur référentielle indéterminée dans 8% des proverbes français et 13% des proverbes macédoniens</a:t>
            </a:r>
            <a:endParaRPr lang="fr-FR" sz="1400" dirty="0">
              <a:highlight>
                <a:srgbClr val="FFFF00"/>
              </a:highlight>
              <a:latin typeface="Times New Roman" panose="02020603050405020304" pitchFamily="18" charset="0"/>
              <a:ea typeface="Calibri" panose="020F0502020204030204" pitchFamily="34" charset="0"/>
            </a:endParaRPr>
          </a:p>
          <a:p>
            <a:r>
              <a:rPr lang="fr-FR" sz="1400" dirty="0">
                <a:effectLst/>
                <a:highlight>
                  <a:srgbClr val="FFFF00"/>
                </a:highlight>
                <a:latin typeface="Times New Roman" panose="02020603050405020304" pitchFamily="18" charset="0"/>
                <a:ea typeface="Calibri" panose="020F0502020204030204" pitchFamily="34" charset="0"/>
              </a:rPr>
              <a:t>deux proverbes presque identiques par leur forme et par le message transmis : </a:t>
            </a:r>
            <a:r>
              <a:rPr lang="mk-MK" sz="1400" i="1" u="none" strike="noStrike" dirty="0">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hlinkClick r:id="rId2"/>
              </a:rPr>
              <a:t>Le prêtre du pays lointain lit mieux le rituel</a:t>
            </a:r>
            <a:r>
              <a:rPr lang="fr-FR" sz="1400" i="1" u="none" strike="noStrike" dirty="0">
                <a:effectLst/>
                <a:highlight>
                  <a:srgbClr val="FFFF00"/>
                </a:highlight>
                <a:latin typeface="Times New Roman" panose="02020603050405020304" pitchFamily="18" charset="0"/>
                <a:ea typeface="Times New Roman" panose="02020603050405020304" pitchFamily="18" charset="0"/>
              </a:rPr>
              <a:t>. / </a:t>
            </a:r>
            <a:r>
              <a:rPr lang="mk-MK" sz="1400" i="1" dirty="0">
                <a:effectLst/>
                <a:highlight>
                  <a:srgbClr val="FFFF00"/>
                </a:highlight>
                <a:latin typeface="Times New Roman" panose="02020603050405020304" pitchFamily="18" charset="0"/>
                <a:ea typeface="Calibri" panose="020F0502020204030204" pitchFamily="34" charset="0"/>
              </a:rPr>
              <a:t>Поп од далечна земја подобро чита молитва </a:t>
            </a:r>
            <a:r>
              <a:rPr lang="fr-FR" sz="1400" dirty="0">
                <a:effectLst/>
                <a:highlight>
                  <a:srgbClr val="FFFF00"/>
                </a:highlight>
                <a:latin typeface="Times New Roman" panose="02020603050405020304" pitchFamily="18" charset="0"/>
                <a:ea typeface="Calibri" panose="020F0502020204030204" pitchFamily="34" charset="0"/>
              </a:rPr>
              <a:t>et </a:t>
            </a:r>
            <a:r>
              <a:rPr lang="fr-FR" sz="1400" i="1" u="none" strike="noStrike"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hlinkClick r:id="rId3" tooltip="faut croire ce que disent les prêtres mais faut pas faire ce qu’ils font (page inexistante)"/>
              </a:rPr>
              <a:t>Faut croire ce que disent les prêtres mais faut pas faire ce qu’ils font</a:t>
            </a:r>
            <a:r>
              <a:rPr lang="fr-FR" sz="1400" i="1" u="none" strike="noStrike" dirty="0">
                <a:effectLst/>
                <a:highlight>
                  <a:srgbClr val="FFFF00"/>
                </a:highlight>
                <a:latin typeface="Times New Roman" panose="02020603050405020304" pitchFamily="18" charset="0"/>
                <a:ea typeface="Calibri" panose="020F0502020204030204" pitchFamily="34" charset="0"/>
              </a:rPr>
              <a:t>. / </a:t>
            </a:r>
            <a:r>
              <a:rPr lang="mk-MK" sz="1400" i="1" dirty="0">
                <a:effectLst/>
                <a:highlight>
                  <a:srgbClr val="FFFF00"/>
                </a:highlight>
                <a:latin typeface="Times New Roman" panose="02020603050405020304" pitchFamily="18" charset="0"/>
                <a:ea typeface="Calibri" panose="020F0502020204030204" pitchFamily="34" charset="0"/>
              </a:rPr>
              <a:t>Попот гледај што работи, а не што зборува</a:t>
            </a:r>
            <a:endParaRPr lang="en-US" sz="1400" i="1" dirty="0">
              <a:effectLst/>
              <a:highlight>
                <a:srgbClr val="FFFF00"/>
              </a:highlight>
              <a:latin typeface="Times New Roman" panose="02020603050405020304" pitchFamily="18" charset="0"/>
              <a:ea typeface="Calibri" panose="020F0502020204030204" pitchFamily="34" charset="0"/>
            </a:endParaRPr>
          </a:p>
          <a:p>
            <a:endParaRPr lang="en-US" sz="1400" i="1" dirty="0">
              <a:highlight>
                <a:srgbClr val="FFFF00"/>
              </a:highlight>
              <a:latin typeface="Times New Roman" panose="02020603050405020304" pitchFamily="18" charset="0"/>
            </a:endParaRPr>
          </a:p>
          <a:p>
            <a:r>
              <a:rPr lang="fr-FR" sz="1400" dirty="0">
                <a:effectLst/>
                <a:latin typeface="Times New Roman" panose="02020603050405020304" pitchFamily="18" charset="0"/>
                <a:ea typeface="Calibri" panose="020F0502020204030204" pitchFamily="34" charset="0"/>
              </a:rPr>
              <a:t>La hiérarchie dans les deux cultures : le népotisme n’est mentionné que dans le corpus macédonien</a:t>
            </a:r>
          </a:p>
          <a:p>
            <a:r>
              <a:rPr lang="fr-FR" sz="1400" dirty="0">
                <a:effectLst/>
                <a:latin typeface="Times New Roman" panose="02020603050405020304" pitchFamily="18" charset="0"/>
                <a:ea typeface="Calibri" panose="020F0502020204030204" pitchFamily="34" charset="0"/>
              </a:rPr>
              <a:t>Français: ivresse / avidité </a:t>
            </a:r>
          </a:p>
          <a:p>
            <a:r>
              <a:rPr lang="fr-FR" sz="1400" dirty="0">
                <a:effectLst/>
                <a:latin typeface="Times New Roman" panose="02020603050405020304" pitchFamily="18" charset="0"/>
                <a:ea typeface="Calibri" panose="020F0502020204030204" pitchFamily="34" charset="0"/>
              </a:rPr>
              <a:t>Sont réservés à la culture française les proverbes où le prêtre est lié à la pauvreté ou l’on insiste sur l’incertitude de son avenir et les proverbes insistant sur l’inutilité du travail du clergé</a:t>
            </a:r>
            <a:endParaRPr lang="en-US" sz="1400" i="1" dirty="0">
              <a:effectLst/>
              <a:highlight>
                <a:srgbClr val="FFFF00"/>
              </a:highlight>
              <a:latin typeface="Times New Roman" panose="02020603050405020304" pitchFamily="18" charset="0"/>
              <a:ea typeface="Calibri" panose="020F0502020204030204" pitchFamily="34" charset="0"/>
            </a:endParaRPr>
          </a:p>
          <a:p>
            <a:r>
              <a:rPr lang="fr-FR" sz="1400" dirty="0">
                <a:effectLst/>
                <a:latin typeface="Times New Roman" panose="02020603050405020304" pitchFamily="18" charset="0"/>
                <a:ea typeface="Calibri" panose="020F0502020204030204" pitchFamily="34" charset="0"/>
              </a:rPr>
              <a:t>les </a:t>
            </a:r>
            <a:r>
              <a:rPr lang="fr-FR" sz="1400" dirty="0">
                <a:effectLst/>
                <a:highlight>
                  <a:srgbClr val="FFFF00"/>
                </a:highlight>
                <a:latin typeface="Times New Roman" panose="02020603050405020304" pitchFamily="18" charset="0"/>
                <a:ea typeface="Calibri" panose="020F0502020204030204" pitchFamily="34" charset="0"/>
              </a:rPr>
              <a:t>Macédoniens trouvent souvent que le clergé est paresseux</a:t>
            </a:r>
            <a:r>
              <a:rPr lang="fr-FR" sz="1400" dirty="0">
                <a:effectLst/>
                <a:latin typeface="Times New Roman" panose="02020603050405020304" pitchFamily="18" charset="0"/>
                <a:ea typeface="Calibri" panose="020F0502020204030204" pitchFamily="34" charset="0"/>
              </a:rPr>
              <a:t>, mais ce point de vue n’est point partagé par les Français. Les proverbes macédoniens portraient </a:t>
            </a:r>
            <a:r>
              <a:rPr lang="fr-FR" sz="1400" dirty="0">
                <a:effectLst/>
                <a:highlight>
                  <a:srgbClr val="FFFF00"/>
                </a:highlight>
                <a:latin typeface="Times New Roman" panose="02020603050405020304" pitchFamily="18" charset="0"/>
                <a:ea typeface="Calibri" panose="020F0502020204030204" pitchFamily="34" charset="0"/>
              </a:rPr>
              <a:t>aussi le prêtre en conflit avec le village ce qui n’est pas mentionné par les Français</a:t>
            </a:r>
            <a:endParaRPr lang="mk-MK" sz="1400" dirty="0"/>
          </a:p>
        </p:txBody>
      </p:sp>
    </p:spTree>
    <p:extLst>
      <p:ext uri="{BB962C8B-B14F-4D97-AF65-F5344CB8AC3E}">
        <p14:creationId xmlns:p14="http://schemas.microsoft.com/office/powerpoint/2010/main" val="326118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07CD6B-1079-4A8B-977B-4BC4F9DF4FFF}"/>
              </a:ext>
            </a:extLst>
          </p:cNvPr>
          <p:cNvSpPr>
            <a:spLocks noGrp="1"/>
          </p:cNvSpPr>
          <p:nvPr>
            <p:ph type="title"/>
          </p:nvPr>
        </p:nvSpPr>
        <p:spPr>
          <a:xfrm>
            <a:off x="841248" y="548640"/>
            <a:ext cx="3600860" cy="5431536"/>
          </a:xfrm>
        </p:spPr>
        <p:txBody>
          <a:bodyPr>
            <a:normAutofit/>
          </a:bodyPr>
          <a:lstStyle/>
          <a:p>
            <a:r>
              <a:rPr lang="en-US" sz="5400"/>
              <a:t>Conclusion</a:t>
            </a:r>
            <a:endParaRPr lang="mk-MK"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B86013-6D2B-414A-AA46-470C40053F03}"/>
              </a:ext>
            </a:extLst>
          </p:cNvPr>
          <p:cNvSpPr>
            <a:spLocks noGrp="1"/>
          </p:cNvSpPr>
          <p:nvPr>
            <p:ph idx="1"/>
          </p:nvPr>
        </p:nvSpPr>
        <p:spPr>
          <a:xfrm>
            <a:off x="5126418" y="552091"/>
            <a:ext cx="6224335" cy="5431536"/>
          </a:xfrm>
        </p:spPr>
        <p:txBody>
          <a:bodyPr anchor="ctr">
            <a:normAutofit/>
          </a:bodyPr>
          <a:lstStyle/>
          <a:p>
            <a:r>
              <a:rPr lang="fr-FR" sz="1500">
                <a:effectLst/>
                <a:latin typeface="Times New Roman" panose="02020603050405020304" pitchFamily="18" charset="0"/>
                <a:ea typeface="Calibri" panose="020F0502020204030204" pitchFamily="34" charset="0"/>
              </a:rPr>
              <a:t>la manière de laquelle sont présentés leurs défauts. </a:t>
            </a:r>
          </a:p>
          <a:p>
            <a:r>
              <a:rPr lang="fr-FR" sz="1500">
                <a:effectLst/>
                <a:latin typeface="Times New Roman" panose="02020603050405020304" pitchFamily="18" charset="0"/>
                <a:ea typeface="Calibri" panose="020F0502020204030204" pitchFamily="34" charset="0"/>
              </a:rPr>
              <a:t>En effet, il semble que le peuple macédonien n</a:t>
            </a:r>
            <a:r>
              <a:rPr lang="mk-MK" sz="1500">
                <a:effectLst/>
                <a:latin typeface="Times New Roman" panose="02020603050405020304" pitchFamily="18" charset="0"/>
                <a:ea typeface="Calibri" panose="020F0502020204030204" pitchFamily="34" charset="0"/>
              </a:rPr>
              <a:t>е </a:t>
            </a:r>
            <a:r>
              <a:rPr lang="fr-FR" sz="1500">
                <a:effectLst/>
                <a:latin typeface="Times New Roman" panose="02020603050405020304" pitchFamily="18" charset="0"/>
                <a:ea typeface="Calibri" panose="020F0502020204030204" pitchFamily="34" charset="0"/>
              </a:rPr>
              <a:t>s’est pas abstenu à mettre le prêtre dans un contexte ensemble avec un âne </a:t>
            </a:r>
            <a:r>
              <a:rPr lang="mk-MK" sz="1500" i="1">
                <a:effectLst/>
                <a:latin typeface="Times New Roman" panose="02020603050405020304" pitchFamily="18" charset="0"/>
                <a:ea typeface="Calibri" panose="020F0502020204030204" pitchFamily="34" charset="0"/>
              </a:rPr>
              <a:t>Греши попот во книгата, а не магарето на нива</a:t>
            </a:r>
            <a:r>
              <a:rPr lang="mk-MK" sz="1500">
                <a:effectLst/>
                <a:latin typeface="Times New Roman" panose="02020603050405020304" pitchFamily="18" charset="0"/>
                <a:ea typeface="Calibri" panose="020F0502020204030204" pitchFamily="34" charset="0"/>
              </a:rPr>
              <a:t> </a:t>
            </a:r>
            <a:r>
              <a:rPr lang="fr-FR" sz="1500">
                <a:effectLst/>
                <a:latin typeface="Times New Roman" panose="02020603050405020304" pitchFamily="18" charset="0"/>
                <a:ea typeface="Calibri" panose="020F0502020204030204" pitchFamily="34" charset="0"/>
              </a:rPr>
              <a:t>(C’est l</a:t>
            </a:r>
            <a:r>
              <a:rPr lang="mk-MK" sz="1500">
                <a:effectLst/>
                <a:latin typeface="Times New Roman" panose="02020603050405020304" pitchFamily="18" charset="0"/>
                <a:ea typeface="Calibri" panose="020F0502020204030204" pitchFamily="34" charset="0"/>
              </a:rPr>
              <a:t>e prêtre </a:t>
            </a:r>
            <a:r>
              <a:rPr lang="fr-FR" sz="1500">
                <a:effectLst/>
                <a:latin typeface="Times New Roman" panose="02020603050405020304" pitchFamily="18" charset="0"/>
                <a:ea typeface="Calibri" panose="020F0502020204030204" pitchFamily="34" charset="0"/>
              </a:rPr>
              <a:t>qui fait des fautes</a:t>
            </a:r>
            <a:r>
              <a:rPr lang="mk-MK" sz="1500">
                <a:effectLst/>
                <a:latin typeface="Times New Roman" panose="02020603050405020304" pitchFamily="18" charset="0"/>
                <a:ea typeface="Calibri" panose="020F0502020204030204" pitchFamily="34" charset="0"/>
              </a:rPr>
              <a:t> dans le livre, </a:t>
            </a:r>
            <a:r>
              <a:rPr lang="fr-FR" sz="1500">
                <a:effectLst/>
                <a:latin typeface="Times New Roman" panose="02020603050405020304" pitchFamily="18" charset="0"/>
                <a:ea typeface="Calibri" panose="020F0502020204030204" pitchFamily="34" charset="0"/>
              </a:rPr>
              <a:t>et </a:t>
            </a:r>
            <a:r>
              <a:rPr lang="mk-MK" sz="1500">
                <a:effectLst/>
                <a:latin typeface="Times New Roman" panose="02020603050405020304" pitchFamily="18" charset="0"/>
                <a:ea typeface="Calibri" panose="020F0502020204030204" pitchFamily="34" charset="0"/>
              </a:rPr>
              <a:t>pas l’âne dans les champs</a:t>
            </a:r>
            <a:r>
              <a:rPr lang="fr-FR" sz="1500">
                <a:effectLst/>
                <a:latin typeface="Times New Roman" panose="02020603050405020304" pitchFamily="18" charset="0"/>
                <a:ea typeface="Calibri" panose="020F0502020204030204" pitchFamily="34" charset="0"/>
              </a:rPr>
              <a:t>) ou de mentionner ses fonctions corporelles : </a:t>
            </a:r>
            <a:r>
              <a:rPr lang="mk-MK" sz="1500" i="1">
                <a:effectLst/>
                <a:latin typeface="Times New Roman" panose="02020603050405020304" pitchFamily="18" charset="0"/>
                <a:ea typeface="Calibri" panose="020F0502020204030204" pitchFamily="34" charset="0"/>
              </a:rPr>
              <a:t>Разгален поп в црква прди </a:t>
            </a:r>
            <a:r>
              <a:rPr lang="fr-FR" sz="1500">
                <a:effectLst/>
                <a:latin typeface="Times New Roman" panose="02020603050405020304" pitchFamily="18" charset="0"/>
                <a:ea typeface="Calibri" panose="020F0502020204030204" pitchFamily="34" charset="0"/>
              </a:rPr>
              <a:t>(Le prêtre gâté pète dans l’église). </a:t>
            </a:r>
          </a:p>
          <a:p>
            <a:r>
              <a:rPr lang="fr-FR" sz="1500">
                <a:effectLst/>
                <a:latin typeface="Times New Roman" panose="02020603050405020304" pitchFamily="18" charset="0"/>
                <a:ea typeface="Calibri" panose="020F0502020204030204" pitchFamily="34" charset="0"/>
              </a:rPr>
              <a:t>Les proverbes parlent aussi de ses sous-vêtements </a:t>
            </a:r>
            <a:r>
              <a:rPr lang="mk-MK" sz="1500" i="1">
                <a:effectLst/>
                <a:latin typeface="Times New Roman" panose="02020603050405020304" pitchFamily="18" charset="0"/>
                <a:ea typeface="Calibri" panose="020F0502020204030204" pitchFamily="34" charset="0"/>
              </a:rPr>
              <a:t>Ако не знаеш да бркнеш на попадијата под фустанот, ќе бркнеш на попот под гаќите</a:t>
            </a:r>
            <a:r>
              <a:rPr lang="fr-FR" sz="1500">
                <a:effectLst/>
                <a:latin typeface="Times New Roman" panose="02020603050405020304" pitchFamily="18" charset="0"/>
                <a:ea typeface="Calibri" panose="020F0502020204030204" pitchFamily="34" charset="0"/>
              </a:rPr>
              <a:t> (Si tu ne sais pas chercher sous la robe de la femme du prêtre, tu chercheras sous la culotte du prêtre). Une certaine connotation sexuelle par rapport à sa femme présente dans le dernier proverbe est aussi à trouver dans le proverbe </a:t>
            </a:r>
            <a:r>
              <a:rPr lang="mk-MK" sz="1500" i="1">
                <a:effectLst/>
                <a:latin typeface="Times New Roman" panose="02020603050405020304" pitchFamily="18" charset="0"/>
                <a:ea typeface="Calibri" panose="020F0502020204030204" pitchFamily="34" charset="0"/>
              </a:rPr>
              <a:t>Еден гледа во попот, а другиот во попадијата</a:t>
            </a:r>
            <a:r>
              <a:rPr lang="mk-MK" sz="1500">
                <a:effectLst/>
                <a:latin typeface="Times New Roman" panose="02020603050405020304" pitchFamily="18" charset="0"/>
                <a:ea typeface="Calibri" panose="020F0502020204030204" pitchFamily="34" charset="0"/>
              </a:rPr>
              <a:t> (L’un regarde le prêtre et l’autre </a:t>
            </a:r>
            <a:r>
              <a:rPr lang="fr-FR" sz="1500">
                <a:effectLst/>
                <a:latin typeface="Times New Roman" panose="02020603050405020304" pitchFamily="18" charset="0"/>
                <a:ea typeface="Calibri" panose="020F0502020204030204" pitchFamily="34" charset="0"/>
              </a:rPr>
              <a:t>sa femme</a:t>
            </a:r>
            <a:r>
              <a:rPr lang="mk-MK" sz="1500">
                <a:effectLst/>
                <a:latin typeface="Times New Roman" panose="02020603050405020304" pitchFamily="18" charset="0"/>
                <a:ea typeface="Calibri" panose="020F0502020204030204" pitchFamily="34" charset="0"/>
              </a:rPr>
              <a:t>)</a:t>
            </a:r>
            <a:r>
              <a:rPr lang="fr-FR" sz="1500">
                <a:effectLst/>
                <a:latin typeface="Times New Roman" panose="02020603050405020304" pitchFamily="18" charset="0"/>
                <a:ea typeface="Calibri" panose="020F0502020204030204" pitchFamily="34" charset="0"/>
              </a:rPr>
              <a:t>. </a:t>
            </a:r>
          </a:p>
          <a:p>
            <a:r>
              <a:rPr lang="fr-FR" sz="1500">
                <a:effectLst/>
                <a:latin typeface="Times New Roman" panose="02020603050405020304" pitchFamily="18" charset="0"/>
                <a:ea typeface="Calibri" panose="020F0502020204030204" pitchFamily="34" charset="0"/>
              </a:rPr>
              <a:t>Finalement, si le prêtre n’est pas digne du respect peut être l’objet de violence : </a:t>
            </a:r>
            <a:r>
              <a:rPr lang="mk-MK" sz="1500" i="1">
                <a:effectLst/>
                <a:latin typeface="Times New Roman" panose="02020603050405020304" pitchFamily="18" charset="0"/>
                <a:ea typeface="Calibri" panose="020F0502020204030204" pitchFamily="34" charset="0"/>
              </a:rPr>
              <a:t>Врзан поп, мирно село</a:t>
            </a:r>
            <a:r>
              <a:rPr lang="mk-MK" sz="1500">
                <a:effectLst/>
                <a:latin typeface="Times New Roman" panose="02020603050405020304" pitchFamily="18" charset="0"/>
                <a:ea typeface="Calibri" panose="020F0502020204030204" pitchFamily="34" charset="0"/>
              </a:rPr>
              <a:t> (</a:t>
            </a:r>
            <a:r>
              <a:rPr lang="fr-FR" sz="1500">
                <a:effectLst/>
                <a:latin typeface="Times New Roman" panose="02020603050405020304" pitchFamily="18" charset="0"/>
                <a:ea typeface="Calibri" panose="020F0502020204030204" pitchFamily="34" charset="0"/>
              </a:rPr>
              <a:t>Le prêtre attaché, le village paisible).</a:t>
            </a:r>
          </a:p>
          <a:p>
            <a:r>
              <a:rPr lang="fr-FR" sz="1500">
                <a:effectLst/>
                <a:latin typeface="Times New Roman" panose="02020603050405020304" pitchFamily="18" charset="0"/>
                <a:ea typeface="Calibri" panose="020F0502020204030204" pitchFamily="34" charset="0"/>
              </a:rPr>
              <a:t> Les proverbes français témoignent aussi des vices du clergé mais ils le font presque toujours d’une manière indirecte. Nous n’avons donc, trouvé que deux types de proverbes offensant directement le prêtre. Ceux qui l’appellent </a:t>
            </a:r>
            <a:r>
              <a:rPr lang="fr-FR" sz="1500" i="1">
                <a:effectLst/>
                <a:latin typeface="Times New Roman" panose="02020603050405020304" pitchFamily="18" charset="0"/>
                <a:ea typeface="Calibri" panose="020F0502020204030204" pitchFamily="34" charset="0"/>
              </a:rPr>
              <a:t>fou</a:t>
            </a:r>
            <a:r>
              <a:rPr lang="fr-FR" sz="1500">
                <a:effectLst/>
                <a:latin typeface="Times New Roman" panose="02020603050405020304" pitchFamily="18" charset="0"/>
                <a:ea typeface="Calibri" panose="020F0502020204030204" pitchFamily="34" charset="0"/>
              </a:rPr>
              <a:t> </a:t>
            </a:r>
            <a:r>
              <a:rPr lang="mk-MK" sz="1500" i="1" u="none" strike="noStrike">
                <a:effectLst/>
                <a:latin typeface="Times New Roman" panose="02020603050405020304" pitchFamily="18" charset="0"/>
                <a:ea typeface="Times New Roman" panose="02020603050405020304" pitchFamily="18" charset="0"/>
                <a:cs typeface="Arial" panose="020B0604020202020204" pitchFamily="34" charset="0"/>
                <a:hlinkClick r:id="rId2"/>
              </a:rPr>
              <a:t>Fou est le prêtre qui blâme ses reliques</a:t>
            </a:r>
            <a:r>
              <a:rPr lang="fr-FR" sz="1500" i="1">
                <a:effectLst/>
                <a:latin typeface="Times New Roman" panose="02020603050405020304" pitchFamily="18" charset="0"/>
                <a:ea typeface="Times New Roman" panose="02020603050405020304" pitchFamily="18" charset="0"/>
              </a:rPr>
              <a:t>,</a:t>
            </a:r>
            <a:r>
              <a:rPr lang="fr-FR" sz="1500">
                <a:effectLst/>
                <a:latin typeface="Times New Roman" panose="02020603050405020304" pitchFamily="18" charset="0"/>
                <a:ea typeface="Calibri" panose="020F0502020204030204" pitchFamily="34" charset="0"/>
              </a:rPr>
              <a:t> </a:t>
            </a:r>
            <a:r>
              <a:rPr lang="fr-FR" sz="1500" i="1">
                <a:effectLst/>
                <a:latin typeface="Times New Roman" panose="02020603050405020304" pitchFamily="18" charset="0"/>
                <a:ea typeface="Calibri" panose="020F0502020204030204" pitchFamily="34" charset="0"/>
              </a:rPr>
              <a:t>Autant chante fol que prêtre</a:t>
            </a:r>
            <a:r>
              <a:rPr lang="fr-FR" sz="1500">
                <a:effectLst/>
                <a:latin typeface="Times New Roman" panose="02020603050405020304" pitchFamily="18" charset="0"/>
                <a:ea typeface="Calibri" panose="020F0502020204030204" pitchFamily="34" charset="0"/>
              </a:rPr>
              <a:t> ou ceux qui se réfèrent à sa mort : </a:t>
            </a:r>
            <a:r>
              <a:rPr lang="fr-FR" sz="1500" i="1" u="sng">
                <a:effectLst/>
                <a:latin typeface="Times New Roman" panose="02020603050405020304" pitchFamily="18" charset="0"/>
                <a:ea typeface="Calibri" panose="020F0502020204030204" pitchFamily="34" charset="0"/>
              </a:rPr>
              <a:t>Un évêque mort ne vaut pas un chien en vie</a:t>
            </a:r>
            <a:r>
              <a:rPr lang="fr-FR" sz="1500">
                <a:effectLst/>
                <a:latin typeface="Times New Roman" panose="02020603050405020304" pitchFamily="18" charset="0"/>
                <a:ea typeface="Calibri" panose="020F0502020204030204" pitchFamily="34" charset="0"/>
              </a:rPr>
              <a:t> ou </a:t>
            </a:r>
            <a:r>
              <a:rPr lang="fr-FR" sz="1500" i="1">
                <a:effectLst/>
                <a:latin typeface="Times New Roman" panose="02020603050405020304" pitchFamily="18" charset="0"/>
                <a:ea typeface="Calibri" panose="020F0502020204030204" pitchFamily="34" charset="0"/>
              </a:rPr>
              <a:t>Un beau-père mort, un porc mort, un cure mort, sont les trois plus belles morts</a:t>
            </a:r>
            <a:endParaRPr lang="mk-MK" sz="1500"/>
          </a:p>
        </p:txBody>
      </p:sp>
    </p:spTree>
    <p:extLst>
      <p:ext uri="{BB962C8B-B14F-4D97-AF65-F5344CB8AC3E}">
        <p14:creationId xmlns:p14="http://schemas.microsoft.com/office/powerpoint/2010/main" val="132573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2903111-2965-4621-BE7D-BC938B8D7219}"/>
              </a:ext>
            </a:extLst>
          </p:cNvPr>
          <p:cNvSpPr>
            <a:spLocks noGrp="1"/>
          </p:cNvSpPr>
          <p:nvPr>
            <p:ph type="title"/>
          </p:nvPr>
        </p:nvSpPr>
        <p:spPr>
          <a:xfrm>
            <a:off x="1137036" y="548640"/>
            <a:ext cx="9543405" cy="1188720"/>
          </a:xfrm>
        </p:spPr>
        <p:txBody>
          <a:bodyPr>
            <a:normAutofit/>
          </a:bodyPr>
          <a:lstStyle/>
          <a:p>
            <a:endParaRPr lang="mk-MK">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ACECA277-B74E-43B4-9629-72B8DAF40309}"/>
              </a:ext>
            </a:extLst>
          </p:cNvPr>
          <p:cNvSpPr>
            <a:spLocks noGrp="1"/>
          </p:cNvSpPr>
          <p:nvPr>
            <p:ph idx="1"/>
          </p:nvPr>
        </p:nvSpPr>
        <p:spPr>
          <a:xfrm>
            <a:off x="1957987" y="2431765"/>
            <a:ext cx="8276026" cy="3320031"/>
          </a:xfrm>
        </p:spPr>
        <p:txBody>
          <a:bodyPr anchor="ctr">
            <a:normAutofit/>
          </a:bodyPr>
          <a:lstStyle/>
          <a:p>
            <a:endParaRPr lang="fr-FR" sz="2000" dirty="0">
              <a:solidFill>
                <a:schemeClr val="tx1">
                  <a:lumMod val="85000"/>
                  <a:lumOff val="15000"/>
                </a:schemeClr>
              </a:solidFill>
            </a:endParaRPr>
          </a:p>
          <a:p>
            <a:endParaRPr lang="fr-FR" sz="2000" dirty="0">
              <a:solidFill>
                <a:schemeClr val="tx1">
                  <a:lumMod val="85000"/>
                  <a:lumOff val="15000"/>
                </a:schemeClr>
              </a:solidFill>
            </a:endParaRPr>
          </a:p>
          <a:p>
            <a:pPr marL="0" indent="0" algn="ctr">
              <a:buNone/>
            </a:pPr>
            <a:r>
              <a:rPr lang="fr-FR" sz="2000" dirty="0">
                <a:solidFill>
                  <a:schemeClr val="tx1">
                    <a:lumMod val="85000"/>
                    <a:lumOff val="15000"/>
                  </a:schemeClr>
                </a:solidFill>
              </a:rPr>
              <a:t>Merci pour votre attention!!!</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96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C4147F-FF89-4ADB-9108-4B753AB5CAB8}"/>
              </a:ext>
            </a:extLst>
          </p:cNvPr>
          <p:cNvSpPr>
            <a:spLocks noGrp="1"/>
          </p:cNvSpPr>
          <p:nvPr>
            <p:ph type="title"/>
          </p:nvPr>
        </p:nvSpPr>
        <p:spPr>
          <a:xfrm>
            <a:off x="841248" y="548640"/>
            <a:ext cx="3600860" cy="5431536"/>
          </a:xfrm>
        </p:spPr>
        <p:txBody>
          <a:bodyPr>
            <a:normAutofit/>
          </a:bodyPr>
          <a:lstStyle/>
          <a:p>
            <a:r>
              <a:rPr lang="fr-FR" sz="5400">
                <a:latin typeface="Times New Roman" panose="02020603050405020304" pitchFamily="18" charset="0"/>
                <a:cs typeface="Times New Roman" panose="02020603050405020304" pitchFamily="18" charset="0"/>
              </a:rPr>
              <a:t>Proverbes – définition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6C92E1-92DD-4F1E-A621-A6AB1F7E764E}"/>
              </a:ext>
            </a:extLst>
          </p:cNvPr>
          <p:cNvSpPr>
            <a:spLocks noGrp="1"/>
          </p:cNvSpPr>
          <p:nvPr>
            <p:ph idx="1"/>
          </p:nvPr>
        </p:nvSpPr>
        <p:spPr>
          <a:xfrm>
            <a:off x="5126418" y="552091"/>
            <a:ext cx="6224335" cy="5431536"/>
          </a:xfrm>
        </p:spPr>
        <p:txBody>
          <a:bodyPr anchor="ctr">
            <a:normAutofit/>
          </a:bodyPr>
          <a:lstStyle/>
          <a:p>
            <a:endParaRPr lang="fr-FR" sz="2200">
              <a:effectLst/>
              <a:latin typeface="Times New Roman" panose="02020603050405020304" pitchFamily="18" charset="0"/>
              <a:ea typeface="Calibri" panose="020F0502020204030204" pitchFamily="34" charset="0"/>
            </a:endParaRPr>
          </a:p>
          <a:p>
            <a:endParaRPr lang="fr-FR" sz="2200">
              <a:latin typeface="Times New Roman" panose="02020603050405020304" pitchFamily="18" charset="0"/>
              <a:ea typeface="Calibri" panose="020F0502020204030204" pitchFamily="34" charset="0"/>
            </a:endParaRPr>
          </a:p>
          <a:p>
            <a:r>
              <a:rPr lang="fr-FR" sz="2200" i="1">
                <a:latin typeface="Times New Roman" panose="02020603050405020304" pitchFamily="18" charset="0"/>
                <a:ea typeface="Calibri" panose="020F0502020204030204" pitchFamily="34" charset="0"/>
              </a:rPr>
              <a:t>U</a:t>
            </a:r>
            <a:r>
              <a:rPr lang="fr-FR" sz="2200" i="1">
                <a:effectLst/>
                <a:latin typeface="Times New Roman" panose="02020603050405020304" pitchFamily="18" charset="0"/>
                <a:ea typeface="Calibri" panose="020F0502020204030204" pitchFamily="34" charset="0"/>
              </a:rPr>
              <a:t>nités parémiologiques qui expriment un conseil pratique ou une certaine vérité accumulée par l’expérience du peuple. </a:t>
            </a:r>
          </a:p>
          <a:p>
            <a:r>
              <a:rPr lang="fr-FR" sz="2200" i="1">
                <a:effectLst/>
                <a:latin typeface="Times New Roman" panose="02020603050405020304" pitchFamily="18" charset="0"/>
                <a:ea typeface="Calibri" panose="020F0502020204030204" pitchFamily="34" charset="0"/>
              </a:rPr>
              <a:t>Ils se caractérisent par une forme elliptique et sont figurativement motivés.</a:t>
            </a:r>
            <a:endParaRPr lang="mk-MK" sz="2200" i="1"/>
          </a:p>
        </p:txBody>
      </p:sp>
    </p:spTree>
    <p:extLst>
      <p:ext uri="{BB962C8B-B14F-4D97-AF65-F5344CB8AC3E}">
        <p14:creationId xmlns:p14="http://schemas.microsoft.com/office/powerpoint/2010/main" val="3567681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7933E7-8E24-41D0-B99B-5633D8A77B5C}"/>
              </a:ext>
            </a:extLst>
          </p:cNvPr>
          <p:cNvSpPr>
            <a:spLocks noGrp="1"/>
          </p:cNvSpPr>
          <p:nvPr>
            <p:ph type="title"/>
          </p:nvPr>
        </p:nvSpPr>
        <p:spPr>
          <a:xfrm>
            <a:off x="838200" y="365125"/>
            <a:ext cx="10515600" cy="1325563"/>
          </a:xfrm>
        </p:spPr>
        <p:txBody>
          <a:bodyPr>
            <a:normAutofit/>
          </a:bodyPr>
          <a:lstStyle/>
          <a:p>
            <a:r>
              <a:rPr lang="fr-FR" sz="5400"/>
              <a:t>Objectif de l’analyse</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5E643A-3608-46C1-A53A-8D73AF799465}"/>
              </a:ext>
            </a:extLst>
          </p:cNvPr>
          <p:cNvSpPr>
            <a:spLocks noGrp="1"/>
          </p:cNvSpPr>
          <p:nvPr>
            <p:ph idx="1"/>
          </p:nvPr>
        </p:nvSpPr>
        <p:spPr>
          <a:xfrm>
            <a:off x="838200" y="1929384"/>
            <a:ext cx="10515600" cy="4251960"/>
          </a:xfrm>
        </p:spPr>
        <p:txBody>
          <a:bodyPr>
            <a:normAutofit/>
          </a:bodyPr>
          <a:lstStyle/>
          <a:p>
            <a:r>
              <a:rPr lang="fr-FR" sz="1900" b="1" dirty="0">
                <a:effectLst/>
                <a:latin typeface="Times New Roman" panose="02020603050405020304" pitchFamily="18" charset="0"/>
                <a:ea typeface="Calibri" panose="020F0502020204030204" pitchFamily="34" charset="0"/>
              </a:rPr>
              <a:t>De point de vue formel- </a:t>
            </a:r>
            <a:r>
              <a:rPr lang="fr-FR" sz="1900" dirty="0">
                <a:effectLst/>
                <a:latin typeface="Times New Roman" panose="02020603050405020304" pitchFamily="18" charset="0"/>
                <a:ea typeface="Calibri" panose="020F0502020204030204" pitchFamily="34" charset="0"/>
              </a:rPr>
              <a:t>les proverbes français et macédoniens comportant des lexèmes qui désignent les différents rangs cléricaux</a:t>
            </a:r>
          </a:p>
          <a:p>
            <a:pPr marL="0" indent="0">
              <a:buNone/>
            </a:pPr>
            <a:r>
              <a:rPr lang="fr-FR" sz="1900" dirty="0">
                <a:effectLst/>
                <a:latin typeface="Times New Roman" panose="02020603050405020304" pitchFamily="18" charset="0"/>
                <a:ea typeface="Calibri" panose="020F0502020204030204" pitchFamily="34" charset="0"/>
              </a:rPr>
              <a:t>Etant donné que les deux sociétés partagent la même religion chrétienne, mais ont deux confessions différentes – le catholicisme et l’orthodoxie, il devient évident qu’à cause de différentes hiérarchies, certains rangs cléricaux, n’appartiendront qu’à une des deux cultures.</a:t>
            </a:r>
          </a:p>
          <a:p>
            <a:endParaRPr lang="fr-FR" sz="1900" dirty="0">
              <a:latin typeface="Times New Roman" panose="02020603050405020304" pitchFamily="18" charset="0"/>
            </a:endParaRPr>
          </a:p>
          <a:p>
            <a:r>
              <a:rPr lang="fr-FR" sz="1900" b="1" dirty="0">
                <a:effectLst/>
                <a:latin typeface="Times New Roman" panose="02020603050405020304" pitchFamily="18" charset="0"/>
                <a:ea typeface="Calibri" panose="020F0502020204030204" pitchFamily="34" charset="0"/>
              </a:rPr>
              <a:t>De point de vue sémantique</a:t>
            </a:r>
          </a:p>
          <a:p>
            <a:pPr marL="0" indent="0">
              <a:buNone/>
            </a:pPr>
            <a:r>
              <a:rPr lang="fr-FR" sz="1900" dirty="0">
                <a:effectLst/>
                <a:latin typeface="Times New Roman" panose="02020603050405020304" pitchFamily="18" charset="0"/>
                <a:ea typeface="Calibri" panose="020F0502020204030204" pitchFamily="34" charset="0"/>
              </a:rPr>
              <a:t>une approche parémiologique comparative ayant à l’esprit le fait qu’il s’agit des unités parémiologiques qui reflètent les modèles socio-culturels et la symbolique d’un peuple et d’une communauté.</a:t>
            </a:r>
          </a:p>
          <a:p>
            <a:pPr marL="0" indent="0">
              <a:buNone/>
            </a:pPr>
            <a:r>
              <a:rPr lang="fr-FR" sz="1900" dirty="0">
                <a:effectLst/>
                <a:latin typeface="Times New Roman" panose="02020603050405020304" pitchFamily="18" charset="0"/>
                <a:ea typeface="Calibri" panose="020F0502020204030204" pitchFamily="34" charset="0"/>
              </a:rPr>
              <a:t>Cette approche nous permettra de déterminer la concordance ou la non-concordance des proverbes pour définir comment le clergé est perçu dans ces deux contextes</a:t>
            </a:r>
          </a:p>
          <a:p>
            <a:endParaRPr lang="fr-FR" sz="1900" dirty="0">
              <a:effectLst/>
              <a:latin typeface="Times New Roman" panose="02020603050405020304" pitchFamily="18" charset="0"/>
              <a:ea typeface="Calibri" panose="020F0502020204030204" pitchFamily="34" charset="0"/>
            </a:endParaRPr>
          </a:p>
          <a:p>
            <a:endParaRPr lang="fr-FR" sz="1900" b="1" dirty="0">
              <a:latin typeface="Times New Roman" panose="02020603050405020304" pitchFamily="18" charset="0"/>
              <a:ea typeface="Calibri" panose="020F0502020204030204" pitchFamily="34" charset="0"/>
            </a:endParaRPr>
          </a:p>
          <a:p>
            <a:endParaRPr lang="fr-FR" sz="1900" b="1" dirty="0">
              <a:latin typeface="Times New Roman" panose="02020603050405020304" pitchFamily="18" charset="0"/>
            </a:endParaRPr>
          </a:p>
          <a:p>
            <a:endParaRPr lang="mk-MK" sz="1900" b="1" dirty="0"/>
          </a:p>
        </p:txBody>
      </p:sp>
    </p:spTree>
    <p:extLst>
      <p:ext uri="{BB962C8B-B14F-4D97-AF65-F5344CB8AC3E}">
        <p14:creationId xmlns:p14="http://schemas.microsoft.com/office/powerpoint/2010/main" val="252273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FA5D7-2570-4484-AA62-7C6C5AD1EE37}"/>
              </a:ext>
            </a:extLst>
          </p:cNvPr>
          <p:cNvSpPr>
            <a:spLocks noGrp="1"/>
          </p:cNvSpPr>
          <p:nvPr>
            <p:ph type="title"/>
          </p:nvPr>
        </p:nvSpPr>
        <p:spPr>
          <a:xfrm>
            <a:off x="572493" y="238539"/>
            <a:ext cx="11018520" cy="1434415"/>
          </a:xfrm>
        </p:spPr>
        <p:txBody>
          <a:bodyPr anchor="b">
            <a:normAutofit/>
          </a:bodyPr>
          <a:lstStyle/>
          <a:p>
            <a:r>
              <a:rPr lang="fr-FR" sz="5400" b="1">
                <a:effectLst/>
                <a:latin typeface="Times New Roman" panose="02020603050405020304" pitchFamily="18" charset="0"/>
                <a:ea typeface="Calibri" panose="020F0502020204030204" pitchFamily="34" charset="0"/>
              </a:rPr>
              <a:t>Le clergé dans les proverbes français</a:t>
            </a:r>
            <a:endParaRPr lang="mk-MK" sz="5400"/>
          </a:p>
        </p:txBody>
      </p:sp>
      <p:sp>
        <p:nvSpPr>
          <p:cNvPr id="205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C29B1C-E960-4410-BADA-63B9DD84DF74}"/>
              </a:ext>
            </a:extLst>
          </p:cNvPr>
          <p:cNvSpPr>
            <a:spLocks noGrp="1"/>
          </p:cNvSpPr>
          <p:nvPr>
            <p:ph idx="1"/>
          </p:nvPr>
        </p:nvSpPr>
        <p:spPr>
          <a:xfrm>
            <a:off x="572493" y="2071316"/>
            <a:ext cx="6713552" cy="4119172"/>
          </a:xfrm>
        </p:spPr>
        <p:txBody>
          <a:bodyPr anchor="t">
            <a:normAutofit/>
          </a:bodyPr>
          <a:lstStyle/>
          <a:p>
            <a:r>
              <a:rPr lang="fr-FR" sz="2200" dirty="0">
                <a:effectLst/>
                <a:latin typeface="Times New Roman" panose="02020603050405020304" pitchFamily="18" charset="0"/>
                <a:ea typeface="Calibri" panose="020F0502020204030204" pitchFamily="34" charset="0"/>
              </a:rPr>
              <a:t>Le corpus des proverbes français comportant </a:t>
            </a:r>
            <a:r>
              <a:rPr lang="fr-FR" sz="2200" b="1" dirty="0">
                <a:effectLst/>
                <a:latin typeface="Times New Roman" panose="02020603050405020304" pitchFamily="18" charset="0"/>
                <a:ea typeface="Calibri" panose="020F0502020204030204" pitchFamily="34" charset="0"/>
              </a:rPr>
              <a:t>101</a:t>
            </a:r>
            <a:r>
              <a:rPr lang="fr-FR" sz="2200" dirty="0">
                <a:effectLst/>
                <a:latin typeface="Times New Roman" panose="02020603050405020304" pitchFamily="18" charset="0"/>
                <a:ea typeface="Calibri" panose="020F0502020204030204" pitchFamily="34" charset="0"/>
              </a:rPr>
              <a:t> proverbes:</a:t>
            </a:r>
          </a:p>
          <a:p>
            <a:r>
              <a:rPr lang="fr-FR" sz="2200" dirty="0">
                <a:latin typeface="Times New Roman" panose="02020603050405020304" pitchFamily="18" charset="0"/>
              </a:rPr>
              <a:t>Rangs: </a:t>
            </a:r>
          </a:p>
          <a:p>
            <a:r>
              <a:rPr lang="fr-FR" sz="2200" dirty="0">
                <a:effectLst/>
                <a:latin typeface="Times New Roman" panose="02020603050405020304" pitchFamily="18" charset="0"/>
                <a:ea typeface="Calibri" panose="020F0502020204030204" pitchFamily="34" charset="0"/>
              </a:rPr>
              <a:t>d’abord le </a:t>
            </a:r>
            <a:r>
              <a:rPr lang="fr-FR" sz="2200" i="1" dirty="0">
                <a:effectLst/>
                <a:latin typeface="Times New Roman" panose="02020603050405020304" pitchFamily="18" charset="0"/>
                <a:ea typeface="Calibri" panose="020F0502020204030204" pitchFamily="34" charset="0"/>
              </a:rPr>
              <a:t>pape</a:t>
            </a:r>
            <a:r>
              <a:rPr lang="fr-FR" sz="2200" dirty="0">
                <a:effectLst/>
                <a:latin typeface="Times New Roman" panose="02020603050405020304" pitchFamily="18" charset="0"/>
                <a:ea typeface="Calibri" panose="020F0502020204030204" pitchFamily="34" charset="0"/>
              </a:rPr>
              <a:t> et les </a:t>
            </a:r>
            <a:r>
              <a:rPr lang="fr-FR" sz="2200" i="1" dirty="0">
                <a:effectLst/>
                <a:latin typeface="Times New Roman" panose="02020603050405020304" pitchFamily="18" charset="0"/>
                <a:ea typeface="Calibri" panose="020F0502020204030204" pitchFamily="34" charset="0"/>
              </a:rPr>
              <a:t>cardinaux</a:t>
            </a:r>
            <a:r>
              <a:rPr lang="fr-FR" sz="2200" dirty="0">
                <a:effectLst/>
                <a:latin typeface="Times New Roman" panose="02020603050405020304" pitchFamily="18" charset="0"/>
                <a:ea typeface="Calibri" panose="020F0502020204030204" pitchFamily="34" charset="0"/>
              </a:rPr>
              <a:t> ;</a:t>
            </a:r>
            <a:r>
              <a:rPr lang="fr-FR" sz="2200" i="1" dirty="0">
                <a:effectLst/>
                <a:latin typeface="Times New Roman" panose="02020603050405020304" pitchFamily="18" charset="0"/>
                <a:ea typeface="Calibri" panose="020F0502020204030204" pitchFamily="34" charset="0"/>
              </a:rPr>
              <a:t> </a:t>
            </a:r>
            <a:r>
              <a:rPr lang="fr-FR" sz="2200" dirty="0">
                <a:effectLst/>
                <a:latin typeface="Times New Roman" panose="02020603050405020304" pitchFamily="18" charset="0"/>
                <a:ea typeface="Calibri" panose="020F0502020204030204" pitchFamily="34" charset="0"/>
              </a:rPr>
              <a:t>l’</a:t>
            </a:r>
            <a:r>
              <a:rPr lang="fr-FR" sz="2200" i="1" dirty="0">
                <a:effectLst/>
                <a:latin typeface="Times New Roman" panose="02020603050405020304" pitchFamily="18" charset="0"/>
                <a:ea typeface="Calibri" panose="020F0502020204030204" pitchFamily="34" charset="0"/>
              </a:rPr>
              <a:t>évêque, </a:t>
            </a:r>
            <a:r>
              <a:rPr lang="fr-FR" sz="2200" dirty="0">
                <a:effectLst/>
                <a:latin typeface="Times New Roman" panose="02020603050405020304" pitchFamily="18" charset="0"/>
                <a:ea typeface="Calibri" panose="020F0502020204030204" pitchFamily="34" charset="0"/>
              </a:rPr>
              <a:t>le</a:t>
            </a:r>
            <a:r>
              <a:rPr lang="fr-FR" sz="2200" i="1" dirty="0">
                <a:effectLst/>
                <a:latin typeface="Times New Roman" panose="02020603050405020304" pitchFamily="18" charset="0"/>
                <a:ea typeface="Calibri" panose="020F0502020204030204" pitchFamily="34" charset="0"/>
              </a:rPr>
              <a:t> prêtre, </a:t>
            </a:r>
            <a:r>
              <a:rPr lang="fr-FR" sz="2200" dirty="0">
                <a:effectLst/>
                <a:latin typeface="Times New Roman" panose="02020603050405020304" pitchFamily="18" charset="0"/>
                <a:ea typeface="Calibri" panose="020F0502020204030204" pitchFamily="34" charset="0"/>
              </a:rPr>
              <a:t>le </a:t>
            </a:r>
            <a:r>
              <a:rPr lang="fr-FR" sz="2200" i="1" dirty="0">
                <a:effectLst/>
                <a:latin typeface="Times New Roman" panose="02020603050405020304" pitchFamily="18" charset="0"/>
                <a:ea typeface="Calibri" panose="020F0502020204030204" pitchFamily="34" charset="0"/>
              </a:rPr>
              <a:t>curé </a:t>
            </a:r>
            <a:r>
              <a:rPr lang="fr-FR" sz="2200" dirty="0">
                <a:effectLst/>
                <a:latin typeface="Times New Roman" panose="02020603050405020304" pitchFamily="18" charset="0"/>
                <a:ea typeface="Calibri" panose="020F0502020204030204" pitchFamily="34" charset="0"/>
              </a:rPr>
              <a:t>et le</a:t>
            </a:r>
            <a:r>
              <a:rPr lang="fr-FR" sz="2200" i="1" dirty="0">
                <a:effectLst/>
                <a:latin typeface="Times New Roman" panose="02020603050405020304" pitchFamily="18" charset="0"/>
                <a:ea typeface="Calibri" panose="020F0502020204030204" pitchFamily="34" charset="0"/>
              </a:rPr>
              <a:t> vicaire </a:t>
            </a:r>
            <a:r>
              <a:rPr lang="fr-FR" sz="2200" dirty="0">
                <a:effectLst/>
                <a:latin typeface="Times New Roman" panose="02020603050405020304" pitchFamily="18" charset="0"/>
                <a:ea typeface="Calibri" panose="020F0502020204030204" pitchFamily="34" charset="0"/>
              </a:rPr>
              <a:t>du clergé séculier et le </a:t>
            </a:r>
            <a:r>
              <a:rPr lang="fr-FR" sz="2200" i="1" dirty="0">
                <a:effectLst/>
                <a:latin typeface="Times New Roman" panose="02020603050405020304" pitchFamily="18" charset="0"/>
                <a:ea typeface="Calibri" panose="020F0502020204030204" pitchFamily="34" charset="0"/>
              </a:rPr>
              <a:t>moine </a:t>
            </a:r>
            <a:r>
              <a:rPr lang="mk-MK" sz="2200" dirty="0">
                <a:effectLst/>
                <a:latin typeface="Times New Roman" panose="02020603050405020304" pitchFamily="18" charset="0"/>
                <a:ea typeface="Calibri" panose="020F0502020204030204" pitchFamily="34" charset="0"/>
              </a:rPr>
              <a:t>(</a:t>
            </a:r>
            <a:r>
              <a:rPr lang="fr-FR" sz="2200" i="1" dirty="0">
                <a:effectLst/>
                <a:latin typeface="Times New Roman" panose="02020603050405020304" pitchFamily="18" charset="0"/>
                <a:ea typeface="Calibri" panose="020F0502020204030204" pitchFamily="34" charset="0"/>
              </a:rPr>
              <a:t>la religieuse</a:t>
            </a:r>
            <a:r>
              <a:rPr lang="fr-FR" sz="2200" dirty="0">
                <a:effectLst/>
                <a:latin typeface="Times New Roman" panose="02020603050405020304" pitchFamily="18" charset="0"/>
                <a:ea typeface="Calibri" panose="020F0502020204030204" pitchFamily="34" charset="0"/>
              </a:rPr>
              <a:t>)</a:t>
            </a:r>
            <a:r>
              <a:rPr lang="fr-FR" sz="2200" i="1" dirty="0">
                <a:effectLst/>
                <a:latin typeface="Times New Roman" panose="02020603050405020304" pitchFamily="18" charset="0"/>
                <a:ea typeface="Calibri" panose="020F0502020204030204" pitchFamily="34" charset="0"/>
              </a:rPr>
              <a:t> </a:t>
            </a:r>
            <a:r>
              <a:rPr lang="fr-FR" sz="2200" dirty="0">
                <a:effectLst/>
                <a:latin typeface="Times New Roman" panose="02020603050405020304" pitchFamily="18" charset="0"/>
                <a:ea typeface="Calibri" panose="020F0502020204030204" pitchFamily="34" charset="0"/>
              </a:rPr>
              <a:t>et l’</a:t>
            </a:r>
            <a:r>
              <a:rPr lang="fr-FR" sz="2200" i="1" dirty="0">
                <a:effectLst/>
                <a:latin typeface="Times New Roman" panose="02020603050405020304" pitchFamily="18" charset="0"/>
                <a:ea typeface="Calibri" panose="020F0502020204030204" pitchFamily="34" charset="0"/>
              </a:rPr>
              <a:t>abbé </a:t>
            </a:r>
            <a:r>
              <a:rPr lang="fr-FR" sz="2200" dirty="0">
                <a:effectLst/>
                <a:latin typeface="Times New Roman" panose="02020603050405020304" pitchFamily="18" charset="0"/>
                <a:ea typeface="Calibri" panose="020F0502020204030204" pitchFamily="34" charset="0"/>
              </a:rPr>
              <a:t>du clergé régulier. </a:t>
            </a:r>
          </a:p>
          <a:p>
            <a:r>
              <a:rPr lang="fr-FR" sz="2200" dirty="0">
                <a:effectLst/>
                <a:latin typeface="Times New Roman" panose="02020603050405020304" pitchFamily="18" charset="0"/>
                <a:ea typeface="Calibri" panose="020F0502020204030204" pitchFamily="34" charset="0"/>
              </a:rPr>
              <a:t>Le plus </a:t>
            </a:r>
            <a:r>
              <a:rPr lang="fr-FR" sz="2200" b="1" dirty="0">
                <a:effectLst/>
                <a:latin typeface="Times New Roman" panose="02020603050405020304" pitchFamily="18" charset="0"/>
                <a:ea typeface="Calibri" panose="020F0502020204030204" pitchFamily="34" charset="0"/>
              </a:rPr>
              <a:t>nombreux</a:t>
            </a:r>
            <a:r>
              <a:rPr lang="fr-FR" sz="2200" dirty="0">
                <a:effectLst/>
                <a:latin typeface="Times New Roman" panose="02020603050405020304" pitchFamily="18" charset="0"/>
                <a:ea typeface="Calibri" panose="020F0502020204030204" pitchFamily="34" charset="0"/>
              </a:rPr>
              <a:t> - les proverbes contenant le lexème </a:t>
            </a:r>
            <a:r>
              <a:rPr lang="fr-FR" sz="2200" b="1" i="1" dirty="0">
                <a:effectLst/>
                <a:latin typeface="Times New Roman" panose="02020603050405020304" pitchFamily="18" charset="0"/>
                <a:ea typeface="Calibri" panose="020F0502020204030204" pitchFamily="34" charset="0"/>
              </a:rPr>
              <a:t>prêtre</a:t>
            </a:r>
            <a:r>
              <a:rPr lang="fr-FR" sz="2200" i="1" dirty="0">
                <a:effectLst/>
                <a:latin typeface="Times New Roman" panose="02020603050405020304" pitchFamily="18" charset="0"/>
                <a:ea typeface="Calibri" panose="020F0502020204030204" pitchFamily="34" charset="0"/>
              </a:rPr>
              <a:t>, </a:t>
            </a:r>
            <a:r>
              <a:rPr lang="fr-FR" sz="2200" dirty="0">
                <a:effectLst/>
                <a:latin typeface="Times New Roman" panose="02020603050405020304" pitchFamily="18" charset="0"/>
                <a:ea typeface="Calibri" panose="020F0502020204030204" pitchFamily="34" charset="0"/>
              </a:rPr>
              <a:t>ensuite </a:t>
            </a:r>
            <a:r>
              <a:rPr lang="fr-FR" sz="2200" b="1" i="1" dirty="0">
                <a:effectLst/>
                <a:latin typeface="Times New Roman" panose="02020603050405020304" pitchFamily="18" charset="0"/>
                <a:ea typeface="Calibri" panose="020F0502020204030204" pitchFamily="34" charset="0"/>
              </a:rPr>
              <a:t>curé</a:t>
            </a:r>
            <a:endParaRPr lang="fr-FR" sz="2200" b="1" i="1" dirty="0">
              <a:latin typeface="Times New Roman" panose="02020603050405020304" pitchFamily="18" charset="0"/>
            </a:endParaRPr>
          </a:p>
          <a:p>
            <a:endParaRPr lang="mk-MK" sz="2200" dirty="0"/>
          </a:p>
        </p:txBody>
      </p:sp>
      <p:pic>
        <p:nvPicPr>
          <p:cNvPr id="2050" name="Picture 2" descr="First Confession - Joke | Funny in 2021 | Priest, Funny, Medical humor  doctor">
            <a:extLst>
              <a:ext uri="{FF2B5EF4-FFF2-40B4-BE49-F238E27FC236}">
                <a16:creationId xmlns:a16="http://schemas.microsoft.com/office/drawing/2014/main" id="{9904F193-000A-4D1D-9C6D-4DDC63FFEB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950" r="24858"/>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1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067B71-C7A5-436A-8C1D-E354EAF5063B}"/>
              </a:ext>
            </a:extLst>
          </p:cNvPr>
          <p:cNvSpPr>
            <a:spLocks noGrp="1"/>
          </p:cNvSpPr>
          <p:nvPr>
            <p:ph type="title"/>
          </p:nvPr>
        </p:nvSpPr>
        <p:spPr>
          <a:xfrm>
            <a:off x="841248" y="548640"/>
            <a:ext cx="3600860" cy="5431536"/>
          </a:xfrm>
        </p:spPr>
        <p:txBody>
          <a:bodyPr>
            <a:normAutofit/>
          </a:bodyPr>
          <a:lstStyle/>
          <a:p>
            <a:r>
              <a:rPr lang="fr-FR" sz="5400">
                <a:effectLst/>
                <a:latin typeface="Times New Roman" panose="02020603050405020304" pitchFamily="18" charset="0"/>
                <a:ea typeface="Calibri" panose="020F0502020204030204" pitchFamily="34" charset="0"/>
              </a:rPr>
              <a:t>la </a:t>
            </a:r>
            <a:r>
              <a:rPr lang="fr-FR" sz="5400" b="1">
                <a:effectLst/>
                <a:latin typeface="Times New Roman" panose="02020603050405020304" pitchFamily="18" charset="0"/>
                <a:ea typeface="Calibri" panose="020F0502020204030204" pitchFamily="34" charset="0"/>
              </a:rPr>
              <a:t>hiérarchie</a:t>
            </a:r>
            <a:r>
              <a:rPr lang="fr-FR" sz="5400">
                <a:effectLst/>
                <a:latin typeface="Times New Roman" panose="02020603050405020304" pitchFamily="18" charset="0"/>
                <a:ea typeface="Calibri" panose="020F0502020204030204" pitchFamily="34" charset="0"/>
              </a:rPr>
              <a:t> ecclésiale (15 proverbes) </a:t>
            </a:r>
            <a:endParaRPr lang="mk-MK"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A2235A-6F76-48AC-A670-D24B56040578}"/>
              </a:ext>
            </a:extLst>
          </p:cNvPr>
          <p:cNvSpPr>
            <a:spLocks noGrp="1"/>
          </p:cNvSpPr>
          <p:nvPr>
            <p:ph idx="1"/>
          </p:nvPr>
        </p:nvSpPr>
        <p:spPr>
          <a:xfrm>
            <a:off x="5126418" y="552091"/>
            <a:ext cx="6224335" cy="5431536"/>
          </a:xfrm>
        </p:spPr>
        <p:txBody>
          <a:bodyPr anchor="ctr">
            <a:normAutofit/>
          </a:bodyPr>
          <a:lstStyle/>
          <a:p>
            <a:r>
              <a:rPr lang="fr-FR" sz="2200">
                <a:effectLst/>
                <a:latin typeface="Times New Roman" panose="02020603050405020304" pitchFamily="18" charset="0"/>
                <a:ea typeface="Calibri" panose="020F0502020204030204" pitchFamily="34" charset="0"/>
              </a:rPr>
              <a:t>sur l’obéissance : </a:t>
            </a:r>
            <a:r>
              <a:rPr lang="fr-FR" sz="2200" i="1">
                <a:effectLst/>
                <a:latin typeface="Times New Roman" panose="02020603050405020304" pitchFamily="18" charset="0"/>
                <a:ea typeface="Calibri" panose="020F0502020204030204" pitchFamily="34" charset="0"/>
              </a:rPr>
              <a:t>Le moine répond comme l’abbé chante, Qui veut vivre à Rome ne doit pas se quereller avec le Pape</a:t>
            </a:r>
          </a:p>
          <a:p>
            <a:r>
              <a:rPr lang="fr-FR" sz="2200">
                <a:effectLst/>
                <a:latin typeface="Times New Roman" panose="02020603050405020304" pitchFamily="18" charset="0"/>
                <a:ea typeface="Calibri" panose="020F0502020204030204" pitchFamily="34" charset="0"/>
              </a:rPr>
              <a:t>la relation causale entre les rangs hauts et les rangs bas</a:t>
            </a:r>
            <a:endParaRPr lang="fr-FR" sz="2200" i="1">
              <a:latin typeface="Times New Roman" panose="02020603050405020304" pitchFamily="18" charset="0"/>
              <a:ea typeface="Calibri" panose="020F0502020204030204" pitchFamily="34" charset="0"/>
            </a:endParaRPr>
          </a:p>
          <a:p>
            <a:r>
              <a:rPr lang="fr-FR" sz="2200" i="1">
                <a:effectLst/>
                <a:latin typeface="Times New Roman" panose="02020603050405020304" pitchFamily="18" charset="0"/>
                <a:ea typeface="Calibri" panose="020F0502020204030204" pitchFamily="34" charset="0"/>
              </a:rPr>
              <a:t>Quand il pleut sur le curé, il dégoutte sur le vicaire</a:t>
            </a:r>
            <a:r>
              <a:rPr lang="fr-FR" sz="2200">
                <a:effectLst/>
                <a:latin typeface="Times New Roman" panose="02020603050405020304" pitchFamily="18" charset="0"/>
                <a:ea typeface="Calibri" panose="020F0502020204030204" pitchFamily="34" charset="0"/>
              </a:rPr>
              <a:t> </a:t>
            </a:r>
            <a:endParaRPr lang="fr-FR" sz="2200" i="1">
              <a:effectLst/>
              <a:latin typeface="Times New Roman" panose="02020603050405020304" pitchFamily="18" charset="0"/>
              <a:ea typeface="Calibri" panose="020F0502020204030204" pitchFamily="34" charset="0"/>
            </a:endParaRPr>
          </a:p>
          <a:p>
            <a:r>
              <a:rPr lang="fr-FR" sz="2200">
                <a:effectLst/>
                <a:latin typeface="Times New Roman" panose="02020603050405020304" pitchFamily="18" charset="0"/>
                <a:ea typeface="Calibri" panose="020F0502020204030204" pitchFamily="34" charset="0"/>
              </a:rPr>
              <a:t>l’absence du supérieur provoque la joie des subordonnés : </a:t>
            </a:r>
          </a:p>
          <a:p>
            <a:r>
              <a:rPr lang="fr-FR" sz="2200" i="1">
                <a:effectLst/>
                <a:latin typeface="Times New Roman" panose="02020603050405020304" pitchFamily="18" charset="0"/>
                <a:ea typeface="Calibri" panose="020F0502020204030204" pitchFamily="34" charset="0"/>
              </a:rPr>
              <a:t>Mort d’abbe, nopces de moines </a:t>
            </a:r>
            <a:r>
              <a:rPr lang="fr-FR" sz="2200">
                <a:effectLst/>
                <a:latin typeface="Times New Roman" panose="02020603050405020304" pitchFamily="18" charset="0"/>
                <a:ea typeface="Calibri" panose="020F0502020204030204" pitchFamily="34" charset="0"/>
                <a:cs typeface="Times New Roman" panose="02020603050405020304" pitchFamily="18" charset="0"/>
              </a:rPr>
              <a:t>ou </a:t>
            </a:r>
            <a:r>
              <a:rPr lang="en-US" sz="2200" i="1">
                <a:effectLst/>
                <a:latin typeface="Times New Roman" panose="02020603050405020304" pitchFamily="18" charset="0"/>
                <a:ea typeface="Calibri" panose="020F0502020204030204" pitchFamily="34" charset="0"/>
                <a:cs typeface="Times New Roman" panose="02020603050405020304" pitchFamily="18" charset="0"/>
              </a:rPr>
              <a:t>Quand l’abbé danse à la cour, les moines sont en rut aux forêts</a:t>
            </a:r>
            <a:r>
              <a:rPr lang="en-US" sz="2200">
                <a:effectLst/>
                <a:latin typeface="Times New Roman" panose="02020603050405020304" pitchFamily="18" charset="0"/>
                <a:ea typeface="Calibri" panose="020F0502020204030204" pitchFamily="34" charset="0"/>
                <a:cs typeface="Times New Roman" panose="02020603050405020304" pitchFamily="18" charset="0"/>
              </a:rPr>
              <a:t>.</a:t>
            </a:r>
            <a:endParaRPr lang="mk-MK"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94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47AF76-94AC-421F-95DF-D6699A976EE0}"/>
              </a:ext>
            </a:extLst>
          </p:cNvPr>
          <p:cNvSpPr>
            <a:spLocks noGrp="1"/>
          </p:cNvSpPr>
          <p:nvPr>
            <p:ph type="title"/>
          </p:nvPr>
        </p:nvSpPr>
        <p:spPr>
          <a:xfrm>
            <a:off x="630936" y="640080"/>
            <a:ext cx="4818888" cy="1481328"/>
          </a:xfrm>
        </p:spPr>
        <p:txBody>
          <a:bodyPr anchor="b">
            <a:normAutofit/>
          </a:bodyPr>
          <a:lstStyle/>
          <a:p>
            <a:r>
              <a:rPr lang="fr-FR" sz="4200" b="1">
                <a:effectLst/>
                <a:latin typeface="Times New Roman" panose="02020603050405020304" pitchFamily="18" charset="0"/>
                <a:ea typeface="Calibri" panose="020F0502020204030204" pitchFamily="34" charset="0"/>
              </a:rPr>
              <a:t>l’ivresse</a:t>
            </a:r>
            <a:r>
              <a:rPr lang="fr-FR" sz="4200">
                <a:effectLst/>
                <a:latin typeface="Times New Roman" panose="02020603050405020304" pitchFamily="18" charset="0"/>
                <a:ea typeface="Calibri" panose="020F0502020204030204" pitchFamily="34" charset="0"/>
              </a:rPr>
              <a:t> comme l’un des principaux vices </a:t>
            </a:r>
            <a:endParaRPr lang="mk-MK" sz="4200"/>
          </a:p>
        </p:txBody>
      </p:sp>
      <p:sp>
        <p:nvSpPr>
          <p:cNvPr id="13"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F0666C-C991-44EC-A1AA-BB73AD2D9D11}"/>
              </a:ext>
            </a:extLst>
          </p:cNvPr>
          <p:cNvSpPr>
            <a:spLocks noGrp="1"/>
          </p:cNvSpPr>
          <p:nvPr>
            <p:ph idx="1"/>
          </p:nvPr>
        </p:nvSpPr>
        <p:spPr>
          <a:xfrm>
            <a:off x="630936" y="2660904"/>
            <a:ext cx="4818888" cy="3547872"/>
          </a:xfrm>
        </p:spPr>
        <p:txBody>
          <a:bodyPr anchor="t">
            <a:normAutofit/>
          </a:bodyPr>
          <a:lstStyle/>
          <a:p>
            <a:r>
              <a:rPr lang="fr-FR" sz="2200" dirty="0">
                <a:effectLst/>
                <a:latin typeface="Times New Roman" panose="02020603050405020304" pitchFamily="18" charset="0"/>
                <a:ea typeface="Calibri" panose="020F0502020204030204" pitchFamily="34" charset="0"/>
              </a:rPr>
              <a:t>(13 proverbes)</a:t>
            </a:r>
          </a:p>
          <a:p>
            <a:r>
              <a:rPr lang="fr-FR" sz="2200" i="1" dirty="0" err="1">
                <a:effectLst/>
                <a:latin typeface="Times New Roman" panose="02020603050405020304" pitchFamily="18" charset="0"/>
                <a:ea typeface="Calibri" panose="020F0502020204030204" pitchFamily="34" charset="0"/>
              </a:rPr>
              <a:t>Pretre</a:t>
            </a:r>
            <a:r>
              <a:rPr lang="fr-FR" sz="2200" i="1" dirty="0">
                <a:effectLst/>
                <a:latin typeface="Times New Roman" panose="02020603050405020304" pitchFamily="18" charset="0"/>
                <a:ea typeface="Calibri" panose="020F0502020204030204" pitchFamily="34" charset="0"/>
              </a:rPr>
              <a:t> qui danse poule qui chante fille qui siffle portent malchance</a:t>
            </a:r>
          </a:p>
          <a:p>
            <a:r>
              <a:rPr lang="mk-MK" sz="2200" i="1" dirty="0">
                <a:effectLst/>
                <a:latin typeface="Times New Roman" panose="02020603050405020304" pitchFamily="18" charset="0"/>
                <a:ea typeface="Times New Roman" panose="02020603050405020304" pitchFamily="18" charset="0"/>
              </a:rPr>
              <a:t>Moine qui danse, table qui branle et femme qui parle latin se renversent à la fin</a:t>
            </a:r>
            <a:endParaRPr lang="fr-FR" sz="2200" i="1" dirty="0">
              <a:latin typeface="Times New Roman" panose="02020603050405020304" pitchFamily="18" charset="0"/>
              <a:ea typeface="Times New Roman" panose="02020603050405020304" pitchFamily="18" charset="0"/>
            </a:endParaRPr>
          </a:p>
          <a:p>
            <a:r>
              <a:rPr lang="fr-FR" sz="2200" i="1" dirty="0">
                <a:effectLst/>
                <a:latin typeface="Times New Roman" panose="02020603050405020304" pitchFamily="18" charset="0"/>
                <a:ea typeface="Calibri" panose="020F0502020204030204" pitchFamily="34" charset="0"/>
              </a:rPr>
              <a:t>Religieuse qui danse, table qui branle déchoient tôt ou tard</a:t>
            </a:r>
            <a:endParaRPr lang="mk-MK" sz="2200" dirty="0">
              <a:latin typeface="Times New Roman" panose="02020603050405020304" pitchFamily="18" charset="0"/>
              <a:cs typeface="Times New Roman" panose="02020603050405020304" pitchFamily="18" charset="0"/>
            </a:endParaRPr>
          </a:p>
        </p:txBody>
      </p:sp>
      <p:pic>
        <p:nvPicPr>
          <p:cNvPr id="6" name="Picture 2" descr="paul the cartoon priest character getting drunk black white">
            <a:extLst>
              <a:ext uri="{FF2B5EF4-FFF2-40B4-BE49-F238E27FC236}">
                <a16:creationId xmlns:a16="http://schemas.microsoft.com/office/drawing/2014/main" id="{9BAEA4A5-B3B2-4308-B3C8-2723FE896B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9048" y="699516"/>
            <a:ext cx="5458968" cy="5458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15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A3D35C-4F14-4BE2-8717-7FA4705155C9}"/>
              </a:ext>
            </a:extLst>
          </p:cNvPr>
          <p:cNvSpPr>
            <a:spLocks noGrp="1"/>
          </p:cNvSpPr>
          <p:nvPr>
            <p:ph type="title"/>
          </p:nvPr>
        </p:nvSpPr>
        <p:spPr>
          <a:xfrm>
            <a:off x="841248" y="548640"/>
            <a:ext cx="3600860" cy="5431536"/>
          </a:xfrm>
        </p:spPr>
        <p:txBody>
          <a:bodyPr>
            <a:normAutofit/>
          </a:bodyPr>
          <a:lstStyle/>
          <a:p>
            <a:r>
              <a:rPr lang="fr-FR" sz="5400" b="1">
                <a:effectLst/>
                <a:latin typeface="Times New Roman" panose="02020603050405020304" pitchFamily="18" charset="0"/>
                <a:ea typeface="Calibri" panose="020F0502020204030204" pitchFamily="34" charset="0"/>
              </a:rPr>
              <a:t>un contexte négatif, </a:t>
            </a:r>
            <a:r>
              <a:rPr lang="fr-FR" sz="5400">
                <a:effectLst/>
                <a:latin typeface="Times New Roman" panose="02020603050405020304" pitchFamily="18" charset="0"/>
                <a:ea typeface="Calibri" panose="020F0502020204030204" pitchFamily="34" charset="0"/>
              </a:rPr>
              <a:t>sans insister sur un défaut particulier</a:t>
            </a:r>
            <a:endParaRPr lang="mk-MK"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0F87FF-C0EF-4B4C-82E0-904EB069F101}"/>
              </a:ext>
            </a:extLst>
          </p:cNvPr>
          <p:cNvSpPr>
            <a:spLocks noGrp="1"/>
          </p:cNvSpPr>
          <p:nvPr>
            <p:ph idx="1"/>
          </p:nvPr>
        </p:nvSpPr>
        <p:spPr>
          <a:xfrm>
            <a:off x="5126418" y="552091"/>
            <a:ext cx="6224335" cy="5431536"/>
          </a:xfrm>
        </p:spPr>
        <p:txBody>
          <a:bodyPr anchor="ctr">
            <a:normAutofit/>
          </a:bodyPr>
          <a:lstStyle/>
          <a:p>
            <a:r>
              <a:rPr lang="fr-FR" sz="2200" i="1">
                <a:effectLst/>
                <a:latin typeface="Times New Roman" panose="02020603050405020304" pitchFamily="18" charset="0"/>
                <a:ea typeface="Calibri" panose="020F0502020204030204" pitchFamily="34" charset="0"/>
              </a:rPr>
              <a:t>Qui veut tenir nette sa maison n'y mette ni femme ni pretre ni pigeon</a:t>
            </a:r>
          </a:p>
          <a:p>
            <a:endParaRPr lang="fr-FR" sz="2200" i="1">
              <a:latin typeface="Times New Roman" panose="02020603050405020304" pitchFamily="18" charset="0"/>
            </a:endParaRPr>
          </a:p>
          <a:p>
            <a:r>
              <a:rPr lang="fr-FR" sz="2200">
                <a:effectLst/>
                <a:latin typeface="Times New Roman" panose="02020603050405020304" pitchFamily="18" charset="0"/>
                <a:ea typeface="Calibri" panose="020F0502020204030204" pitchFamily="34" charset="0"/>
              </a:rPr>
              <a:t>se méfier du curé, de ses chiens ou de sa servante</a:t>
            </a:r>
            <a:r>
              <a:rPr lang="fr-FR" sz="2200" i="1">
                <a:effectLst/>
                <a:latin typeface="Times New Roman" panose="02020603050405020304" pitchFamily="18" charset="0"/>
                <a:ea typeface="Calibri" panose="020F0502020204030204" pitchFamily="34" charset="0"/>
              </a:rPr>
              <a:t>:</a:t>
            </a:r>
          </a:p>
          <a:p>
            <a:r>
              <a:rPr lang="fr-FR" sz="2200" i="1">
                <a:effectLst/>
                <a:latin typeface="Times New Roman" panose="02020603050405020304" pitchFamily="18" charset="0"/>
                <a:ea typeface="Calibri" panose="020F0502020204030204" pitchFamily="34" charset="0"/>
              </a:rPr>
              <a:t>Il faut se mefier du devant d'une femme du derrière d'une mule et d'un cure de tous cotes</a:t>
            </a:r>
            <a:endParaRPr lang="mk-MK" sz="2200"/>
          </a:p>
        </p:txBody>
      </p:sp>
    </p:spTree>
    <p:extLst>
      <p:ext uri="{BB962C8B-B14F-4D97-AF65-F5344CB8AC3E}">
        <p14:creationId xmlns:p14="http://schemas.microsoft.com/office/powerpoint/2010/main" val="339464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36EDF-25C5-48F2-9F5B-8CF99B6967AD}"/>
              </a:ext>
            </a:extLst>
          </p:cNvPr>
          <p:cNvSpPr>
            <a:spLocks noGrp="1"/>
          </p:cNvSpPr>
          <p:nvPr>
            <p:ph type="title"/>
          </p:nvPr>
        </p:nvSpPr>
        <p:spPr>
          <a:xfrm>
            <a:off x="841248" y="548640"/>
            <a:ext cx="3600860" cy="5431536"/>
          </a:xfrm>
        </p:spPr>
        <p:txBody>
          <a:bodyPr>
            <a:normAutofit/>
          </a:bodyPr>
          <a:lstStyle/>
          <a:p>
            <a:r>
              <a:rPr lang="fr-FR" sz="5000" b="1">
                <a:effectLst/>
                <a:latin typeface="Times New Roman" panose="02020603050405020304" pitchFamily="18" charset="0"/>
                <a:ea typeface="Calibri" panose="020F0502020204030204" pitchFamily="34" charset="0"/>
              </a:rPr>
              <a:t>l’incertitude de l’avenir</a:t>
            </a:r>
            <a:r>
              <a:rPr lang="fr-FR" sz="5000">
                <a:effectLst/>
                <a:latin typeface="Times New Roman" panose="02020603050405020304" pitchFamily="18" charset="0"/>
                <a:ea typeface="Calibri" panose="020F0502020204030204" pitchFamily="34" charset="0"/>
              </a:rPr>
              <a:t> </a:t>
            </a:r>
            <a:endParaRPr lang="mk-MK" sz="50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9D44F2-CBD9-4176-B3FA-283D63C1229A}"/>
              </a:ext>
            </a:extLst>
          </p:cNvPr>
          <p:cNvSpPr>
            <a:spLocks noGrp="1"/>
          </p:cNvSpPr>
          <p:nvPr>
            <p:ph idx="1"/>
          </p:nvPr>
        </p:nvSpPr>
        <p:spPr>
          <a:xfrm>
            <a:off x="5126418" y="552091"/>
            <a:ext cx="6224335" cy="5431536"/>
          </a:xfrm>
        </p:spPr>
        <p:txBody>
          <a:bodyPr anchor="ctr">
            <a:normAutofit/>
          </a:bodyPr>
          <a:lstStyle/>
          <a:p>
            <a:r>
              <a:rPr lang="fr-FR" sz="2200" i="1">
                <a:effectLst/>
                <a:latin typeface="Times New Roman" panose="02020603050405020304" pitchFamily="18" charset="0"/>
                <a:ea typeface="Calibri" panose="020F0502020204030204" pitchFamily="34" charset="0"/>
              </a:rPr>
              <a:t>Fille et pretre ne savent pas ou ils iront manger leur pain, </a:t>
            </a:r>
          </a:p>
          <a:p>
            <a:r>
              <a:rPr lang="fr-FR" sz="2200" i="1">
                <a:effectLst/>
                <a:latin typeface="Times New Roman" panose="02020603050405020304" pitchFamily="18" charset="0"/>
                <a:ea typeface="Calibri" panose="020F0502020204030204" pitchFamily="34" charset="0"/>
              </a:rPr>
              <a:t>Fille et pretre savent ou ils naissent mais non ou ils mourront</a:t>
            </a:r>
          </a:p>
          <a:p>
            <a:endParaRPr lang="fr-FR" sz="2200" i="1">
              <a:latin typeface="Times New Roman" panose="02020603050405020304" pitchFamily="18" charset="0"/>
            </a:endParaRPr>
          </a:p>
          <a:p>
            <a:r>
              <a:rPr lang="fr-FR" sz="2200">
                <a:effectLst/>
                <a:latin typeface="Times New Roman" panose="02020603050405020304" pitchFamily="18" charset="0"/>
                <a:ea typeface="Calibri" panose="020F0502020204030204" pitchFamily="34" charset="0"/>
              </a:rPr>
              <a:t>qu’il ne faut pas juger d’après</a:t>
            </a:r>
            <a:r>
              <a:rPr lang="fr-FR" sz="2200" b="1">
                <a:effectLst/>
                <a:latin typeface="Times New Roman" panose="02020603050405020304" pitchFamily="18" charset="0"/>
                <a:ea typeface="Calibri" panose="020F0502020204030204" pitchFamily="34" charset="0"/>
              </a:rPr>
              <a:t> les apparences (six proverbes) </a:t>
            </a:r>
            <a:r>
              <a:rPr lang="fr-FR" sz="2200">
                <a:effectLst/>
                <a:latin typeface="Times New Roman" panose="02020603050405020304" pitchFamily="18" charset="0"/>
                <a:ea typeface="Calibri" panose="020F0502020204030204" pitchFamily="34" charset="0"/>
              </a:rPr>
              <a:t>: </a:t>
            </a:r>
            <a:r>
              <a:rPr lang="fr-FR" sz="2200" i="1">
                <a:effectLst/>
                <a:latin typeface="Times New Roman" panose="02020603050405020304" pitchFamily="18" charset="0"/>
                <a:ea typeface="Calibri" panose="020F0502020204030204" pitchFamily="34" charset="0"/>
              </a:rPr>
              <a:t>L’habit ne fait pas le moine, </a:t>
            </a:r>
            <a:r>
              <a:rPr lang="mk-MK" sz="2200" i="1">
                <a:effectLst/>
                <a:latin typeface="Times New Roman" panose="02020603050405020304" pitchFamily="18" charset="0"/>
                <a:ea typeface="Times New Roman" panose="02020603050405020304" pitchFamily="18" charset="0"/>
              </a:rPr>
              <a:t>On connait pas le moine a l’habit</a:t>
            </a:r>
            <a:r>
              <a:rPr lang="fr-FR" sz="2200">
                <a:effectLst/>
                <a:latin typeface="Times New Roman" panose="02020603050405020304" pitchFamily="18" charset="0"/>
                <a:ea typeface="Times New Roman" panose="02020603050405020304" pitchFamily="18" charset="0"/>
              </a:rPr>
              <a:t>, </a:t>
            </a:r>
            <a:r>
              <a:rPr lang="fr-FR" sz="2200" i="1">
                <a:effectLst/>
                <a:latin typeface="Times New Roman" panose="02020603050405020304" pitchFamily="18" charset="0"/>
                <a:ea typeface="Times New Roman" panose="02020603050405020304" pitchFamily="18" charset="0"/>
              </a:rPr>
              <a:t>Tout ce qui porte froc n’est pas moine</a:t>
            </a:r>
          </a:p>
          <a:p>
            <a:r>
              <a:rPr lang="en-US" sz="2200">
                <a:effectLst/>
                <a:latin typeface="Times New Roman" panose="02020603050405020304" pitchFamily="18" charset="0"/>
                <a:ea typeface="Calibri" panose="020F0502020204030204" pitchFamily="34" charset="0"/>
                <a:cs typeface="Times New Roman" panose="02020603050405020304" pitchFamily="18" charset="0"/>
              </a:rPr>
              <a:t>La barbe longue ne fait pas le curé</a:t>
            </a:r>
            <a:endParaRPr lang="mk-MK" sz="2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10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444358-ABF9-4B3B-8134-5C0F31EB8634}"/>
              </a:ext>
            </a:extLst>
          </p:cNvPr>
          <p:cNvSpPr>
            <a:spLocks noGrp="1"/>
          </p:cNvSpPr>
          <p:nvPr>
            <p:ph type="title"/>
          </p:nvPr>
        </p:nvSpPr>
        <p:spPr>
          <a:xfrm>
            <a:off x="841248" y="548640"/>
            <a:ext cx="3600860" cy="5431536"/>
          </a:xfrm>
        </p:spPr>
        <p:txBody>
          <a:bodyPr>
            <a:normAutofit/>
          </a:bodyPr>
          <a:lstStyle/>
          <a:p>
            <a:r>
              <a:rPr lang="fr-FR" sz="4600">
                <a:effectLst/>
                <a:highlight>
                  <a:srgbClr val="FFFF00"/>
                </a:highlight>
                <a:latin typeface="Times New Roman" panose="02020603050405020304" pitchFamily="18" charset="0"/>
                <a:ea typeface="Calibri" panose="020F0502020204030204" pitchFamily="34" charset="0"/>
              </a:rPr>
              <a:t>Seulement 7% des proverbes français présentent le clergé dans une lumière positive</a:t>
            </a:r>
            <a:endParaRPr lang="mk-MK" sz="46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0672AE-6E70-49EA-AB94-0506FF52D000}"/>
              </a:ext>
            </a:extLst>
          </p:cNvPr>
          <p:cNvSpPr>
            <a:spLocks noGrp="1"/>
          </p:cNvSpPr>
          <p:nvPr>
            <p:ph idx="1"/>
          </p:nvPr>
        </p:nvSpPr>
        <p:spPr>
          <a:xfrm>
            <a:off x="5126418" y="552091"/>
            <a:ext cx="6224335" cy="5431536"/>
          </a:xfrm>
        </p:spPr>
        <p:txBody>
          <a:bodyPr anchor="ctr">
            <a:normAutofit/>
          </a:bodyPr>
          <a:lstStyle/>
          <a:p>
            <a:r>
              <a:rPr lang="fr-FR" sz="2200">
                <a:effectLst/>
                <a:latin typeface="Times New Roman" panose="02020603050405020304" pitchFamily="18" charset="0"/>
                <a:ea typeface="Calibri" panose="020F0502020204030204" pitchFamily="34" charset="0"/>
              </a:rPr>
              <a:t>chacun puisse trouver sa subsistance dans l’exercice de sa profession</a:t>
            </a:r>
          </a:p>
          <a:p>
            <a:r>
              <a:rPr lang="fr-FR" sz="2200" i="1">
                <a:effectLst/>
                <a:latin typeface="Times New Roman" panose="02020603050405020304" pitchFamily="18" charset="0"/>
                <a:ea typeface="Calibri" panose="020F0502020204030204" pitchFamily="34" charset="0"/>
              </a:rPr>
              <a:t>La chenille vit de sa feuille, le pretre de son autel</a:t>
            </a:r>
            <a:r>
              <a:rPr lang="fr-FR" sz="2200">
                <a:effectLst/>
                <a:latin typeface="Times New Roman" panose="02020603050405020304" pitchFamily="18" charset="0"/>
                <a:ea typeface="Calibri" panose="020F0502020204030204" pitchFamily="34" charset="0"/>
              </a:rPr>
              <a:t> </a:t>
            </a:r>
            <a:endParaRPr lang="fr-FR" sz="2200">
              <a:latin typeface="Times New Roman" panose="02020603050405020304" pitchFamily="18" charset="0"/>
              <a:ea typeface="Calibri" panose="020F0502020204030204" pitchFamily="34" charset="0"/>
            </a:endParaRPr>
          </a:p>
          <a:p>
            <a:r>
              <a:rPr lang="fr-FR" sz="2200">
                <a:effectLst/>
                <a:latin typeface="Times New Roman" panose="02020603050405020304" pitchFamily="18" charset="0"/>
                <a:ea typeface="Calibri" panose="020F0502020204030204" pitchFamily="34" charset="0"/>
              </a:rPr>
              <a:t>ne pas communiquer avec les gens qui ne prendrons pas nos conseils : </a:t>
            </a:r>
            <a:r>
              <a:rPr lang="fr-FR" sz="2200" i="1">
                <a:effectLst/>
                <a:latin typeface="Times New Roman" panose="02020603050405020304" pitchFamily="18" charset="0"/>
                <a:ea typeface="Calibri" panose="020F0502020204030204" pitchFamily="34" charset="0"/>
              </a:rPr>
              <a:t>Le prêtre ne redit pas un second coup pour les sourd</a:t>
            </a:r>
          </a:p>
          <a:p>
            <a:r>
              <a:rPr lang="fr-FR" sz="2200" b="1">
                <a:effectLst/>
                <a:latin typeface="Times New Roman" panose="02020603050405020304" pitchFamily="18" charset="0"/>
                <a:ea typeface="Calibri" panose="020F0502020204030204" pitchFamily="34" charset="0"/>
              </a:rPr>
              <a:t>consolateurs</a:t>
            </a:r>
            <a:r>
              <a:rPr lang="fr-FR" sz="2200">
                <a:effectLst/>
                <a:latin typeface="Times New Roman" panose="02020603050405020304" pitchFamily="18" charset="0"/>
                <a:ea typeface="Calibri" panose="020F0502020204030204" pitchFamily="34" charset="0"/>
              </a:rPr>
              <a:t> : </a:t>
            </a:r>
            <a:r>
              <a:rPr lang="fr-FR" sz="2200" i="1">
                <a:effectLst/>
                <a:latin typeface="Times New Roman" panose="02020603050405020304" pitchFamily="18" charset="0"/>
                <a:ea typeface="Calibri" panose="020F0502020204030204" pitchFamily="34" charset="0"/>
              </a:rPr>
              <a:t>Médecin, prêtre et fou, nous le sommes tous un peu</a:t>
            </a:r>
            <a:endParaRPr lang="mk-MK" sz="2200"/>
          </a:p>
        </p:txBody>
      </p:sp>
    </p:spTree>
    <p:extLst>
      <p:ext uri="{BB962C8B-B14F-4D97-AF65-F5344CB8AC3E}">
        <p14:creationId xmlns:p14="http://schemas.microsoft.com/office/powerpoint/2010/main" val="1259184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1658</Words>
  <Application>Microsoft Office PowerPoint</Application>
  <PresentationFormat>Widescreen</PresentationFormat>
  <Paragraphs>109</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L’image du clergé dans les proverbes français et macédoniens </vt:lpstr>
      <vt:lpstr>Proverbes – définition </vt:lpstr>
      <vt:lpstr>Objectif de l’analyse</vt:lpstr>
      <vt:lpstr>Le clergé dans les proverbes français</vt:lpstr>
      <vt:lpstr>la hiérarchie ecclésiale (15 proverbes) </vt:lpstr>
      <vt:lpstr>l’ivresse comme l’un des principaux vices </vt:lpstr>
      <vt:lpstr>un contexte négatif, sans insister sur un défaut particulier</vt:lpstr>
      <vt:lpstr>l’incertitude de l’avenir </vt:lpstr>
      <vt:lpstr>Seulement 7% des proverbes français présentent le clergé dans une lumière positive</vt:lpstr>
      <vt:lpstr> Le clergé dans les proverbes macédoniens  </vt:lpstr>
      <vt:lpstr>Les plus nombreux (12) - les proverbes faisant référence à la hiérarchie cléricale </vt:lpstr>
      <vt:lpstr>  Valeur référentielle négative 66%   </vt:lpstr>
      <vt:lpstr>L’amour du vin (6 proverbes) </vt:lpstr>
      <vt:lpstr>paresse du clergé  (5 proverbes)</vt:lpstr>
      <vt:lpstr>21% des proverbes macédoniens positifs </vt:lpstr>
      <vt:lpstr> Conclusion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L’image du clergé dans les proverbes français et macédoniens </dc:title>
  <dc:creator>Svetle</dc:creator>
  <cp:lastModifiedBy>Svetle</cp:lastModifiedBy>
  <cp:revision>6</cp:revision>
  <dcterms:created xsi:type="dcterms:W3CDTF">2021-11-13T11:38:14Z</dcterms:created>
  <dcterms:modified xsi:type="dcterms:W3CDTF">2021-11-15T14:39:50Z</dcterms:modified>
</cp:coreProperties>
</file>