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70" r:id="rId11"/>
    <p:sldId id="271" r:id="rId12"/>
    <p:sldId id="272" r:id="rId13"/>
    <p:sldId id="265" r:id="rId14"/>
    <p:sldId id="273" r:id="rId15"/>
    <p:sldId id="266" r:id="rId16"/>
    <p:sldId id="267" r:id="rId17"/>
    <p:sldId id="274" r:id="rId18"/>
    <p:sldId id="275" r:id="rId19"/>
    <p:sldId id="277" r:id="rId20"/>
    <p:sldId id="26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E8A6E75-AAE7-4E0E-9847-AABAE6D77661}" type="datetimeFigureOut">
              <a:rPr lang="mk-MK" smtClean="0"/>
              <a:t>31.5.2021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845BF68-AE71-4397-B228-718637A50CD0}" type="slidenum">
              <a:rPr lang="mk-MK" smtClean="0"/>
              <a:t>‹#›</a:t>
            </a:fld>
            <a:endParaRPr lang="mk-M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417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6E75-AAE7-4E0E-9847-AABAE6D77661}" type="datetimeFigureOut">
              <a:rPr lang="mk-MK" smtClean="0"/>
              <a:t>31.5.2021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BF68-AE71-4397-B228-718637A50CD0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97458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6E75-AAE7-4E0E-9847-AABAE6D77661}" type="datetimeFigureOut">
              <a:rPr lang="mk-MK" smtClean="0"/>
              <a:t>31.5.2021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BF68-AE71-4397-B228-718637A50CD0}" type="slidenum">
              <a:rPr lang="mk-MK" smtClean="0"/>
              <a:t>‹#›</a:t>
            </a:fld>
            <a:endParaRPr lang="mk-M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620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6E75-AAE7-4E0E-9847-AABAE6D77661}" type="datetimeFigureOut">
              <a:rPr lang="mk-MK" smtClean="0"/>
              <a:t>31.5.2021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BF68-AE71-4397-B228-718637A50CD0}" type="slidenum">
              <a:rPr lang="mk-MK" smtClean="0"/>
              <a:t>‹#›</a:t>
            </a:fld>
            <a:endParaRPr lang="mk-M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05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6E75-AAE7-4E0E-9847-AABAE6D77661}" type="datetimeFigureOut">
              <a:rPr lang="mk-MK" smtClean="0"/>
              <a:t>31.5.2021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BF68-AE71-4397-B228-718637A50CD0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575812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6E75-AAE7-4E0E-9847-AABAE6D77661}" type="datetimeFigureOut">
              <a:rPr lang="mk-MK" smtClean="0"/>
              <a:t>31.5.2021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BF68-AE71-4397-B228-718637A50CD0}" type="slidenum">
              <a:rPr lang="mk-MK" smtClean="0"/>
              <a:t>‹#›</a:t>
            </a:fld>
            <a:endParaRPr lang="mk-M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367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6E75-AAE7-4E0E-9847-AABAE6D77661}" type="datetimeFigureOut">
              <a:rPr lang="mk-MK" smtClean="0"/>
              <a:t>31.5.2021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BF68-AE71-4397-B228-718637A50CD0}" type="slidenum">
              <a:rPr lang="mk-MK" smtClean="0"/>
              <a:t>‹#›</a:t>
            </a:fld>
            <a:endParaRPr lang="mk-M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435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6E75-AAE7-4E0E-9847-AABAE6D77661}" type="datetimeFigureOut">
              <a:rPr lang="mk-MK" smtClean="0"/>
              <a:t>31.5.2021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BF68-AE71-4397-B228-718637A50CD0}" type="slidenum">
              <a:rPr lang="mk-MK" smtClean="0"/>
              <a:t>‹#›</a:t>
            </a:fld>
            <a:endParaRPr lang="mk-M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542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6E75-AAE7-4E0E-9847-AABAE6D77661}" type="datetimeFigureOut">
              <a:rPr lang="mk-MK" smtClean="0"/>
              <a:t>31.5.2021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BF68-AE71-4397-B228-718637A50CD0}" type="slidenum">
              <a:rPr lang="mk-MK" smtClean="0"/>
              <a:t>‹#›</a:t>
            </a:fld>
            <a:endParaRPr lang="mk-M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0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6E75-AAE7-4E0E-9847-AABAE6D77661}" type="datetimeFigureOut">
              <a:rPr lang="mk-MK" smtClean="0"/>
              <a:t>31.5.2021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BF68-AE71-4397-B228-718637A50CD0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39333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6E75-AAE7-4E0E-9847-AABAE6D77661}" type="datetimeFigureOut">
              <a:rPr lang="mk-MK" smtClean="0"/>
              <a:t>31.5.2021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BF68-AE71-4397-B228-718637A50CD0}" type="slidenum">
              <a:rPr lang="mk-MK" smtClean="0"/>
              <a:t>‹#›</a:t>
            </a:fld>
            <a:endParaRPr lang="mk-M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68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6E75-AAE7-4E0E-9847-AABAE6D77661}" type="datetimeFigureOut">
              <a:rPr lang="mk-MK" smtClean="0"/>
              <a:t>31.5.2021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BF68-AE71-4397-B228-718637A50CD0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178246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6E75-AAE7-4E0E-9847-AABAE6D77661}" type="datetimeFigureOut">
              <a:rPr lang="mk-MK" smtClean="0"/>
              <a:t>31.5.2021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BF68-AE71-4397-B228-718637A50CD0}" type="slidenum">
              <a:rPr lang="mk-MK" smtClean="0"/>
              <a:t>‹#›</a:t>
            </a:fld>
            <a:endParaRPr lang="mk-M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62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6E75-AAE7-4E0E-9847-AABAE6D77661}" type="datetimeFigureOut">
              <a:rPr lang="mk-MK" smtClean="0"/>
              <a:t>31.5.2021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BF68-AE71-4397-B228-718637A50CD0}" type="slidenum">
              <a:rPr lang="mk-MK" smtClean="0"/>
              <a:t>‹#›</a:t>
            </a:fld>
            <a:endParaRPr lang="mk-M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5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6E75-AAE7-4E0E-9847-AABAE6D77661}" type="datetimeFigureOut">
              <a:rPr lang="mk-MK" smtClean="0"/>
              <a:t>31.5.2021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BF68-AE71-4397-B228-718637A50CD0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828297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6E75-AAE7-4E0E-9847-AABAE6D77661}" type="datetimeFigureOut">
              <a:rPr lang="mk-MK" smtClean="0"/>
              <a:t>31.5.2021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BF68-AE71-4397-B228-718637A50CD0}" type="slidenum">
              <a:rPr lang="mk-MK" smtClean="0"/>
              <a:t>‹#›</a:t>
            </a:fld>
            <a:endParaRPr lang="mk-M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34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6E75-AAE7-4E0E-9847-AABAE6D77661}" type="datetimeFigureOut">
              <a:rPr lang="mk-MK" smtClean="0"/>
              <a:t>31.5.2021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BF68-AE71-4397-B228-718637A50CD0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204168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8A6E75-AAE7-4E0E-9847-AABAE6D77661}" type="datetimeFigureOut">
              <a:rPr lang="mk-MK" smtClean="0"/>
              <a:t>31.5.2021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45BF68-AE71-4397-B228-718637A50CD0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400942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C2DAB-1F50-48F8-973A-00B0A85FE0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k-MK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Послеживотот на Конески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34D38C-0345-4C1E-97BE-A4B2A5B8F9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6646"/>
            <a:ext cx="9144000" cy="1261153"/>
          </a:xfrm>
        </p:spPr>
        <p:txBody>
          <a:bodyPr/>
          <a:lstStyle/>
          <a:p>
            <a:r>
              <a:rPr lang="mk-MK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Јакимовска</a:t>
            </a:r>
          </a:p>
          <a:p>
            <a:r>
              <a:rPr lang="mk-MK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Универзитет „Гоце Делчев“ - Штип</a:t>
            </a:r>
          </a:p>
        </p:txBody>
      </p:sp>
    </p:spTree>
    <p:extLst>
      <p:ext uri="{BB962C8B-B14F-4D97-AF65-F5344CB8AC3E}">
        <p14:creationId xmlns:p14="http://schemas.microsoft.com/office/powerpoint/2010/main" val="721345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26CB5-D4E1-470E-ACF6-BF022158F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Алитерација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006C210-59FA-4B21-85B8-36A0018235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19883" y="2509621"/>
            <a:ext cx="5876818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k-MK" altLang="mk-MK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 си, </a:t>
            </a:r>
            <a:r>
              <a:rPr kumimoji="0" lang="mk-MK" altLang="mk-MK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kumimoji="0" lang="mk-MK" altLang="mk-MK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ладост, за да се радувам, </a:t>
            </a:r>
            <a:r>
              <a:rPr kumimoji="0" lang="mk-MK" altLang="mk-MK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k-MK" altLang="mk-MK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kumimoji="0" lang="mk-MK" altLang="mk-MK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алој </a:t>
            </a:r>
            <a:r>
              <a:rPr kumimoji="0" lang="mk-MK" altLang="mk-MK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kumimoji="0" lang="mk-MK" altLang="mk-MK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оме за да те </a:t>
            </a:r>
            <a:r>
              <a:rPr kumimoji="0" lang="mk-MK" altLang="mk-MK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kumimoji="0" lang="mk-MK" altLang="mk-MK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илувам!.</a:t>
            </a:r>
            <a:r>
              <a:rPr kumimoji="0" lang="mk-MK" altLang="mk-M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C793E0E-FA96-43DE-85EC-FF87DCABD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883" y="3893903"/>
            <a:ext cx="4976117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mk-MK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are a heyday </a:t>
            </a:r>
            <a:r>
              <a:rPr kumimoji="0" lang="en-US" altLang="mk-MK" sz="2400" b="0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kumimoji="0" lang="en-US" altLang="mk-MK" sz="2400" b="1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altLang="mk-MK" sz="2400" b="0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rings</a:t>
            </a:r>
            <a:r>
              <a:rPr kumimoji="0" lang="en-US" altLang="mk-MK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 joy,</a:t>
            </a:r>
            <a:endParaRPr lang="mk-MK" altLang="mk-MK" sz="24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mk-MK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little </a:t>
            </a:r>
            <a:r>
              <a:rPr kumimoji="0" lang="en-US" altLang="mk-MK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altLang="mk-MK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ird </a:t>
            </a:r>
            <a:r>
              <a:rPr kumimoji="0" lang="en-US" altLang="mk-MK" sz="2400" b="0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kumimoji="0" lang="en-US" altLang="mk-MK" sz="2400" b="1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altLang="mk-MK" sz="2400" b="0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rings</a:t>
            </a:r>
            <a:r>
              <a:rPr kumimoji="0" lang="en-US" altLang="mk-MK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 love. </a:t>
            </a:r>
            <a:endParaRPr kumimoji="0" lang="en-US" altLang="mk-MK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1DF925-AB4E-4BFE-A9FE-F8663CA0DE5B}"/>
              </a:ext>
            </a:extLst>
          </p:cNvPr>
          <p:cNvSpPr txBox="1"/>
          <p:nvPr/>
        </p:nvSpPr>
        <p:spPr>
          <a:xfrm>
            <a:off x="1384442" y="5093519"/>
            <a:ext cx="6097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k-MK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mk-MK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mk-MK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aby </a:t>
            </a:r>
            <a:r>
              <a:rPr lang="mk-MK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mk-MK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ird </a:t>
            </a:r>
            <a:endParaRPr lang="mk-MK" sz="2400" dirty="0"/>
          </a:p>
        </p:txBody>
      </p:sp>
    </p:spTree>
    <p:extLst>
      <p:ext uri="{BB962C8B-B14F-4D97-AF65-F5344CB8AC3E}">
        <p14:creationId xmlns:p14="http://schemas.microsoft.com/office/powerpoint/2010/main" val="2490692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2431B-5F03-4F0B-BA58-D091B9468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Асонанца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16081-22F7-4E2B-93AE-94EEE58C2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mk-MK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</a:t>
            </a:r>
            <a:r>
              <a:rPr lang="mk-MK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mk-MK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инзифов? Во први зори</a:t>
            </a:r>
            <a:endParaRPr lang="mk-MK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mk-MK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тој орач беше на пуста нива.</a:t>
            </a:r>
            <a:endParaRPr lang="mk-MK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mk-MK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 </a:t>
            </a:r>
            <a:r>
              <a:rPr lang="mk-MK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mk-MK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ивеј таков и во нас гори,</a:t>
            </a:r>
            <a:endParaRPr lang="mk-MK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mk-MK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 </a:t>
            </a:r>
            <a:r>
              <a:rPr lang="mk-MK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mk-MK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инзифов, ко љубов </a:t>
            </a:r>
            <a:r>
              <a:rPr lang="mk-MK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mk-MK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ива.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mk-MK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 about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Žinzifov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In the early dawn</a:t>
            </a:r>
            <a:endParaRPr lang="mk-MK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 was a plowman of the desolated field.</a:t>
            </a:r>
            <a:endParaRPr lang="mk-MK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so he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ives and g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immers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ike this in us,</a:t>
            </a:r>
            <a:endParaRPr lang="mk-MK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Oh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Žinzifov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ive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ike a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ove. </a:t>
            </a:r>
            <a:endParaRPr lang="mk-MK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b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mk-MK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*компензација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2073394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2AD52-83FA-4A16-9A09-79ACA7B57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Анафора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F0DD7-5ADC-45C4-8713-1765D72C0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-MK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Кај </a:t>
            </a:r>
            <a:r>
              <a:rPr lang="mk-MK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 најдам нива убавина,</a:t>
            </a:r>
            <a:endParaRPr lang="mk-MK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-MK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кај</a:t>
            </a:r>
            <a:r>
              <a:rPr lang="mk-MK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видам нивни очи,</a:t>
            </a:r>
            <a:endParaRPr lang="mk-MK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-MK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кај </a:t>
            </a:r>
            <a:r>
              <a:rPr lang="mk-MK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 чујам нивното зборвање?</a:t>
            </a:r>
            <a:endParaRPr lang="mk-MK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mk-MK" sz="18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should I seek for their beauty,</a:t>
            </a:r>
            <a:endParaRPr lang="mk-MK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should I look for their eyes,</a:t>
            </a:r>
            <a:endParaRPr lang="mk-MK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should I hear their chatter?</a:t>
            </a:r>
            <a:endParaRPr lang="mk-MK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777840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926A1-F927-4395-9B2E-F85E33F60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Лексички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9EFBD-66CE-421C-A88C-D787E4886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k-M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Архаизми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mk-MK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опул, стаја, немош, </a:t>
            </a:r>
            <a:r>
              <a:rPr lang="mk-MK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умир</a:t>
            </a:r>
            <a:r>
              <a:rPr lang="mk-MK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mk-MK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k-MK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моме</a:t>
            </a:r>
            <a:r>
              <a:rPr lang="mk-MK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или стихот од </a:t>
            </a:r>
            <a:r>
              <a:rPr lang="mk-MK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Илинденски мелодии: </a:t>
            </a:r>
            <a:r>
              <a:rPr lang="mk-MK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апцани, по зандани</a:t>
            </a:r>
            <a:endParaRPr lang="en-US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mk-MK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prisons and dungeons</a:t>
            </a:r>
            <a:r>
              <a:rPr lang="mk-MK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mk-MK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моме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mk-MK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архаична форма </a:t>
            </a:r>
            <a:r>
              <a:rPr lang="mk-MK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maid </a:t>
            </a:r>
            <a:r>
              <a:rPr lang="mk-MK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односно</a:t>
            </a:r>
            <a:r>
              <a:rPr lang="mk-MK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maiden</a:t>
            </a:r>
            <a:endParaRPr lang="mk-M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960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B1616-8B01-4F77-90EF-4D76B01A5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42873-9D27-46DC-A7FF-E099CA00A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mk-MK" b="1" dirty="0"/>
              <a:t>Сложенки</a:t>
            </a:r>
            <a:endParaRPr lang="en-US" b="1" dirty="0"/>
          </a:p>
          <a:p>
            <a:r>
              <a:rPr lang="mk-MK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темно-златно (кубе)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/ </a:t>
            </a:r>
            <a:r>
              <a:rPr lang="mk-MK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солзно-трепкав</a:t>
            </a:r>
            <a:endParaRPr lang="en-US" sz="18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mk-MK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dark-golden (dome)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mk-MK" sz="1800" i="1" dirty="0">
                <a:latin typeface="Times New Roman" panose="02020603050405020304" pitchFamily="18" charset="0"/>
                <a:ea typeface="Calibri" panose="020F0502020204030204" pitchFamily="34" charset="0"/>
              </a:rPr>
              <a:t>/ </a:t>
            </a:r>
            <a:r>
              <a:rPr lang="mk-MK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sad memory</a:t>
            </a:r>
            <a:endParaRPr lang="mk-MK" dirty="0"/>
          </a:p>
          <a:p>
            <a:r>
              <a:rPr lang="mk-MK" b="1" dirty="0"/>
              <a:t>Културно-обележани</a:t>
            </a:r>
          </a:p>
          <a:p>
            <a:r>
              <a:rPr lang="mk-MK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Гоце – </a:t>
            </a:r>
            <a:r>
              <a:rPr lang="mk-MK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војвода = commander </a:t>
            </a:r>
          </a:p>
          <a:p>
            <a:r>
              <a:rPr lang="mk-MK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Ајдук</a:t>
            </a:r>
            <a:r>
              <a:rPr lang="mk-MK" sz="1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/ </a:t>
            </a:r>
            <a:r>
              <a:rPr lang="mk-MK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haiduk</a:t>
            </a:r>
            <a:endParaRPr lang="mk-MK" dirty="0"/>
          </a:p>
          <a:p>
            <a:r>
              <a:rPr lang="mk-MK" b="1" dirty="0"/>
              <a:t>Деминутиви-</a:t>
            </a:r>
            <a:r>
              <a:rPr lang="mk-MK" dirty="0"/>
              <a:t> со културно обележани</a:t>
            </a:r>
          </a:p>
          <a:p>
            <a:r>
              <a:rPr lang="mk-MK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Пупунче – </a:t>
            </a:r>
            <a:r>
              <a:rPr lang="mk-MK" sz="1800" i="1" dirty="0">
                <a:solidFill>
                  <a:srgbClr val="05050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hoopoe </a:t>
            </a:r>
            <a:r>
              <a:rPr lang="mk-MK" sz="1800" i="1" dirty="0">
                <a:solidFill>
                  <a:srgbClr val="05050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mk-MK" sz="1800" dirty="0">
                <a:solidFill>
                  <a:srgbClr val="05050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нефункционален еквивалент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626682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BAE06-AF87-4FE0-ABB7-B37F1DB7A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Синтаксички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E1E26-78F2-4EDC-A3FC-14662D15A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mk-MK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Испесечени</a:t>
            </a:r>
            <a:r>
              <a:rPr lang="mk-M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стихови, со</a:t>
            </a:r>
            <a:r>
              <a:rPr lang="mk-MK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интерпункција </a:t>
            </a:r>
            <a:r>
              <a:rPr lang="mk-M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mk-M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mk-MK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Кажете. Сам сум ... Викам. Молам.      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tell me. I am alone… I cry. I beg.</a:t>
            </a:r>
            <a:endParaRPr lang="mk-MK" sz="18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mk-MK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или </a:t>
            </a:r>
            <a:r>
              <a:rPr lang="mk-MK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апозиции</a:t>
            </a:r>
            <a:endParaRPr lang="mk-MK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mk-MK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 станал, велат, во царски дом </a:t>
            </a:r>
            <a:r>
              <a:rPr lang="mk-MK" sz="1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mk-MK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They say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you stood up in a royal home</a:t>
            </a:r>
            <a:endParaRPr lang="mk-MK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mk-MK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„Што животот те дари, кажи,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“Tell me, what life has given you</a:t>
            </a:r>
            <a:endParaRPr lang="mk-MK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mk-MK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што смртта, кажи, ќе ти земе?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mk-MK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the death would take it from you?”</a:t>
            </a:r>
            <a:endParaRPr lang="mk-MK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mk-MK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е следена синтаксичката структура на оригиналот</a:t>
            </a:r>
            <a:r>
              <a:rPr lang="mk-M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-MK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стара Москва улица мирна.</a:t>
            </a:r>
            <a:endParaRPr lang="mk-MK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-MK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street in Moscow. A quiet one. </a:t>
            </a:r>
            <a:endParaRPr lang="mk-MK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mk-MK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833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101E7-13B5-404A-82F7-944B7F352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Семантички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3B764-4F96-4EDE-918D-380035341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69692"/>
          </a:xfrm>
        </p:spPr>
        <p:txBody>
          <a:bodyPr>
            <a:normAutofit/>
          </a:bodyPr>
          <a:lstStyle/>
          <a:p>
            <a:r>
              <a:rPr lang="mk-M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Стилски фигури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mk-M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Персонификација</a:t>
            </a:r>
            <a:r>
              <a:rPr lang="mk-M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mk-MK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Мостот и Караорман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mk-MK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Готов е мостот!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bridge is finished!</a:t>
            </a:r>
            <a:endParaRPr lang="mk-MK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mk-MK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Убавец бодер!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Vigorous beautiful thing!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mk-MK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</a:t>
            </a:r>
            <a:r>
              <a:rPr lang="mk-MK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„убавец“ се претвора во „убаво нешто“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mk-MK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 опредметува.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mk-MK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 </a:t>
            </a:r>
            <a:r>
              <a:rPr lang="mk-MK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Илинденски мелодии, </a:t>
            </a:r>
            <a:r>
              <a:rPr lang="mk-MK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парафраза со која повторно се губи персонификацијата</a:t>
            </a:r>
            <a:endParaRPr lang="en-US" sz="2000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mk-MK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mk-MK" sz="20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6E3117D-5547-454E-B128-FA942A8F5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434" y="3404069"/>
            <a:ext cx="7921375" cy="6155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mk-MK" altLang="mk-MK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mk-MK" altLang="mk-MK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истрпе срце ропство да го јади! 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k-MK" altLang="mk-MK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mk-MK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heart was never meant to be a feast for the tyrant.</a:t>
            </a:r>
            <a:r>
              <a:rPr kumimoji="0" lang="mk-MK" altLang="mk-M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1912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0B923-2155-449D-8558-50027D310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mk-MK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mk-MK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Компарацијата, метафората и метонимијата се правилно пренесени, иако не се води сметка за архаичниот призвук:</a:t>
            </a:r>
            <a:br>
              <a:rPr lang="mk-MK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mk-MK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890CC-0C96-4EBB-BC49-F03EDD10D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mk-MK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mk-MK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mk-MK" sz="1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Компарација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mk-MK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Аргатски живот ко лута змија.</a:t>
            </a:r>
            <a:endParaRPr lang="mk-MK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Labored life like a venomous snake.</a:t>
            </a:r>
            <a:endParaRPr lang="mk-MK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mk-MK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mk-MK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Метафора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-MK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тој орач беше на пуста нива</a:t>
            </a:r>
            <a:endParaRPr lang="mk-MK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was the plowman of the desolated field.</a:t>
            </a:r>
            <a:endParaRPr lang="mk-MK" sz="18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mk-MK" sz="18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-MK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Метонимија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mk-MK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 крена работна рака </a:t>
            </a:r>
            <a:endParaRPr lang="mk-MK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working hand rose.</a:t>
            </a:r>
            <a:endParaRPr lang="mk-MK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3949601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F9541-B981-47D1-AC99-118A656AE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Заклучни забелешки: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515DC-3485-4286-85B3-75C20E224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mk-MK" dirty="0"/>
              <a:t>Недоследност во пренесување на очудувањата на сите рамништа</a:t>
            </a:r>
          </a:p>
          <a:p>
            <a:endParaRPr lang="mk-MK" dirty="0"/>
          </a:p>
          <a:p>
            <a:r>
              <a:rPr lang="mk-MK" dirty="0"/>
              <a:t>Недоволни или несоодветни објаснувања во паратекстот </a:t>
            </a:r>
          </a:p>
          <a:p>
            <a:endParaRPr lang="mk-MK" dirty="0"/>
          </a:p>
          <a:p>
            <a:r>
              <a:rPr lang="mk-MK" dirty="0"/>
              <a:t>Посериозна траду</a:t>
            </a:r>
            <a:r>
              <a:rPr lang="en-US" dirty="0"/>
              <a:t>k</a:t>
            </a:r>
            <a:r>
              <a:rPr lang="mk-MK" dirty="0"/>
              <a:t>толошка наобразба  и подготвка на преведувачите</a:t>
            </a:r>
          </a:p>
          <a:p>
            <a:r>
              <a:rPr lang="mk-MK" dirty="0"/>
              <a:t>Споменик во кој со љубов и до детаљ ќе бидат вградени особеностите на поезијата на Конески</a:t>
            </a:r>
          </a:p>
        </p:txBody>
      </p:sp>
    </p:spTree>
    <p:extLst>
      <p:ext uri="{BB962C8B-B14F-4D97-AF65-F5344CB8AC3E}">
        <p14:creationId xmlns:p14="http://schemas.microsoft.com/office/powerpoint/2010/main" val="897797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DC0D1-075D-4A96-99B0-A3EF9BB84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608B8-53C0-4822-A7A8-E467C9576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/>
              <a:t>Послеживотот на Конески е послеживот и на народната поезија, послеживот и на Жинзифов, а и послеживот на сите нас.</a:t>
            </a:r>
          </a:p>
        </p:txBody>
      </p:sp>
    </p:spTree>
    <p:extLst>
      <p:ext uri="{BB962C8B-B14F-4D97-AF65-F5344CB8AC3E}">
        <p14:creationId xmlns:p14="http://schemas.microsoft.com/office/powerpoint/2010/main" val="283927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5B35C-03A5-4B48-A307-523417991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68E8C-BF2A-4587-B22A-0203BBC9D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k-M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Валтер Бенјамин </a:t>
            </a:r>
            <a:r>
              <a:rPr lang="mk-M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 воведува терминот </a:t>
            </a:r>
            <a:r>
              <a:rPr lang="mk-MK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послеживот</a:t>
            </a:r>
            <a:r>
              <a:rPr lang="mk-MK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k-M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mk-MK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есејот </a:t>
            </a:r>
            <a:r>
              <a:rPr lang="mk-MK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Задачата на преведувачот</a:t>
            </a:r>
          </a:p>
          <a:p>
            <a:r>
              <a:rPr lang="mk-MK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mk-MK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адачата на преведувачот </a:t>
            </a:r>
            <a:r>
              <a:rPr lang="mk-MK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е да го информира читателот за содржината на оригиналот, туку да учествува во </a:t>
            </a:r>
            <a:r>
              <a:rPr lang="mk-MK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Überleben</a:t>
            </a:r>
            <a:r>
              <a:rPr lang="mk-MK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k-MK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</a:t>
            </a:r>
            <a:r>
              <a:rPr lang="mk-MK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послеживот</a:t>
            </a:r>
            <a:r>
              <a:rPr lang="mk-MK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оригиналот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mk-MK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преводот му овозможува на оригиналот т.н. </a:t>
            </a:r>
            <a:r>
              <a:rPr lang="mk-MK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продолжен живот</a:t>
            </a:r>
            <a:r>
              <a:rPr lang="mk-MK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односно преводот, преку пресоздавање го обезбедува опстанокот на оригиналното дело.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mk-M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353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D78C7-50D5-45F1-82B4-8826D1F73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153AE-CB79-4F9A-807D-AA9889AF5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mk-MK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mk-MK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 благодарам за вниманието!</a:t>
            </a:r>
          </a:p>
        </p:txBody>
      </p:sp>
    </p:spTree>
    <p:extLst>
      <p:ext uri="{BB962C8B-B14F-4D97-AF65-F5344CB8AC3E}">
        <p14:creationId xmlns:p14="http://schemas.microsoft.com/office/powerpoint/2010/main" val="3889491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5EC44-44B4-49F6-9ADE-60712FB4A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755"/>
            <a:ext cx="10515600" cy="1325563"/>
          </a:xfrm>
        </p:spPr>
        <p:txBody>
          <a:bodyPr/>
          <a:lstStyle/>
          <a:p>
            <a:r>
              <a:rPr lang="mk-MK" dirty="0"/>
              <a:t>Корпус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312AB-B0F6-49DC-8EBC-C5767EB0B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mk-MK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 на анализа – англискиот послеживот на поезијата на Конески, земајќи го предвид најновиот превод на неколку негови дела поместени во изданието </a:t>
            </a:r>
            <a:r>
              <a:rPr lang="mk-MK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Основоположници на модерната македонска поезија (Founders of Modern Macedonian Litterature)</a:t>
            </a:r>
            <a:r>
              <a:rPr lang="mk-MK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k-MK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lang="mk-MK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k-MK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2011 година</a:t>
            </a:r>
            <a:r>
              <a:rPr lang="mk-MK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mk-MK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367114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AEA70-3B2C-4DFF-8284-E62E61AD0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Методолошка рамка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1145B-EB8C-4B18-B774-33BE757F7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mk-M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Концептот за т.н. </a:t>
            </a:r>
            <a:r>
              <a:rPr lang="mk-MK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 јазик </a:t>
            </a:r>
            <a:r>
              <a:rPr lang="mk-M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Бенјамин </a:t>
            </a:r>
            <a:r>
              <a:rPr lang="mk-MK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кој му овозможува на оригиналот да блеска и на англиски, дозволува елементите од македонската култура да се видат и на англиски.</a:t>
            </a:r>
            <a:endParaRPr lang="mk-MK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mk-MK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mk-MK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Матрица на преводливост</a:t>
            </a:r>
            <a:r>
              <a:rPr lang="mk-M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mk-MK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очудувања на </a:t>
            </a:r>
            <a:r>
              <a:rPr lang="mk-MK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фонолошко, лексичко, синтаксичко и семантичко рамниште </a:t>
            </a:r>
          </a:p>
          <a:p>
            <a:endParaRPr lang="mk-MK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mk-M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046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3D7EC-FEFB-4BC1-BBAA-210F0DEF8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Карактеристики на изборот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335CE-A491-4373-8F79-39D1C4BD3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k-MK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Поемите „Мостот“ (1945), “Средба со Жинзифов“ (1948) и „Илинденски мелодии“ (1948), како и песните “Караорман“ (1948), “На граница“ (1948) и „Закопна песна“ (1992).</a:t>
            </a:r>
          </a:p>
          <a:p>
            <a:endParaRPr lang="mk-MK" sz="2400" dirty="0">
              <a:latin typeface="Times New Roman" panose="02020603050405020304" pitchFamily="18" charset="0"/>
            </a:endParaRPr>
          </a:p>
          <a:p>
            <a:r>
              <a:rPr lang="mk-MK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mk-MK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атриотските мотиви</a:t>
            </a:r>
          </a:p>
          <a:p>
            <a:r>
              <a:rPr lang="mk-MK" sz="2400" i="1" dirty="0">
                <a:latin typeface="Times New Roman" panose="02020603050405020304" pitchFamily="18" charset="0"/>
              </a:rPr>
              <a:t>фолклорна инспирација (послеживот на народната поезија)</a:t>
            </a:r>
          </a:p>
          <a:p>
            <a:r>
              <a:rPr lang="mk-MK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рецептот за „проста и строга македонска песна“</a:t>
            </a:r>
            <a:endParaRPr lang="mk-MK" sz="2400" i="1" dirty="0"/>
          </a:p>
        </p:txBody>
      </p:sp>
    </p:spTree>
    <p:extLst>
      <p:ext uri="{BB962C8B-B14F-4D97-AF65-F5344CB8AC3E}">
        <p14:creationId xmlns:p14="http://schemas.microsoft.com/office/powerpoint/2010/main" val="2643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94000-FEA5-4652-9A43-5A2B90F0B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Чистиот јазик -Паратекстот во препевот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516A2-0AC6-49DE-AECC-C845AEF70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mk-MK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mk-MK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Вовед/ поговор (биографија)/ фусноти</a:t>
            </a:r>
            <a:r>
              <a:rPr lang="mk-M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mk-MK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читателот полесно да се нурне во поезијата и во јазична и во културолошка смисла. </a:t>
            </a:r>
          </a:p>
          <a:p>
            <a:r>
              <a:rPr lang="mk-MK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почеток </a:t>
            </a:r>
            <a:r>
              <a:rPr lang="mk-MK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фонолошки објаснувања: третосложното акцентирање, на фонетскиот правопис, се истакнува и употребата на дијакритичките знаци и со англиски примери се доловува како приближно звучат одредени македонски фонеми. </a:t>
            </a:r>
          </a:p>
          <a:p>
            <a:r>
              <a:rPr lang="mk-MK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Вовед-</a:t>
            </a:r>
            <a:r>
              <a:rPr lang="mk-MK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поезијата на Конески е опсежно разработена- не е во функција на поезијата застапена во збирката. Осврт на песната </a:t>
            </a:r>
            <a:r>
              <a:rPr lang="mk-MK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Мостот </a:t>
            </a:r>
            <a:r>
              <a:rPr lang="mk-MK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главните поетски преокупации на Конески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k-MK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/обемна анализа на песната </a:t>
            </a:r>
            <a:r>
              <a:rPr lang="mk-MK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Тешкото </a:t>
            </a:r>
            <a:r>
              <a:rPr lang="mk-MK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која воопшто не е поместена во ова издание.</a:t>
            </a:r>
          </a:p>
          <a:p>
            <a:endParaRPr lang="mk-M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611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10D2E-FB88-4F95-9312-280A41D0A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129E1-BF86-4E00-A001-63D63AA52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mk-MK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Поговор</a:t>
            </a:r>
            <a:r>
              <a:rPr lang="mk-MK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биографија за Конески, која е богата со информации за неговиот научен и литературен опус</a:t>
            </a:r>
            <a:r>
              <a:rPr lang="mk-MK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mk-MK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недоволно елементи кои го опишуваат контекстот во кој авторот работел и творел. </a:t>
            </a:r>
          </a:p>
          <a:p>
            <a:endParaRPr lang="mk-MK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mk-MK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дна</a:t>
            </a:r>
            <a:r>
              <a:rPr lang="mk-MK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фуснота</a:t>
            </a:r>
            <a:r>
              <a:rPr lang="mk-MK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која го појаснува преводот на насловот </a:t>
            </a:r>
            <a:r>
              <a:rPr lang="mk-MK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Илинденски мелодии – Ilinden melodies. </a:t>
            </a:r>
            <a:r>
              <a:rPr lang="mk-MK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Фуснотота објаснува дека </a:t>
            </a:r>
            <a:r>
              <a:rPr lang="mk-MK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Ilinden </a:t>
            </a:r>
            <a:r>
              <a:rPr lang="mk-MK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 означува празникот Свети Илија, односно денот на Република Македонија кој секоја година се слави на втори август. </a:t>
            </a:r>
          </a:p>
          <a:p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mk-MK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Фуснотата не го појаснува ниту Илинденското востание, ниту историскиот контекст, ниту го објаснува спомнувањето на Гоце Делчев – не го илустрира истприскиот контекст на поемата. </a:t>
            </a:r>
          </a:p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616063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17B28-B896-40A6-8282-D6DC54179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Фонолошки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37F52-C0C5-439D-856D-AF320D7D4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/>
              <a:t>Рима</a:t>
            </a:r>
          </a:p>
          <a:p>
            <a:r>
              <a:rPr lang="mk-MK" dirty="0"/>
              <a:t>Алитерација</a:t>
            </a:r>
          </a:p>
          <a:p>
            <a:r>
              <a:rPr lang="mk-MK" dirty="0"/>
              <a:t>Асонанца</a:t>
            </a:r>
          </a:p>
          <a:p>
            <a:r>
              <a:rPr lang="mk-MK" dirty="0"/>
              <a:t>Анафора</a:t>
            </a:r>
          </a:p>
        </p:txBody>
      </p:sp>
    </p:spTree>
    <p:extLst>
      <p:ext uri="{BB962C8B-B14F-4D97-AF65-F5344CB8AC3E}">
        <p14:creationId xmlns:p14="http://schemas.microsoft.com/office/powerpoint/2010/main" val="1642114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B05E-4039-40AD-ABB3-C31E3F4C7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Рима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A2063-5DAC-444E-A282-8F40BB6FE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mk-MK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mk-MK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 радост овој живот </a:t>
            </a:r>
            <a:r>
              <a:rPr lang="mk-MK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мина</a:t>
            </a:r>
            <a:endParaRPr lang="mk-MK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mk-MK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 слобода во скршен </a:t>
            </a:r>
            <a:r>
              <a:rPr lang="mk-MK" sz="18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порив</a:t>
            </a:r>
            <a:r>
              <a:rPr lang="mk-MK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  <a:endParaRPr lang="mk-MK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mk-MK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мој дален роде, еве </a:t>
            </a:r>
            <a:r>
              <a:rPr lang="mk-MK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гинам</a:t>
            </a:r>
            <a:endParaRPr lang="mk-MK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mk-MK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толку малку, малку </a:t>
            </a:r>
            <a:r>
              <a:rPr lang="mk-MK" sz="18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сторив</a:t>
            </a:r>
            <a:r>
              <a:rPr lang="mk-MK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mk-MK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mk-MK" dirty="0"/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mk-MK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 life has passed without joy</a:t>
            </a:r>
            <a:endParaRPr lang="mk-MK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Towards the freedom with broken desire-</a:t>
            </a:r>
            <a:endParaRPr lang="mk-MK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Oh, my distant homeland, look I am dying</a:t>
            </a:r>
            <a:endParaRPr lang="mk-MK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I have still a lot to finish. </a:t>
            </a:r>
            <a:endParaRPr lang="mk-MK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8321333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186</TotalTime>
  <Words>1027</Words>
  <Application>Microsoft Office PowerPoint</Application>
  <PresentationFormat>Widescreen</PresentationFormat>
  <Paragraphs>128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Garamond</vt:lpstr>
      <vt:lpstr>Times New Roman</vt:lpstr>
      <vt:lpstr>Organic</vt:lpstr>
      <vt:lpstr>Послеживотот на Конески</vt:lpstr>
      <vt:lpstr>PowerPoint Presentation</vt:lpstr>
      <vt:lpstr>Корпус </vt:lpstr>
      <vt:lpstr>Методолошка рамка</vt:lpstr>
      <vt:lpstr>Карактеристики на изборот</vt:lpstr>
      <vt:lpstr>Чистиот јазик -Паратекстот во препевот</vt:lpstr>
      <vt:lpstr>PowerPoint Presentation</vt:lpstr>
      <vt:lpstr>Фонолошки</vt:lpstr>
      <vt:lpstr>Рима</vt:lpstr>
      <vt:lpstr>Алитерација</vt:lpstr>
      <vt:lpstr>Асонанца</vt:lpstr>
      <vt:lpstr>Анафора</vt:lpstr>
      <vt:lpstr>Лексички</vt:lpstr>
      <vt:lpstr>PowerPoint Presentation</vt:lpstr>
      <vt:lpstr>Синтаксички</vt:lpstr>
      <vt:lpstr>Семантички</vt:lpstr>
      <vt:lpstr> Компарацијата, метафората и метонимијата се правилно пренесени, иако не се води сметка за архаичниот призвук: </vt:lpstr>
      <vt:lpstr>Заклучни забелешки: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Послеживотот на Конески</dc:title>
  <dc:creator>Svetle</dc:creator>
  <cp:lastModifiedBy>Svetle</cp:lastModifiedBy>
  <cp:revision>14</cp:revision>
  <dcterms:created xsi:type="dcterms:W3CDTF">2021-05-30T15:32:23Z</dcterms:created>
  <dcterms:modified xsi:type="dcterms:W3CDTF">2021-05-31T20:08:18Z</dcterms:modified>
</cp:coreProperties>
</file>