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G1fOoHXFSPV973RUWp/eftYgG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16bb0c6f2_0_4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16bb0c6f2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48408de9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48408de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16bb0c6f2_0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16bb0c6f2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16bb0c6f2_0_4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16bb0c6f2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16bb0c6f2_0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16bb0c6f2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6bb0c6f2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16bb0c6f2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16bb0c6f2_0_5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16bb0c6f2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6da0d3be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6da0d3be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b3d60e2c8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b3d60e2c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b3d60e2c8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b3d60e2c8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b16280af8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b16280af8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b72c79c8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b72c79c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b72c79c86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b72c79c8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3d60e2c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b3d60e2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b3d60e2c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b3d60e2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b72c79c8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b72c79c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72c79c8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b72c79c8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16bb0c6f2_0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16bb0c6f2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16bb0c6f2_0_4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16bb0c6f2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b72c79c86_0_275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db72c79c86_0_275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db72c79c86_0_27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b72c79c86_0_278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db72c79c86_0_278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db72c79c86_0_27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b72c79c86_0_27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b72c79c86_0_27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db72c79c86_0_279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db72c79c86_0_27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db72c79c86_0_27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db72c79c86_0_27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b72c79c86_0_275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db72c79c86_0_27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db72c79c86_0_27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db72c79c86_0_275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db72c79c86_0_27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db72c79c86_0_276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db72c79c86_0_276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db72c79c86_0_276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db72c79c86_0_27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db72c79c86_0_276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db72c79c86_0_27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db72c79c86_0_277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db72c79c86_0_277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db72c79c86_0_27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db72c79c86_0_277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db72c79c86_0_27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b72c79c86_0_277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db72c79c86_0_277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db72c79c86_0_277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db72c79c86_0_277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db72c79c86_0_27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db72c79c86_0_278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db72c79c86_0_27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b72c79c86_0_27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db72c79c86_0_274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db72c79c86_0_27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bGjxGln7uuk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1524000" y="1122363"/>
            <a:ext cx="9144000" cy="1918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3600"/>
              <a:buFont typeface="Times New Roman"/>
              <a:buNone/>
            </a:pPr>
            <a:r>
              <a:rPr b="1" i="1" lang="fr-FR" sz="36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francophonie à l’Université « Goce Delcev » de Stip – le prisme des professeurs et le prisme des étudiants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t/>
            </a:r>
            <a:endParaRPr b="0" i="0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228"/>
              </a:buClr>
              <a:buSzPct val="104347"/>
              <a:buNone/>
            </a:pP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Svetlana Jakimovska – Université </a:t>
            </a:r>
            <a:r>
              <a:rPr lang="fr-FR" sz="2300"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Goce Delcev</a:t>
            </a:r>
            <a:r>
              <a:rPr lang="fr-FR" sz="23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Stip</a:t>
            </a:r>
            <a:endParaRPr i="0" sz="2300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228"/>
              </a:buClr>
              <a:buSzPct val="104347"/>
              <a:buNone/>
            </a:pP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Mignocchi – Université </a:t>
            </a:r>
            <a:r>
              <a:rPr lang="fr-FR" sz="2300"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Valéry</a:t>
            </a:r>
            <a:r>
              <a:rPr lang="fr-FR" sz="23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i="0" lang="fr-FR" sz="23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Montpellier</a:t>
            </a:r>
            <a:endParaRPr sz="23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6bb0c6f2_0_467"/>
          <p:cNvSpPr txBox="1"/>
          <p:nvPr>
            <p:ph type="title"/>
          </p:nvPr>
        </p:nvSpPr>
        <p:spPr>
          <a:xfrm>
            <a:off x="2157800" y="365125"/>
            <a:ext cx="6963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>
                <a:latin typeface="Times New Roman"/>
                <a:ea typeface="Times New Roman"/>
                <a:cs typeface="Times New Roman"/>
                <a:sym typeface="Times New Roman"/>
              </a:rPr>
              <a:t>Les compétences linguistiques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gd16bb0c6f2_0_467"/>
          <p:cNvSpPr txBox="1"/>
          <p:nvPr>
            <p:ph idx="1" type="body"/>
          </p:nvPr>
        </p:nvSpPr>
        <p:spPr>
          <a:xfrm>
            <a:off x="7531675" y="1825625"/>
            <a:ext cx="3822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langues romanes : le français, l’espagnol et l’italien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Langues slaves : le macédonien ; le croate ; le serbe et le russe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Langues germaniques : l’anglais et l’allemand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Langue turcique : le turc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gd16bb0c6f2_0_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30625"/>
            <a:ext cx="5486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48408de9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Analyse du questionnaire </a:t>
            </a:r>
            <a:endParaRPr/>
          </a:p>
        </p:txBody>
      </p:sp>
      <p:sp>
        <p:nvSpPr>
          <p:cNvPr id="121" name="Google Shape;121;gd48408de9c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43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Connaissances de la France : </a:t>
            </a:r>
            <a:endParaRPr sz="435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9806" lvl="0" marL="457200" rtl="0" algn="l">
              <a:spcBef>
                <a:spcPts val="16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fr-FR" sz="4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; la gastronomie ; la culture (musique, littérature, musée) ; la mode ; l’histoire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43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Représentations</a:t>
            </a:r>
            <a:r>
              <a:rPr lang="fr-FR" sz="43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français : </a:t>
            </a:r>
            <a:endParaRPr sz="435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9806" lvl="0" marL="457200" rtl="0" algn="l">
              <a:spcBef>
                <a:spcPts val="16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fr-FR" sz="4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politesse ; personnes gentilles, élégantes, charmantes et arrogantes 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43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Venir en France :</a:t>
            </a:r>
            <a:r>
              <a:rPr lang="fr-FR" sz="4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9806" lvl="0" marL="457200" rtl="0" algn="l">
              <a:spcBef>
                <a:spcPts val="16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fr-FR" sz="4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 Paris ; tradition et culture ; la gastronomie ; la nature et l’histoire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16bb0c6f2_0_479"/>
          <p:cNvSpPr txBox="1"/>
          <p:nvPr>
            <p:ph type="title"/>
          </p:nvPr>
        </p:nvSpPr>
        <p:spPr>
          <a:xfrm>
            <a:off x="2142900" y="444050"/>
            <a:ext cx="7060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>
                <a:latin typeface="Times New Roman"/>
                <a:ea typeface="Times New Roman"/>
                <a:cs typeface="Times New Roman"/>
                <a:sym typeface="Times New Roman"/>
              </a:rPr>
              <a:t>Les compétences linguistiques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gd16bb0c6f2_0_479"/>
          <p:cNvSpPr txBox="1"/>
          <p:nvPr/>
        </p:nvSpPr>
        <p:spPr>
          <a:xfrm>
            <a:off x="1220025" y="1859450"/>
            <a:ext cx="46971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d16bb0c6f2_0_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75" y="1828800"/>
            <a:ext cx="7434575" cy="38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16bb0c6f2_0_474"/>
          <p:cNvSpPr txBox="1"/>
          <p:nvPr>
            <p:ph type="title"/>
          </p:nvPr>
        </p:nvSpPr>
        <p:spPr>
          <a:xfrm>
            <a:off x="2379425" y="332500"/>
            <a:ext cx="6505800" cy="78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latin typeface="Times New Roman"/>
                <a:ea typeface="Times New Roman"/>
                <a:cs typeface="Times New Roman"/>
                <a:sym typeface="Times New Roman"/>
              </a:rPr>
              <a:t>Les compétences linguistiques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gd16bb0c6f2_0_474"/>
          <p:cNvSpPr txBox="1"/>
          <p:nvPr>
            <p:ph idx="1" type="body"/>
          </p:nvPr>
        </p:nvSpPr>
        <p:spPr>
          <a:xfrm>
            <a:off x="504500" y="2387725"/>
            <a:ext cx="11523900" cy="339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spcBef>
                <a:spcPts val="160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fr-F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obligation ( 8 apprenants)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●"/>
            </a:pPr>
            <a:r>
              <a:rPr lang="fr-F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plaisir et pour leurs futurs carrières (15 apprenants)</a:t>
            </a:r>
            <a:r>
              <a:rPr lang="fr-FR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d16bb0c6f2_0_474"/>
          <p:cNvSpPr txBox="1"/>
          <p:nvPr/>
        </p:nvSpPr>
        <p:spPr>
          <a:xfrm>
            <a:off x="779675" y="1599925"/>
            <a:ext cx="9615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Pourquoi apprennent-ils le français ?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16bb0c6f2_0_4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Les supports utilisés par les apprenants en dehors de l’université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gd16bb0c6f2_0_499"/>
          <p:cNvSpPr txBox="1"/>
          <p:nvPr/>
        </p:nvSpPr>
        <p:spPr>
          <a:xfrm>
            <a:off x="995825" y="2124950"/>
            <a:ext cx="5043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fr-FR" sz="2500">
                <a:latin typeface="Times New Roman"/>
                <a:ea typeface="Times New Roman"/>
                <a:cs typeface="Times New Roman"/>
                <a:sym typeface="Times New Roman"/>
              </a:rPr>
              <a:t>Plus de la moitié des apprenants écoutent de la musique française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fr-FR" sz="2500">
                <a:latin typeface="Times New Roman"/>
                <a:ea typeface="Times New Roman"/>
                <a:cs typeface="Times New Roman"/>
                <a:sym typeface="Times New Roman"/>
              </a:rPr>
              <a:t>une dizaine d’apprenants regardent des films en français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fr-FR" sz="2500">
                <a:latin typeface="Times New Roman"/>
                <a:ea typeface="Times New Roman"/>
                <a:cs typeface="Times New Roman"/>
                <a:sym typeface="Times New Roman"/>
              </a:rPr>
              <a:t>apprenants </a:t>
            </a:r>
            <a:r>
              <a:rPr lang="fr-FR" sz="2500">
                <a:latin typeface="Times New Roman"/>
                <a:ea typeface="Times New Roman"/>
                <a:cs typeface="Times New Roman"/>
                <a:sym typeface="Times New Roman"/>
              </a:rPr>
              <a:t>s'intéressent</a:t>
            </a:r>
            <a:r>
              <a:rPr lang="fr-FR" sz="2500">
                <a:latin typeface="Times New Roman"/>
                <a:ea typeface="Times New Roman"/>
                <a:cs typeface="Times New Roman"/>
                <a:sym typeface="Times New Roman"/>
              </a:rPr>
              <a:t> à la presse écrite (magazine ; journaux)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d16bb0c6f2_0_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75" y="573475"/>
            <a:ext cx="88011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16bb0c6f2_0_507"/>
          <p:cNvSpPr txBox="1"/>
          <p:nvPr>
            <p:ph type="title"/>
          </p:nvPr>
        </p:nvSpPr>
        <p:spPr>
          <a:xfrm>
            <a:off x="1619600" y="405900"/>
            <a:ext cx="928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Les difficultés en langue française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d16bb0c6f2_0_507"/>
          <p:cNvSpPr txBox="1"/>
          <p:nvPr>
            <p:ph idx="1" type="body"/>
          </p:nvPr>
        </p:nvSpPr>
        <p:spPr>
          <a:xfrm>
            <a:off x="664700" y="2038700"/>
            <a:ext cx="5382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</a:rPr>
              <a:t> 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difficultés indiquées par les étudiants: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grammaire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les 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règles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d’orthographes,  la conjugaison ;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prononciation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d16bb0c6f2_0_507"/>
          <p:cNvSpPr txBox="1"/>
          <p:nvPr/>
        </p:nvSpPr>
        <p:spPr>
          <a:xfrm>
            <a:off x="6490875" y="2147175"/>
            <a:ext cx="5281500" cy="4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difficultés indiquées par les enseignantes :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fr-F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L’expression écrite, le distanciel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fr-F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phonétique </a:t>
            </a:r>
            <a:r>
              <a:rPr lang="fr-F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 consonnes finales ;  les accents aiguës et graves , les voyelles nasales et la lecture de manière générale.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6da0d3be7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La phonétique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gd6da0d3be7_0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travail synchrone : travailler l’expression orale avec la lecture de texte ; l’écoute et la 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répétition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musique ; le virelangue en classe.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Travail asynchrone :  Moodle travail sur la phonétique : exercice de discrimination ; exerice de répétition.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-u/ ou, un/une,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i="1"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i="1"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dernière</a:t>
            </a:r>
            <a:r>
              <a:rPr i="1"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syllabe</a:t>
            </a:r>
            <a:r>
              <a:rPr i="1"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db3d60e2c8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db3d60e2c8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FR" sz="2900">
                <a:latin typeface="Times New Roman"/>
                <a:ea typeface="Times New Roman"/>
                <a:cs typeface="Times New Roman"/>
                <a:sym typeface="Times New Roman"/>
              </a:rPr>
              <a:t>Université « Goce Delcev » </a:t>
            </a:r>
            <a:endParaRPr b="1" sz="5300"/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838200" y="1690700"/>
            <a:ext cx="105156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 : située dans l’Est de la Macédoine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Fondée en 2007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Comprend 15 facultés dont la Faculté de Philologie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 le cadre de la Faculté de Philologie – département de langue et littérature françaises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Université intégrée – le français – une matière optionnell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b16280af8_1_17"/>
          <p:cNvSpPr txBox="1"/>
          <p:nvPr>
            <p:ph type="title"/>
          </p:nvPr>
        </p:nvSpPr>
        <p:spPr>
          <a:xfrm>
            <a:off x="838200" y="430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’expression 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écrite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db16280af8_1_17"/>
          <p:cNvSpPr txBox="1"/>
          <p:nvPr>
            <p:ph idx="1" type="body"/>
          </p:nvPr>
        </p:nvSpPr>
        <p:spPr>
          <a:xfrm>
            <a:off x="590475" y="20733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Teams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travail synchrone - on 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vérifie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dans le chat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travail asynchrone -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carte postale /photographies/vidéos (</a:t>
            </a:r>
            <a:r>
              <a:rPr i="1"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Avez vous déjà vu?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100" u="sng">
                <a:solidFill>
                  <a:schemeClr val="hlink"/>
                </a:solidFill>
                <a:hlinkClick r:id="rId3"/>
              </a:rPr>
              <a:t>Avez vous déja vu .. des gouttes d'eau sur la route des vacances - YouTube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/images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travail avec applications : </a:t>
            </a:r>
            <a:r>
              <a:rPr lang="fr-F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Birdessine ; teamimg 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b72c79c86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7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Birdessine </a:t>
            </a:r>
            <a:endParaRPr sz="5300"/>
          </a:p>
        </p:txBody>
      </p:sp>
      <p:sp>
        <p:nvSpPr>
          <p:cNvPr id="181" name="Google Shape;181;gdb72c79c86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db72c79c8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50" y="1508050"/>
            <a:ext cx="11777076" cy="49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b72c79c86_0_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Teamimg</a:t>
            </a:r>
            <a:endParaRPr/>
          </a:p>
        </p:txBody>
      </p:sp>
      <p:sp>
        <p:nvSpPr>
          <p:cNvPr id="188" name="Google Shape;188;gdb72c79c86_0_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db72c79c8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000" y="1256700"/>
            <a:ext cx="7459999" cy="56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b3d60e2c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db3d60e2c8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fr-FR" sz="4100">
                <a:latin typeface="Times New Roman"/>
                <a:ea typeface="Times New Roman"/>
                <a:cs typeface="Times New Roman"/>
                <a:sym typeface="Times New Roman"/>
              </a:rPr>
              <a:t>Merci pour votre attention !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b3d60e2c8_0_5"/>
          <p:cNvSpPr/>
          <p:nvPr/>
        </p:nvSpPr>
        <p:spPr>
          <a:xfrm>
            <a:off x="7037525" y="2513425"/>
            <a:ext cx="915600" cy="628200"/>
          </a:xfrm>
          <a:prstGeom prst="rightArrow">
            <a:avLst>
              <a:gd fmla="val 50000" name="adj1"/>
              <a:gd fmla="val 4792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Manque d’intérêt pour le français – on ne l’apprend que dans deux écoles primaires et dans une école secondaire technique : il n’y a pas de continuité, donc, manque d’intérêt au niveau universitaire.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b72c79c86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200">
                <a:latin typeface="Times New Roman"/>
                <a:ea typeface="Times New Roman"/>
                <a:cs typeface="Times New Roman"/>
                <a:sym typeface="Times New Roman"/>
              </a:rPr>
              <a:t>Des activités hors l’université :</a:t>
            </a:r>
            <a:endParaRPr sz="5200"/>
          </a:p>
        </p:txBody>
      </p:sp>
      <p:sp>
        <p:nvSpPr>
          <p:cNvPr id="84" name="Google Shape;84;gdb72c79c86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 du français dans les écoles primaires par des chansons ou des activités ludiques;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0" rtl="0" algn="l">
              <a:lnSpc>
                <a:spcPct val="107000"/>
              </a:lnSpc>
              <a:spcBef>
                <a:spcPts val="1600"/>
              </a:spcBef>
              <a:spcAft>
                <a:spcPts val="1600"/>
              </a:spcAft>
              <a:buSzPts val="2800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 de français gratuits organisés par la bibliothèque locale et subventionnés par le Ministère de la culture.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 sz="3000">
                <a:latin typeface="Times New Roman"/>
                <a:ea typeface="Times New Roman"/>
                <a:cs typeface="Times New Roman"/>
                <a:sym typeface="Times New Roman"/>
              </a:rPr>
              <a:t>Des activités dans le cadre de l’université:</a:t>
            </a:r>
            <a:endParaRPr sz="4900"/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Coopération internationale 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 accords Erasmus avec des universités </a:t>
            </a: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françaises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coopération intense avec l'Université de Caen -Normandie  et l’Université « Paul Valéry » - Montpellier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b72c79c86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db72c79c86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Convention de coopération bilatérale avec l’Université « Paul Valéry » - Montpellier  – étudiants en Master peuvent faire leur stage « virtuel » à Stip.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107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Times New Roman"/>
              <a:buChar char="●"/>
            </a:pPr>
            <a:r>
              <a:rPr lang="fr-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stagiaire - un questionnaire: connaissance de la culture française et difficultés d’apprentissage de français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d16bb0c6f2_0_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" y="0"/>
            <a:ext cx="9991725" cy="58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16bb0c6f2_0_488"/>
          <p:cNvSpPr txBox="1"/>
          <p:nvPr>
            <p:ph type="title"/>
          </p:nvPr>
        </p:nvSpPr>
        <p:spPr>
          <a:xfrm>
            <a:off x="3005875" y="365125"/>
            <a:ext cx="7249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>
                <a:latin typeface="Times New Roman"/>
                <a:ea typeface="Times New Roman"/>
                <a:cs typeface="Times New Roman"/>
                <a:sym typeface="Times New Roman"/>
              </a:rPr>
              <a:t>Les compétences linguistiques</a:t>
            </a:r>
            <a:r>
              <a:rPr lang="fr-FR" sz="3800"/>
              <a:t> </a:t>
            </a:r>
            <a:endParaRPr sz="3800"/>
          </a:p>
        </p:txBody>
      </p:sp>
      <p:sp>
        <p:nvSpPr>
          <p:cNvPr id="107" name="Google Shape;107;gd16bb0c6f2_0_488"/>
          <p:cNvSpPr txBox="1"/>
          <p:nvPr>
            <p:ph idx="1" type="body"/>
          </p:nvPr>
        </p:nvSpPr>
        <p:spPr>
          <a:xfrm>
            <a:off x="8290050" y="1801150"/>
            <a:ext cx="3520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gd16bb0c6f2_0_4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7362825" cy="4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2021-03-31T10:54:32Z</dcterms:created>
  <dc:creator>Svetle</dc:creator>
</cp:coreProperties>
</file>