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73"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70A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765" autoAdjust="0"/>
  </p:normalViewPr>
  <p:slideViewPr>
    <p:cSldViewPr>
      <p:cViewPr varScale="1">
        <p:scale>
          <a:sx n="63" d="100"/>
          <a:sy n="63" d="100"/>
        </p:scale>
        <p:origin x="-159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1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EC5BD-62E9-48F9-A071-A28333542AD7}" type="datetimeFigureOut">
              <a:rPr lang="mk-MK" smtClean="0"/>
              <a:pPr/>
              <a:t>04.02.2019</a:t>
            </a:fld>
            <a:endParaRPr lang="mk-M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CC560-BEED-4448-9408-034FDD78954A}" type="slidenum">
              <a:rPr lang="mk-MK" smtClean="0"/>
              <a:pPr/>
              <a:t>‹#›</a:t>
            </a:fld>
            <a:endParaRPr lang="mk-MK"/>
          </a:p>
        </p:txBody>
      </p:sp>
    </p:spTree>
    <p:extLst>
      <p:ext uri="{BB962C8B-B14F-4D97-AF65-F5344CB8AC3E}">
        <p14:creationId xmlns="" xmlns:p14="http://schemas.microsoft.com/office/powerpoint/2010/main" val="44922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img11.deviantart.net/0295/i/2007/233/f/5/my_scary_extracted_tooth_by_mc_cool.jpg"/>
          <p:cNvPicPr>
            <a:picLocks noChangeAspect="1" noChangeArrowheads="1"/>
          </p:cNvPicPr>
          <p:nvPr/>
        </p:nvPicPr>
        <p:blipFill rotWithShape="1">
          <a:blip r:embed="rId2">
            <a:clrChange>
              <a:clrFrom>
                <a:srgbClr val="F8EFD4"/>
              </a:clrFrom>
              <a:clrTo>
                <a:srgbClr val="F8EFD4">
                  <a:alpha val="0"/>
                </a:srgbClr>
              </a:clrTo>
            </a:clrChange>
            <a:extLst>
              <a:ext uri="{BEBA8EAE-BF5A-486C-A8C5-ECC9F3942E4B}">
                <a14:imgProps xmlns="" xmlns:a14="http://schemas.microsoft.com/office/drawing/2010/main">
                  <a14:imgLayer r:embed="rId3">
                    <a14:imgEffect>
                      <a14:sharpenSoften amount="35000"/>
                    </a14:imgEffect>
                    <a14:imgEffect>
                      <a14:colorTemperature colorTemp="7200"/>
                    </a14:imgEffect>
                    <a14:imgEffect>
                      <a14:saturation sat="400000"/>
                    </a14:imgEffect>
                    <a14:imgEffect>
                      <a14:brightnessContrast bright="26000" contrast="37000"/>
                    </a14:imgEffect>
                  </a14:imgLayer>
                </a14:imgProps>
              </a:ext>
              <a:ext uri="{28A0092B-C50C-407E-A947-70E740481C1C}">
                <a14:useLocalDpi xmlns="" xmlns:a14="http://schemas.microsoft.com/office/drawing/2010/main" val="0"/>
              </a:ext>
            </a:extLst>
          </a:blip>
          <a:srcRect l="16014" r="14995"/>
          <a:stretch/>
        </p:blipFill>
        <p:spPr bwMode="auto">
          <a:xfrm>
            <a:off x="0" y="-609600"/>
            <a:ext cx="6553200" cy="8077199"/>
          </a:xfrm>
          <a:prstGeom prst="rect">
            <a:avLst/>
          </a:prstGeom>
          <a:noFill/>
          <a:scene3d>
            <a:camera prst="orthographicFront">
              <a:rot lat="0" lon="300000" rev="16200000"/>
            </a:camera>
            <a:lightRig rig="threePt" dir="t"/>
          </a:scene3d>
          <a:extLst>
            <a:ext uri="{909E8E84-426E-40DD-AFC4-6F175D3DCCD1}">
              <a14:hiddenFill xmlns="" xmlns:a14="http://schemas.microsoft.com/office/drawing/2010/main">
                <a:solidFill>
                  <a:srgbClr val="FFFFFF"/>
                </a:solidFill>
              </a14:hiddenFill>
            </a:ext>
          </a:extLst>
        </p:spPr>
      </p:pic>
      <p:sp>
        <p:nvSpPr>
          <p:cNvPr id="3" name="Title 1"/>
          <p:cNvSpPr txBox="1">
            <a:spLocks/>
          </p:cNvSpPr>
          <p:nvPr/>
        </p:nvSpPr>
        <p:spPr>
          <a:xfrm>
            <a:off x="228600" y="457200"/>
            <a:ext cx="8534400" cy="2686050"/>
          </a:xfrm>
          <a:prstGeom prst="rect">
            <a:avLst/>
          </a:prstGeom>
        </p:spPr>
        <p:txBody>
          <a:bodyPr>
            <a:normAutofit fontScale="8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t> THE NATURE OF SURFACES ROUGHNESS AFTER ER:YAG LASER ASSISTED</a:t>
            </a:r>
          </a:p>
          <a:p>
            <a:r>
              <a:rPr lang="en-US" b="1" dirty="0" smtClean="0"/>
              <a:t>ROOT BIO-MODIFICATION </a:t>
            </a:r>
            <a:r>
              <a:rPr lang="mk-MK"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r>
            <a:br>
              <a:rPr lang="mk-MK"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br>
            <a:endParaRPr lang="mk-MK" b="1" dirty="0">
              <a:ln w="11430">
                <a:solidFill>
                  <a:sysClr val="windowText" lastClr="000000"/>
                </a:solidFill>
              </a:ln>
              <a:solidFill>
                <a:sysClr val="windowText" lastClr="000000"/>
              </a:solidFill>
              <a:effectLst>
                <a:outerShdw blurRad="50800" dist="39000" dir="5460000" algn="tl">
                  <a:srgbClr val="000000">
                    <a:alpha val="38000"/>
                  </a:srgbClr>
                </a:outerShdw>
              </a:effectLst>
            </a:endParaRPr>
          </a:p>
        </p:txBody>
      </p:sp>
      <p:sp>
        <p:nvSpPr>
          <p:cNvPr id="4" name="Subtitle 2"/>
          <p:cNvSpPr txBox="1">
            <a:spLocks/>
          </p:cNvSpPr>
          <p:nvPr/>
        </p:nvSpPr>
        <p:spPr>
          <a:xfrm>
            <a:off x="4610100" y="5715000"/>
            <a:ext cx="4267200" cy="8763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ln w="11430">
                  <a:solidFill>
                    <a:sysClr val="windowText" lastClr="000000"/>
                  </a:solidFill>
                </a:ln>
                <a:solidFill>
                  <a:sysClr val="windowText" lastClr="000000"/>
                </a:solidFill>
              </a:rPr>
              <a:t>Prof. Dr. Ana </a:t>
            </a:r>
            <a:r>
              <a:rPr lang="en-US" b="1" dirty="0" err="1" smtClean="0">
                <a:ln w="11430">
                  <a:solidFill>
                    <a:sysClr val="windowText" lastClr="000000"/>
                  </a:solidFill>
                </a:ln>
                <a:solidFill>
                  <a:sysClr val="windowText" lastClr="000000"/>
                </a:solidFill>
              </a:rPr>
              <a:t>Minovska</a:t>
            </a:r>
            <a:endParaRPr lang="mk-MK" b="1" dirty="0">
              <a:ln w="11430">
                <a:solidFill>
                  <a:sysClr val="windowText" lastClr="000000"/>
                </a:solidFill>
              </a:ln>
              <a:solidFill>
                <a:sysClr val="windowText" lastClr="000000"/>
              </a:solidFill>
            </a:endParaRPr>
          </a:p>
        </p:txBody>
      </p:sp>
      <p:sp>
        <p:nvSpPr>
          <p:cNvPr id="5" name="Slide Number Placeholder 4"/>
          <p:cNvSpPr>
            <a:spLocks noGrp="1"/>
          </p:cNvSpPr>
          <p:nvPr>
            <p:ph type="sldNum" sz="quarter" idx="12"/>
          </p:nvPr>
        </p:nvSpPr>
        <p:spPr>
          <a:xfrm>
            <a:off x="7010400" y="7467600"/>
            <a:ext cx="2133600" cy="365125"/>
          </a:xfrm>
        </p:spPr>
        <p:txBody>
          <a:bodyPr/>
          <a:lstStyle/>
          <a:p>
            <a:fld id="{B6F15528-21DE-4FAA-801E-634DDDAF4B2B}" type="slidenum">
              <a:rPr lang="en-US" smtClean="0"/>
              <a:pPr/>
              <a:t>1</a:t>
            </a:fld>
            <a:endParaRPr lang="en-US" dirty="0"/>
          </a:p>
        </p:txBody>
      </p:sp>
    </p:spTree>
    <p:extLst>
      <p:ext uri="{BB962C8B-B14F-4D97-AF65-F5344CB8AC3E}">
        <p14:creationId xmlns="" xmlns:p14="http://schemas.microsoft.com/office/powerpoint/2010/main" val="3521870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Image result for define periodontal debridement"/>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17493" r="8000"/>
          <a:stretch/>
        </p:blipFill>
        <p:spPr bwMode="auto">
          <a:xfrm>
            <a:off x="6305266" y="-57150"/>
            <a:ext cx="2838734" cy="34099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9" name="Rectangle 8"/>
          <p:cNvSpPr/>
          <p:nvPr/>
        </p:nvSpPr>
        <p:spPr>
          <a:xfrm>
            <a:off x="304800" y="228600"/>
            <a:ext cx="5638800" cy="6494085"/>
          </a:xfrm>
          <a:prstGeom prst="rect">
            <a:avLst/>
          </a:prstGeom>
        </p:spPr>
        <p:txBody>
          <a:bodyPr wrap="square">
            <a:spAutoFit/>
          </a:bodyPr>
          <a:lstStyle/>
          <a:p>
            <a:r>
              <a:rPr lang="en-US" sz="3200" dirty="0" smtClean="0"/>
              <a:t>One important contemplation in periodontal therapeutic modalities is the root surface which has become exposed to the oral environment as a result of </a:t>
            </a:r>
            <a:r>
              <a:rPr lang="en-US" sz="3200" dirty="0" err="1" smtClean="0"/>
              <a:t>periodontitis</a:t>
            </a:r>
            <a:r>
              <a:rPr lang="en-US" sz="3200" dirty="0" smtClean="0"/>
              <a:t>. Changes in pathologically exposed root surface are physical and chemical in nature and also become </a:t>
            </a:r>
            <a:r>
              <a:rPr lang="en-US" sz="3200" dirty="0" err="1" smtClean="0"/>
              <a:t>cytotoxic</a:t>
            </a:r>
            <a:r>
              <a:rPr lang="en-US" sz="3200" dirty="0" smtClean="0"/>
              <a:t> due to the</a:t>
            </a:r>
          </a:p>
          <a:p>
            <a:r>
              <a:rPr lang="en-US" sz="3200" dirty="0" smtClean="0"/>
              <a:t>release of bacterial toxins that get attached to the root </a:t>
            </a:r>
            <a:r>
              <a:rPr lang="en-US" sz="3200" dirty="0" err="1" smtClean="0"/>
              <a:t>cementum</a:t>
            </a:r>
            <a:r>
              <a:rPr lang="en-US" sz="3200" dirty="0" smtClean="0"/>
              <a:t>.</a:t>
            </a:r>
            <a:endParaRPr lang="en-US" sz="3200" dirty="0"/>
          </a:p>
        </p:txBody>
      </p:sp>
    </p:spTree>
    <p:extLst>
      <p:ext uri="{BB962C8B-B14F-4D97-AF65-F5344CB8AC3E}">
        <p14:creationId xmlns="" xmlns:p14="http://schemas.microsoft.com/office/powerpoint/2010/main" val="4140801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28600"/>
            <a:ext cx="5257800" cy="6494085"/>
          </a:xfrm>
          <a:prstGeom prst="rect">
            <a:avLst/>
          </a:prstGeom>
        </p:spPr>
        <p:txBody>
          <a:bodyPr wrap="square">
            <a:spAutoFit/>
          </a:bodyPr>
          <a:lstStyle/>
          <a:p>
            <a:r>
              <a:rPr lang="en-US" sz="3200" dirty="0" smtClean="0"/>
              <a:t>Knowing that successful periodontal therapeutic outcomes include clot stability, cell migration towards the root surface, cell attachment, cell proliferation and differentiation,</a:t>
            </a:r>
          </a:p>
          <a:p>
            <a:r>
              <a:rPr lang="en-US" sz="3200" dirty="0" smtClean="0"/>
              <a:t>debridement and preparation of a root surface play an important rule for the above-mentioned events which constitutes the rationale behind root bio-modification.</a:t>
            </a:r>
            <a:endParaRPr lang="mk-MK" sz="3200" b="1" baseline="30000" dirty="0">
              <a:ln w="12700">
                <a:solidFill>
                  <a:schemeClr val="tx2">
                    <a:satMod val="155000"/>
                  </a:schemeClr>
                </a:solidFill>
                <a:prstDash val="solid"/>
              </a:ln>
            </a:endParaRPr>
          </a:p>
        </p:txBody>
      </p:sp>
      <p:pic>
        <p:nvPicPr>
          <p:cNvPr id="17410" name="Picture 2" descr="C:\Users\ana.minovska\Desktop\ПРОЕКТ  ШТИП\napareni kontrolni\sl.1.t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0" y="1483506"/>
            <a:ext cx="3703092" cy="4646613"/>
          </a:xfrm>
          <a:prstGeom prst="rect">
            <a:avLst/>
          </a:prstGeom>
          <a:noFill/>
          <a:extLst>
            <a:ext uri="{909E8E84-426E-40DD-AFC4-6F175D3DCCD1}">
              <a14:hiddenFill xmlns=""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 xmlns:p14="http://schemas.microsoft.com/office/powerpoint/2010/main" val="265246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2209800"/>
            <a:ext cx="8520545" cy="2000548"/>
          </a:xfrm>
          <a:prstGeom prst="rect">
            <a:avLst/>
          </a:prstGeom>
        </p:spPr>
        <p:txBody>
          <a:bodyPr wrap="square">
            <a:spAutoFit/>
          </a:bodyPr>
          <a:lstStyle/>
          <a:p>
            <a:r>
              <a:rPr lang="en-US" sz="2000" b="1" dirty="0">
                <a:ln w="12700">
                  <a:solidFill>
                    <a:schemeClr val="tx2">
                      <a:satMod val="155000"/>
                    </a:schemeClr>
                  </a:solidFill>
                  <a:prstDash val="solid"/>
                </a:ln>
              </a:rPr>
              <a:t>Recent studies have indicated that the stem cell fate decision is strongly correlated to the biomaterial surface topography in tissue engineering and regenerative medicine</a:t>
            </a:r>
            <a:r>
              <a:rPr lang="en-US" sz="2000" b="1" dirty="0" smtClean="0">
                <a:ln w="12700">
                  <a:solidFill>
                    <a:schemeClr val="tx2">
                      <a:satMod val="155000"/>
                    </a:schemeClr>
                  </a:solidFill>
                  <a:prstDash val="solid"/>
                </a:ln>
              </a:rPr>
              <a:t>.</a:t>
            </a:r>
            <a:r>
              <a:rPr lang="en-US" sz="2000" b="1" dirty="0">
                <a:ln w="12700">
                  <a:solidFill>
                    <a:schemeClr val="tx2">
                      <a:satMod val="155000"/>
                    </a:schemeClr>
                  </a:solidFill>
                  <a:prstDash val="solid"/>
                </a:ln>
              </a:rPr>
              <a:t> </a:t>
            </a:r>
            <a:r>
              <a:rPr lang="en-US" sz="1200" dirty="0">
                <a:solidFill>
                  <a:srgbClr val="0070C0"/>
                </a:solidFill>
              </a:rPr>
              <a:t> </a:t>
            </a:r>
            <a:endParaRPr lang="en-US" sz="1200" dirty="0" smtClean="0">
              <a:solidFill>
                <a:srgbClr val="0070C0"/>
              </a:solidFill>
            </a:endParaRPr>
          </a:p>
          <a:p>
            <a:endParaRPr lang="en-US" sz="1200" dirty="0">
              <a:solidFill>
                <a:srgbClr val="0070C0"/>
              </a:solidFill>
            </a:endParaRPr>
          </a:p>
          <a:p>
            <a:r>
              <a:rPr lang="en-US" dirty="0"/>
              <a:t> </a:t>
            </a:r>
            <a:r>
              <a:rPr lang="en-US" sz="2000" b="1" dirty="0">
                <a:ln w="12700">
                  <a:solidFill>
                    <a:schemeClr val="tx2">
                      <a:satMod val="155000"/>
                    </a:schemeClr>
                  </a:solidFill>
                  <a:prstDash val="solid"/>
                </a:ln>
              </a:rPr>
              <a:t>It is reported that topographic features of </a:t>
            </a:r>
            <a:r>
              <a:rPr lang="en-US" sz="2000" b="1" dirty="0" smtClean="0">
                <a:ln w="12700">
                  <a:solidFill>
                    <a:schemeClr val="tx2">
                      <a:satMod val="155000"/>
                    </a:schemeClr>
                  </a:solidFill>
                  <a:prstDash val="solid"/>
                </a:ln>
              </a:rPr>
              <a:t> surface </a:t>
            </a:r>
            <a:r>
              <a:rPr lang="en-US" sz="2000" b="1" dirty="0">
                <a:ln w="12700">
                  <a:solidFill>
                    <a:schemeClr val="tx2">
                      <a:satMod val="155000"/>
                    </a:schemeClr>
                  </a:solidFill>
                  <a:prstDash val="solid"/>
                </a:ln>
              </a:rPr>
              <a:t>play an important role in adhesion, proliferation, differentiation, and mineralization of stem cells</a:t>
            </a:r>
            <a:r>
              <a:rPr lang="en-US" sz="2000" b="1" dirty="0" smtClean="0">
                <a:ln w="12700">
                  <a:solidFill>
                    <a:schemeClr val="tx2">
                      <a:satMod val="155000"/>
                    </a:schemeClr>
                  </a:solidFill>
                  <a:prstDash val="solid"/>
                </a:ln>
              </a:rPr>
              <a:t>.</a:t>
            </a:r>
            <a:r>
              <a:rPr lang="en-US" sz="2000" b="1" dirty="0">
                <a:ln w="12700">
                  <a:solidFill>
                    <a:schemeClr val="tx2">
                      <a:satMod val="155000"/>
                    </a:schemeClr>
                  </a:solidFill>
                  <a:prstDash val="solid"/>
                </a:ln>
              </a:rPr>
              <a:t> </a:t>
            </a:r>
            <a:endParaRPr lang="en-US" sz="2000" b="1" dirty="0" smtClean="0">
              <a:ln w="12700">
                <a:solidFill>
                  <a:schemeClr val="tx2">
                    <a:satMod val="155000"/>
                  </a:schemeClr>
                </a:solidFill>
                <a:prstDash val="solid"/>
              </a:ln>
            </a:endParaRPr>
          </a:p>
          <a:p>
            <a:r>
              <a:rPr lang="en-US" sz="1200" dirty="0" smtClean="0">
                <a:solidFill>
                  <a:srgbClr val="0070C0"/>
                </a:solidFill>
              </a:rPr>
              <a:t>\</a:t>
            </a:r>
            <a:endParaRPr lang="mk-MK" sz="1200" dirty="0">
              <a:solidFill>
                <a:srgbClr val="0070C0"/>
              </a:solidFill>
            </a:endParaRPr>
          </a:p>
        </p:txBody>
      </p:sp>
      <p:sp>
        <p:nvSpPr>
          <p:cNvPr id="3" name="Rectangle 2"/>
          <p:cNvSpPr/>
          <p:nvPr/>
        </p:nvSpPr>
        <p:spPr>
          <a:xfrm>
            <a:off x="167185" y="4953000"/>
            <a:ext cx="8832273" cy="1015663"/>
          </a:xfrm>
          <a:prstGeom prst="rect">
            <a:avLst/>
          </a:prstGeom>
        </p:spPr>
        <p:txBody>
          <a:bodyPr wrap="square">
            <a:spAutoFit/>
          </a:bodyPr>
          <a:lstStyle/>
          <a:p>
            <a:r>
              <a:rPr lang="en-US" sz="2000" b="1" dirty="0">
                <a:ln w="12700">
                  <a:solidFill>
                    <a:schemeClr val="tx2">
                      <a:satMod val="155000"/>
                    </a:schemeClr>
                  </a:solidFill>
                  <a:prstDash val="solid"/>
                </a:ln>
                <a:effectLst>
                  <a:outerShdw blurRad="41275" dist="20320" dir="1800000" algn="tl" rotWithShape="0">
                    <a:srgbClr val="000000">
                      <a:alpha val="40000"/>
                    </a:srgbClr>
                  </a:outerShdw>
                </a:effectLst>
              </a:rPr>
              <a:t>According to the concepts of functional tissue engineering, the cells can sense and respond to mechanical factors and various other environmental cues of the substrate.</a:t>
            </a:r>
            <a:r>
              <a:rPr lang="en-US" dirty="0"/>
              <a:t> </a:t>
            </a:r>
            <a:endParaRPr lang="en-US" baseline="30000" dirty="0"/>
          </a:p>
        </p:txBody>
      </p:sp>
      <p:sp>
        <p:nvSpPr>
          <p:cNvPr id="6" name="Rectangle 5"/>
          <p:cNvSpPr/>
          <p:nvPr/>
        </p:nvSpPr>
        <p:spPr>
          <a:xfrm>
            <a:off x="152400" y="185986"/>
            <a:ext cx="8991600" cy="954107"/>
          </a:xfrm>
          <a:prstGeom prst="rect">
            <a:avLst/>
          </a:prstGeom>
        </p:spPr>
        <p:txBody>
          <a:bodyPr wrap="square">
            <a:spAutoFit/>
          </a:bodyPr>
          <a:lstStyle/>
          <a:p>
            <a:r>
              <a:rPr lang="en-US" sz="2800" b="1" dirty="0">
                <a:ln w="12700">
                  <a:solidFill>
                    <a:schemeClr val="tx2">
                      <a:satMod val="155000"/>
                    </a:schemeClr>
                  </a:solidFill>
                  <a:prstDash val="solid"/>
                </a:ln>
                <a:effectLst>
                  <a:outerShdw blurRad="41275" dist="20320" dir="1800000" algn="tl" rotWithShape="0">
                    <a:srgbClr val="000000">
                      <a:alpha val="40000"/>
                    </a:srgbClr>
                  </a:outerShdw>
                </a:effectLst>
              </a:rPr>
              <a:t>The </a:t>
            </a:r>
            <a:r>
              <a:rPr lang="en-US" sz="2800" b="1" dirty="0" smtClean="0">
                <a:ln w="12700">
                  <a:solidFill>
                    <a:schemeClr val="tx2">
                      <a:satMod val="155000"/>
                    </a:schemeClr>
                  </a:solidFill>
                  <a:prstDash val="solid"/>
                </a:ln>
                <a:effectLst>
                  <a:outerShdw blurRad="41275" dist="20320" dir="1800000" algn="tl" rotWithShape="0">
                    <a:srgbClr val="000000">
                      <a:alpha val="40000"/>
                    </a:srgbClr>
                  </a:outerShdw>
                </a:effectLst>
              </a:rPr>
              <a:t>most commonly  analyzed properties </a:t>
            </a:r>
            <a:r>
              <a:rPr lang="en-US" sz="2800" b="1" dirty="0">
                <a:ln w="12700">
                  <a:solidFill>
                    <a:schemeClr val="tx2">
                      <a:satMod val="155000"/>
                    </a:schemeClr>
                  </a:solidFill>
                  <a:prstDash val="solid"/>
                </a:ln>
                <a:effectLst>
                  <a:outerShdw blurRad="41275" dist="20320" dir="1800000" algn="tl" rotWithShape="0">
                    <a:srgbClr val="000000">
                      <a:alpha val="40000"/>
                    </a:srgbClr>
                  </a:outerShdw>
                </a:effectLst>
              </a:rPr>
              <a:t>of the </a:t>
            </a:r>
            <a:r>
              <a:rPr lang="en-US" sz="2800" b="1" dirty="0" err="1">
                <a:ln w="12700">
                  <a:solidFill>
                    <a:schemeClr val="tx2">
                      <a:satMod val="155000"/>
                    </a:schemeClr>
                  </a:solidFill>
                  <a:prstDash val="solid"/>
                </a:ln>
                <a:effectLst>
                  <a:outerShdw blurRad="41275" dist="20320" dir="1800000" algn="tl" rotWithShape="0">
                    <a:srgbClr val="000000">
                      <a:alpha val="40000"/>
                    </a:srgbClr>
                  </a:outerShdw>
                </a:effectLst>
              </a:rPr>
              <a:t>cementum</a:t>
            </a:r>
            <a:r>
              <a:rPr lang="en-US" sz="2800" b="1" dirty="0">
                <a:ln w="12700">
                  <a:solidFill>
                    <a:schemeClr val="tx2">
                      <a:satMod val="155000"/>
                    </a:schemeClr>
                  </a:solidFill>
                  <a:prstDash val="solid"/>
                </a:ln>
                <a:effectLst>
                  <a:outerShdw blurRad="41275" dist="20320" dir="1800000" algn="tl" rotWithShape="0">
                    <a:srgbClr val="000000">
                      <a:alpha val="40000"/>
                    </a:srgbClr>
                  </a:outerShdw>
                </a:effectLst>
              </a:rPr>
              <a:t> </a:t>
            </a:r>
            <a:r>
              <a:rPr lang="en-US" sz="2800" b="1" dirty="0" smtClean="0">
                <a:ln w="12700">
                  <a:solidFill>
                    <a:schemeClr val="tx2">
                      <a:satMod val="155000"/>
                    </a:schemeClr>
                  </a:solidFill>
                  <a:prstDash val="solid"/>
                </a:ln>
                <a:effectLst>
                  <a:outerShdw blurRad="41275" dist="20320" dir="1800000" algn="tl" rotWithShape="0">
                    <a:srgbClr val="000000">
                      <a:alpha val="40000"/>
                    </a:srgbClr>
                  </a:outerShdw>
                </a:effectLst>
              </a:rPr>
              <a:t>are </a:t>
            </a:r>
            <a:r>
              <a:rPr lang="en-US" sz="2800" b="1" dirty="0">
                <a:ln w="12700">
                  <a:solidFill>
                    <a:schemeClr val="tx2">
                      <a:satMod val="155000"/>
                    </a:schemeClr>
                  </a:solidFill>
                  <a:prstDash val="solid"/>
                </a:ln>
                <a:effectLst>
                  <a:outerShdw blurRad="41275" dist="20320" dir="1800000" algn="tl" rotWithShape="0">
                    <a:srgbClr val="000000">
                      <a:alpha val="40000"/>
                    </a:srgbClr>
                  </a:outerShdw>
                </a:effectLst>
              </a:rPr>
              <a:t>hardness, modulus of elasticity and </a:t>
            </a:r>
            <a:r>
              <a:rPr lang="en-US" sz="2800" b="1" dirty="0">
                <a:ln w="18000">
                  <a:solidFill>
                    <a:schemeClr val="accent2">
                      <a:satMod val="140000"/>
                    </a:schemeClr>
                  </a:solidFill>
                  <a:prstDash val="solid"/>
                  <a:miter lim="800000"/>
                </a:ln>
                <a:effectLst>
                  <a:outerShdw blurRad="25500" dist="23000" dir="7020000" algn="tl">
                    <a:srgbClr val="000000">
                      <a:alpha val="50000"/>
                    </a:srgbClr>
                  </a:outerShdw>
                </a:effectLst>
              </a:rPr>
              <a:t>surface roughness.</a:t>
            </a:r>
            <a:r>
              <a:rPr lang="en-US" sz="2800" dirty="0"/>
              <a:t> </a:t>
            </a:r>
            <a:endParaRPr lang="en-US" sz="2800" dirty="0" smtClean="0"/>
          </a:p>
        </p:txBody>
      </p:sp>
      <p:sp>
        <p:nvSpPr>
          <p:cNvPr id="7" name="TextBox 6"/>
          <p:cNvSpPr txBox="1"/>
          <p:nvPr/>
        </p:nvSpPr>
        <p:spPr>
          <a:xfrm>
            <a:off x="1066800" y="1509425"/>
            <a:ext cx="6477000" cy="584775"/>
          </a:xfrm>
          <a:prstGeom prst="rect">
            <a:avLst/>
          </a:prstGeom>
          <a:solidFill>
            <a:schemeClr val="bg1">
              <a:lumMod val="65000"/>
            </a:schemeClr>
          </a:solidFill>
          <a:ln>
            <a:noFill/>
          </a:ln>
          <a:effectLst/>
          <a:scene3d>
            <a:camera prst="orthographicFront">
              <a:rot lat="0" lon="0" rev="0"/>
            </a:camera>
            <a:lightRig rig="chilly" dir="t">
              <a:rot lat="0" lon="0" rev="18480000"/>
            </a:lightRig>
          </a:scene3d>
          <a:sp3d prstMaterial="clear">
            <a:bevelT h="63500"/>
          </a:sp3d>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dirty="0" smtClean="0">
                <a:ln w="18415" cmpd="sng">
                  <a:solidFill>
                    <a:schemeClr val="bg1">
                      <a:lumMod val="50000"/>
                    </a:schemeClr>
                  </a:solidFill>
                  <a:prstDash val="solid"/>
                </a:ln>
                <a:solidFill>
                  <a:schemeClr val="tx1"/>
                </a:solidFill>
                <a:effectLst>
                  <a:outerShdw blurRad="63500" dir="3600000" algn="tl" rotWithShape="0">
                    <a:srgbClr val="000000">
                      <a:alpha val="70000"/>
                    </a:srgbClr>
                  </a:outerShdw>
                </a:effectLst>
              </a:rPr>
              <a:t>Way surface roughness ? </a:t>
            </a:r>
            <a:endParaRPr lang="mk-MK" sz="3200" dirty="0">
              <a:ln w="18415" cmpd="sng">
                <a:solidFill>
                  <a:schemeClr val="bg1">
                    <a:lumMod val="50000"/>
                  </a:schemeClr>
                </a:solidFill>
                <a:prstDash val="solid"/>
              </a:ln>
              <a:solidFill>
                <a:schemeClr val="tx1"/>
              </a:solidFill>
              <a:effectLst>
                <a:outerShdw blurRad="63500" dir="3600000" algn="tl" rotWithShape="0">
                  <a:srgbClr val="000000">
                    <a:alpha val="70000"/>
                  </a:srgbClr>
                </a:outerShdw>
              </a:effectLst>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8" name="Rectangle 7"/>
          <p:cNvSpPr/>
          <p:nvPr/>
        </p:nvSpPr>
        <p:spPr>
          <a:xfrm>
            <a:off x="228600" y="4191000"/>
            <a:ext cx="8458200" cy="646331"/>
          </a:xfrm>
          <a:prstGeom prst="rect">
            <a:avLst/>
          </a:prstGeom>
        </p:spPr>
        <p:txBody>
          <a:bodyPr wrap="square">
            <a:spAutoFit/>
          </a:bodyPr>
          <a:lstStyle/>
          <a:p>
            <a:r>
              <a:rPr lang="en-US" dirty="0" smtClean="0"/>
              <a:t>The most conventional method includes scaling and root </a:t>
            </a:r>
            <a:r>
              <a:rPr lang="en-US" dirty="0" err="1" smtClean="0"/>
              <a:t>planing</a:t>
            </a:r>
            <a:r>
              <a:rPr lang="en-US" dirty="0" smtClean="0"/>
              <a:t> which are primarily aimed at the gross removal of cement from the root surface.</a:t>
            </a:r>
            <a:endParaRPr lang="en-US" dirty="0"/>
          </a:p>
        </p:txBody>
      </p:sp>
    </p:spTree>
    <p:extLst>
      <p:ext uri="{BB962C8B-B14F-4D97-AF65-F5344CB8AC3E}">
        <p14:creationId xmlns="" xmlns:p14="http://schemas.microsoft.com/office/powerpoint/2010/main" val="34895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wd">
                                    <p:tmPct val="10000"/>
                                  </p:iterate>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par>
                          <p:cTn id="13" fill="hold">
                            <p:stCondLst>
                              <p:cond delay="1700"/>
                            </p:stCondLst>
                            <p:childTnLst>
                              <p:par>
                                <p:cTn id="14" presetID="10" presetClass="entr" presetSubtype="0" fill="hold" nodeType="afterEffect">
                                  <p:stCondLst>
                                    <p:cond delay="0"/>
                                  </p:stCondLst>
                                  <p:iterate type="wd">
                                    <p:tmPct val="10000"/>
                                  </p:iterate>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wd">
                                    <p:tmPct val="10000"/>
                                  </p:iterate>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5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iterate type="wd">
                                    <p:tmPct val="10000"/>
                                  </p:iterate>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1"/>
            <a:ext cx="8001000" cy="6001643"/>
          </a:xfrm>
          <a:prstGeom prst="rect">
            <a:avLst/>
          </a:prstGeom>
        </p:spPr>
        <p:txBody>
          <a:bodyPr wrap="square">
            <a:spAutoFit/>
          </a:bodyPr>
          <a:lstStyle/>
          <a:p>
            <a:r>
              <a:rPr lang="en-US" sz="3200" b="1" dirty="0" smtClean="0">
                <a:solidFill>
                  <a:srgbClr val="4070AA"/>
                </a:solidFill>
                <a:effectLst>
                  <a:outerShdw blurRad="38100" dist="38100" dir="2700000" algn="tl">
                    <a:srgbClr val="000000">
                      <a:alpha val="43137"/>
                    </a:srgbClr>
                  </a:outerShdw>
                </a:effectLst>
              </a:rPr>
              <a:t>Beside this method, nowadays the laser assisted root debridement become very popular since the laser beam is capable of achieving a delicate removal of tissue. </a:t>
            </a:r>
          </a:p>
          <a:p>
            <a:endParaRPr lang="en-US" sz="3200" b="1" dirty="0" smtClean="0">
              <a:solidFill>
                <a:srgbClr val="4070AA"/>
              </a:solidFill>
              <a:effectLst>
                <a:outerShdw blurRad="38100" dist="38100" dir="2700000" algn="tl">
                  <a:srgbClr val="000000">
                    <a:alpha val="43137"/>
                  </a:srgbClr>
                </a:outerShdw>
              </a:effectLst>
            </a:endParaRPr>
          </a:p>
          <a:p>
            <a:r>
              <a:rPr lang="en-US" sz="3200" b="1" dirty="0" smtClean="0">
                <a:solidFill>
                  <a:srgbClr val="4070AA"/>
                </a:solidFill>
                <a:effectLst>
                  <a:outerShdw blurRad="38100" dist="38100" dir="2700000" algn="tl">
                    <a:srgbClr val="000000">
                      <a:alpha val="43137"/>
                    </a:srgbClr>
                  </a:outerShdw>
                </a:effectLst>
              </a:rPr>
              <a:t>Whatever method for debridement of root surface in order to detoxify,</a:t>
            </a:r>
          </a:p>
          <a:p>
            <a:r>
              <a:rPr lang="en-US" sz="3200" b="1" dirty="0" smtClean="0">
                <a:solidFill>
                  <a:srgbClr val="4070AA"/>
                </a:solidFill>
                <a:effectLst>
                  <a:outerShdw blurRad="38100" dist="38100" dir="2700000" algn="tl">
                    <a:srgbClr val="000000">
                      <a:alpha val="43137"/>
                    </a:srgbClr>
                  </a:outerShdw>
                </a:effectLst>
              </a:rPr>
              <a:t>decontaminate and </a:t>
            </a:r>
            <a:r>
              <a:rPr lang="en-US" sz="3200" b="1" dirty="0" err="1" smtClean="0">
                <a:solidFill>
                  <a:srgbClr val="4070AA"/>
                </a:solidFill>
                <a:effectLst>
                  <a:outerShdw blurRad="38100" dist="38100" dir="2700000" algn="tl">
                    <a:srgbClr val="000000">
                      <a:alpha val="43137"/>
                    </a:srgbClr>
                  </a:outerShdw>
                </a:effectLst>
              </a:rPr>
              <a:t>demineralize</a:t>
            </a:r>
            <a:r>
              <a:rPr lang="en-US" sz="3200" b="1" dirty="0" smtClean="0">
                <a:solidFill>
                  <a:srgbClr val="4070AA"/>
                </a:solidFill>
                <a:effectLst>
                  <a:outerShdw blurRad="38100" dist="38100" dir="2700000" algn="tl">
                    <a:srgbClr val="000000">
                      <a:alpha val="43137"/>
                    </a:srgbClr>
                  </a:outerShdw>
                </a:effectLst>
              </a:rPr>
              <a:t> is used, significant change in topography and roughness happens</a:t>
            </a:r>
          </a:p>
          <a:p>
            <a:r>
              <a:rPr lang="en-US" sz="3200" b="1" dirty="0" smtClean="0">
                <a:solidFill>
                  <a:srgbClr val="4070AA"/>
                </a:solidFill>
                <a:effectLst>
                  <a:outerShdw blurRad="38100" dist="38100" dir="2700000" algn="tl">
                    <a:srgbClr val="000000">
                      <a:alpha val="43137"/>
                    </a:srgbClr>
                  </a:outerShdw>
                </a:effectLst>
              </a:rPr>
              <a:t>which has impact on many properties of the environment that they support.</a:t>
            </a:r>
            <a:endParaRPr lang="en-US" sz="3200" b="1" dirty="0">
              <a:solidFill>
                <a:srgbClr val="4070AA"/>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p:cNvSpPr/>
          <p:nvPr/>
        </p:nvSpPr>
        <p:spPr>
          <a:xfrm>
            <a:off x="457200" y="1287474"/>
            <a:ext cx="8458200" cy="1015663"/>
          </a:xfrm>
          <a:prstGeom prst="rect">
            <a:avLst/>
          </a:prstGeom>
        </p:spPr>
        <p:txBody>
          <a:bodyPr wrap="square">
            <a:spAutoFit/>
          </a:bodyPr>
          <a:lstStyle/>
          <a:p>
            <a:r>
              <a:rPr lang="en-US" sz="2000" b="1" dirty="0"/>
              <a:t>THE OBTAINED RESULTS INDICATED  THAT  THERE ARE STATISTICALLY SIGNIFICANT DIFFERENCES BETWEEN THE MEANS OF ANALYZED AMPLITUDE </a:t>
            </a:r>
            <a:r>
              <a:rPr lang="en-US" sz="2000" b="1" dirty="0" smtClean="0"/>
              <a:t>PARAMETERS</a:t>
            </a:r>
            <a:endParaRPr lang="en-US" sz="2000" b="1" dirty="0"/>
          </a:p>
        </p:txBody>
      </p:sp>
      <p:sp>
        <p:nvSpPr>
          <p:cNvPr id="5" name="Rectangle 4"/>
          <p:cNvSpPr/>
          <p:nvPr/>
        </p:nvSpPr>
        <p:spPr>
          <a:xfrm>
            <a:off x="457200" y="2556808"/>
            <a:ext cx="8458200" cy="1631216"/>
          </a:xfrm>
          <a:prstGeom prst="rect">
            <a:avLst/>
          </a:prstGeom>
        </p:spPr>
        <p:txBody>
          <a:bodyPr wrap="square">
            <a:spAutoFit/>
          </a:bodyPr>
          <a:lstStyle/>
          <a:p>
            <a:pPr algn="just"/>
            <a:r>
              <a:rPr lang="en-US" sz="2000" b="1" smtClean="0"/>
              <a:t>TEXTURE  </a:t>
            </a:r>
            <a:r>
              <a:rPr lang="en-US" sz="2000" b="1" dirty="0"/>
              <a:t>SHOWED NO DIFFERENCES BETWEEN TWO INDEPENDENT GROUPS (CONTROL  GROUP VS.  CALCULUS REMOVAL GROUP)  WHICH MEANS THAT SURFACES  CAN BE  DESCRIBED AS GRADUALLY VARYING, FREE OF EXTREME PEAKS OR VALLEY FEATURES AND IN SOME WAY SUPPORTS THE PRESUPPOSE SURFACE TOPOGRAPHY AS FAVORABLE MICROMECHANICAL ENVIRONMENT .</a:t>
            </a:r>
            <a:r>
              <a:rPr lang="mk-MK" sz="2000" b="1" dirty="0"/>
              <a:t> </a:t>
            </a:r>
          </a:p>
        </p:txBody>
      </p:sp>
      <p:sp>
        <p:nvSpPr>
          <p:cNvPr id="7" name="TextBox 6"/>
          <p:cNvSpPr txBox="1"/>
          <p:nvPr/>
        </p:nvSpPr>
        <p:spPr>
          <a:xfrm>
            <a:off x="388561" y="4416375"/>
            <a:ext cx="497006" cy="307777"/>
          </a:xfrm>
          <a:prstGeom prst="rect">
            <a:avLst/>
          </a:prstGeom>
          <a:noFill/>
        </p:spPr>
        <p:txBody>
          <a:bodyPr wrap="square" rtlCol="0">
            <a:spAutoFit/>
          </a:bodyPr>
          <a:lstStyle/>
          <a:p>
            <a:r>
              <a:rPr lang="en-US" sz="1400" dirty="0" smtClean="0">
                <a:solidFill>
                  <a:schemeClr val="bg1"/>
                </a:solidFill>
              </a:rPr>
              <a:t>G</a:t>
            </a:r>
            <a:r>
              <a:rPr lang="en-US" sz="1400" baseline="-25000" dirty="0" smtClean="0">
                <a:solidFill>
                  <a:schemeClr val="bg1"/>
                </a:solidFill>
              </a:rPr>
              <a:t>0</a:t>
            </a:r>
            <a:endParaRPr lang="mk-MK" sz="1400" baseline="-25000" dirty="0">
              <a:solidFill>
                <a:schemeClr val="bg1"/>
              </a:solidFill>
            </a:endParaRPr>
          </a:p>
        </p:txBody>
      </p:sp>
      <p:sp>
        <p:nvSpPr>
          <p:cNvPr id="9" name="TextBox 8"/>
          <p:cNvSpPr txBox="1"/>
          <p:nvPr/>
        </p:nvSpPr>
        <p:spPr>
          <a:xfrm>
            <a:off x="2445961" y="4435162"/>
            <a:ext cx="497006" cy="307777"/>
          </a:xfrm>
          <a:prstGeom prst="rect">
            <a:avLst/>
          </a:prstGeom>
          <a:noFill/>
        </p:spPr>
        <p:txBody>
          <a:bodyPr wrap="square" rtlCol="0">
            <a:spAutoFit/>
          </a:bodyPr>
          <a:lstStyle/>
          <a:p>
            <a:r>
              <a:rPr lang="en-US" sz="1400" dirty="0" smtClean="0">
                <a:solidFill>
                  <a:schemeClr val="bg1"/>
                </a:solidFill>
              </a:rPr>
              <a:t>G</a:t>
            </a:r>
            <a:r>
              <a:rPr lang="en-US" sz="1400" baseline="-25000" dirty="0" smtClean="0">
                <a:solidFill>
                  <a:schemeClr val="bg1"/>
                </a:solidFill>
              </a:rPr>
              <a:t>1</a:t>
            </a:r>
            <a:endParaRPr lang="mk-MK" sz="1400" baseline="-25000" dirty="0">
              <a:solidFill>
                <a:schemeClr val="bg1"/>
              </a:solidFill>
            </a:endParaRPr>
          </a:p>
        </p:txBody>
      </p:sp>
      <p:sp>
        <p:nvSpPr>
          <p:cNvPr id="10" name="Rectangle 9"/>
          <p:cNvSpPr/>
          <p:nvPr/>
        </p:nvSpPr>
        <p:spPr>
          <a:xfrm>
            <a:off x="6448167" y="4500646"/>
            <a:ext cx="2314833" cy="181588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chemeClr val="tx1"/>
                  </a:solidFill>
                </a:ln>
                <a:effectLst>
                  <a:outerShdw blurRad="50800" dist="39000" dir="5460000" algn="tl">
                    <a:srgbClr val="000000">
                      <a:alpha val="38000"/>
                    </a:srgbClr>
                  </a:outerShdw>
                </a:effectLst>
              </a:rPr>
              <a:t>FURTHER RESEARCH IS NEEDED TO FOLLOW</a:t>
            </a:r>
            <a:endParaRPr lang="mk-MK" sz="2800" b="1" dirty="0">
              <a:ln w="11430">
                <a:solidFill>
                  <a:schemeClr val="tx1"/>
                </a:solidFill>
              </a:ln>
              <a:effectLst>
                <a:outerShdw blurRad="50800" dist="39000" dir="5460000" algn="tl">
                  <a:srgbClr val="000000">
                    <a:alpha val="38000"/>
                  </a:srgbClr>
                </a:outerShdw>
              </a:effectLst>
            </a:endParaRPr>
          </a:p>
        </p:txBody>
      </p:sp>
      <p:sp>
        <p:nvSpPr>
          <p:cNvPr id="12" name="TextBox 11"/>
          <p:cNvSpPr txBox="1"/>
          <p:nvPr/>
        </p:nvSpPr>
        <p:spPr>
          <a:xfrm>
            <a:off x="4350961" y="4419600"/>
            <a:ext cx="497006" cy="307777"/>
          </a:xfrm>
          <a:prstGeom prst="rect">
            <a:avLst/>
          </a:prstGeom>
          <a:noFill/>
        </p:spPr>
        <p:txBody>
          <a:bodyPr wrap="square" rtlCol="0">
            <a:spAutoFit/>
          </a:bodyPr>
          <a:lstStyle/>
          <a:p>
            <a:r>
              <a:rPr lang="en-US" sz="1400" dirty="0" smtClean="0">
                <a:solidFill>
                  <a:schemeClr val="bg1"/>
                </a:solidFill>
              </a:rPr>
              <a:t>G</a:t>
            </a:r>
            <a:r>
              <a:rPr lang="en-US" sz="1400" baseline="-25000" dirty="0" smtClean="0">
                <a:solidFill>
                  <a:schemeClr val="bg1"/>
                </a:solidFill>
              </a:rPr>
              <a:t>2</a:t>
            </a:r>
            <a:endParaRPr lang="mk-MK" sz="1400" baseline="-25000" dirty="0">
              <a:solidFill>
                <a:schemeClr val="bg1"/>
              </a:solidFill>
            </a:endParaRPr>
          </a:p>
        </p:txBody>
      </p:sp>
      <p:sp>
        <p:nvSpPr>
          <p:cNvPr id="13" name="Rectangle 12"/>
          <p:cNvSpPr/>
          <p:nvPr/>
        </p:nvSpPr>
        <p:spPr>
          <a:xfrm>
            <a:off x="381000" y="304800"/>
            <a:ext cx="3577967" cy="830997"/>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smtClean="0">
                <a:ln w="11430"/>
                <a:effectLst>
                  <a:outerShdw blurRad="50800" dist="39000" dir="5460000" algn="tl">
                    <a:srgbClr val="000000">
                      <a:alpha val="38000"/>
                    </a:srgbClr>
                  </a:outerShdw>
                </a:effectLst>
              </a:rPr>
              <a:t>CONCLUSION</a:t>
            </a:r>
            <a:endParaRPr lang="mk-MK" sz="4800" b="1" dirty="0">
              <a:ln w="11430"/>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40636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354</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ana.minovska</dc:creator>
  <cp:lastModifiedBy>User</cp:lastModifiedBy>
  <cp:revision>4</cp:revision>
  <dcterms:created xsi:type="dcterms:W3CDTF">2006-08-16T00:00:00Z</dcterms:created>
  <dcterms:modified xsi:type="dcterms:W3CDTF">2019-02-04T12:01:10Z</dcterms:modified>
</cp:coreProperties>
</file>