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37" r:id="rId1"/>
  </p:sldMasterIdLst>
  <p:notesMasterIdLst>
    <p:notesMasterId r:id="rId3"/>
  </p:notesMasterIdLst>
  <p:sldIdLst>
    <p:sldId id="256" r:id="rId2"/>
  </p:sldIdLst>
  <p:sldSz cx="28803600" cy="360267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7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660066"/>
    <a:srgbClr val="4070AA"/>
    <a:srgbClr val="B00000"/>
    <a:srgbClr val="65B9BB"/>
    <a:srgbClr val="CC0000"/>
    <a:srgbClr val="FF3399"/>
    <a:srgbClr val="A0FF71"/>
    <a:srgbClr val="11FB27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86738" autoAdjust="0"/>
  </p:normalViewPr>
  <p:slideViewPr>
    <p:cSldViewPr>
      <p:cViewPr varScale="1">
        <p:scale>
          <a:sx n="14" d="100"/>
          <a:sy n="14" d="100"/>
        </p:scale>
        <p:origin x="-2238" y="-168"/>
      </p:cViewPr>
      <p:guideLst>
        <p:guide orient="horz" pos="11347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E14D73F-1730-4BED-BF7C-AE19E07DF60F}" type="datetimeFigureOut">
              <a:rPr lang="en-US"/>
              <a:pPr>
                <a:defRPr/>
              </a:pPr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685800"/>
            <a:ext cx="2740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61BAB30-7CB1-41C2-AF68-85ED3B8DB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778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3713252-4A65-48EF-B241-D5B047F8BE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2235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3910319"/>
            <a:ext cx="11251406" cy="2211640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7497" y="-4856"/>
            <a:ext cx="28811097" cy="3603158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573905" y="9090224"/>
            <a:ext cx="17793162" cy="6326509"/>
          </a:xfrm>
        </p:spPr>
        <p:txBody>
          <a:bodyPr bIns="37045" anchor="b"/>
          <a:lstStyle>
            <a:lvl1pPr>
              <a:defRPr sz="1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818674" y="12980366"/>
            <a:ext cx="20510063" cy="1729677"/>
          </a:xfrm>
        </p:spPr>
        <p:txBody>
          <a:bodyPr tIns="37045">
            <a:normAutofit/>
          </a:bodyPr>
          <a:lstStyle>
            <a:lvl1pPr marL="0" indent="0" algn="l">
              <a:buNone/>
              <a:defRPr kumimoji="0" lang="en-US" sz="5700" b="0" i="0" u="none" strike="noStrike" kern="1200" cap="all" spc="1621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852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6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61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3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5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7045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34D6A-6831-425D-B7B6-168263C092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89D2D-6601-4557-A1A8-EFA3E6A30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0" y="1442745"/>
            <a:ext cx="6480810" cy="2457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442745"/>
            <a:ext cx="18962370" cy="2457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575AC-A249-40BD-9528-1F227533F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E584B-C738-4C24-91F0-692E51A7C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7497" y="-4856"/>
            <a:ext cx="28811097" cy="3603158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13910319"/>
            <a:ext cx="11251406" cy="22116406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581107" y="9070968"/>
            <a:ext cx="17800625" cy="6343335"/>
          </a:xfrm>
        </p:spPr>
        <p:txBody>
          <a:bodyPr bIns="37045" anchor="b"/>
          <a:lstStyle>
            <a:lvl1pPr algn="l">
              <a:defRPr kumimoji="0" lang="en-US" sz="1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7045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830879" y="12966595"/>
            <a:ext cx="20508163" cy="1729283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700" b="0" i="0" u="none" strike="noStrike" kern="1200" cap="all" spc="1621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85225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450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676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901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6127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1352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578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803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7045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42718-030A-4985-9083-2C145F2DC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324" y="5764276"/>
            <a:ext cx="10081260" cy="19502467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05050" y="5764276"/>
            <a:ext cx="10081260" cy="19502467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4851-38F9-49E2-8412-6656AF1A8E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2324" y="5764276"/>
            <a:ext cx="10081260" cy="2882138"/>
          </a:xfrm>
        </p:spPr>
        <p:txBody>
          <a:bodyPr anchor="b">
            <a:normAutofit/>
          </a:bodyPr>
          <a:lstStyle>
            <a:lvl1pPr marL="0" indent="0">
              <a:buNone/>
              <a:defRPr lang="en-US" sz="5700" b="0" kern="1200" cap="all" spc="1621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852254" indent="0">
              <a:buNone/>
              <a:defRPr sz="8100" b="1"/>
            </a:lvl2pPr>
            <a:lvl3pPr marL="3704509" indent="0">
              <a:buNone/>
              <a:defRPr sz="7300" b="1"/>
            </a:lvl3pPr>
            <a:lvl4pPr marL="5556763" indent="0">
              <a:buNone/>
              <a:defRPr sz="6500" b="1"/>
            </a:lvl4pPr>
            <a:lvl5pPr marL="7409017" indent="0">
              <a:buNone/>
              <a:defRPr sz="6500" b="1"/>
            </a:lvl5pPr>
            <a:lvl6pPr marL="9261272" indent="0">
              <a:buNone/>
              <a:defRPr sz="6500" b="1"/>
            </a:lvl6pPr>
            <a:lvl7pPr marL="11113526" indent="0">
              <a:buNone/>
              <a:defRPr sz="6500" b="1"/>
            </a:lvl7pPr>
            <a:lvl8pPr marL="12965781" indent="0">
              <a:buNone/>
              <a:defRPr sz="6500" b="1"/>
            </a:lvl8pPr>
            <a:lvl9pPr marL="14818035" indent="0">
              <a:buNone/>
              <a:defRPr sz="6500" b="1"/>
            </a:lvl9pPr>
          </a:lstStyle>
          <a:p>
            <a:pPr marL="0" lvl="0" indent="0" algn="l" defTabSz="370450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323" y="8940217"/>
            <a:ext cx="10081260" cy="1633211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05050" y="5764276"/>
            <a:ext cx="10081260" cy="2882138"/>
          </a:xfrm>
        </p:spPr>
        <p:txBody>
          <a:bodyPr anchor="b">
            <a:normAutofit/>
          </a:bodyPr>
          <a:lstStyle>
            <a:lvl1pPr marL="0" indent="0">
              <a:buNone/>
              <a:defRPr lang="en-US" sz="5700" b="0" kern="1200" cap="all" spc="1621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852254" indent="0">
              <a:buNone/>
              <a:defRPr sz="8100" b="1"/>
            </a:lvl2pPr>
            <a:lvl3pPr marL="3704509" indent="0">
              <a:buNone/>
              <a:defRPr sz="7300" b="1"/>
            </a:lvl3pPr>
            <a:lvl4pPr marL="5556763" indent="0">
              <a:buNone/>
              <a:defRPr sz="6500" b="1"/>
            </a:lvl4pPr>
            <a:lvl5pPr marL="7409017" indent="0">
              <a:buNone/>
              <a:defRPr sz="6500" b="1"/>
            </a:lvl5pPr>
            <a:lvl6pPr marL="9261272" indent="0">
              <a:buNone/>
              <a:defRPr sz="6500" b="1"/>
            </a:lvl6pPr>
            <a:lvl7pPr marL="11113526" indent="0">
              <a:buNone/>
              <a:defRPr sz="6500" b="1"/>
            </a:lvl7pPr>
            <a:lvl8pPr marL="12965781" indent="0">
              <a:buNone/>
              <a:defRPr sz="6500" b="1"/>
            </a:lvl8pPr>
            <a:lvl9pPr marL="14818035" indent="0">
              <a:buNone/>
              <a:defRPr sz="6500" b="1"/>
            </a:lvl9pPr>
          </a:lstStyle>
          <a:p>
            <a:pPr marL="0" lvl="0" indent="0" algn="l" defTabSz="370450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05050" y="8940217"/>
            <a:ext cx="10081260" cy="1633211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D2D83-7D66-4D18-BEB1-0856888C3E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8393F-FD37-46D6-9650-67FAF94E6E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6AF7C-C063-422B-9B2C-DBB0947DB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3910319"/>
            <a:ext cx="11251406" cy="2211640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5846837" y="5846848"/>
            <a:ext cx="36026725" cy="2433305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marL="0" algn="ctr" defTabSz="3704509" rtl="0" eaLnBrk="1" latinLnBrk="0" hangingPunct="1"/>
            <a:endParaRPr lang="en-US" sz="73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472530" y="8279651"/>
            <a:ext cx="16418052" cy="5723022"/>
          </a:xfrm>
        </p:spPr>
        <p:txBody>
          <a:bodyPr bIns="0" anchor="b"/>
          <a:lstStyle>
            <a:lvl1pPr algn="l">
              <a:defRPr kumimoji="0" lang="en-US" sz="113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7045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1090" y="13757778"/>
            <a:ext cx="11994504" cy="17465381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088555" y="11837574"/>
            <a:ext cx="18253494" cy="3274418"/>
          </a:xfrm>
        </p:spPr>
        <p:txBody>
          <a:bodyPr>
            <a:normAutofit/>
          </a:bodyPr>
          <a:lstStyle>
            <a:lvl1pPr marL="0" indent="0">
              <a:buNone/>
              <a:defRPr lang="en-US" sz="57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852254" indent="0">
              <a:buNone/>
              <a:defRPr sz="4900"/>
            </a:lvl2pPr>
            <a:lvl3pPr marL="3704509" indent="0">
              <a:buNone/>
              <a:defRPr sz="4100"/>
            </a:lvl3pPr>
            <a:lvl4pPr marL="5556763" indent="0">
              <a:buNone/>
              <a:defRPr sz="3600"/>
            </a:lvl4pPr>
            <a:lvl5pPr marL="7409017" indent="0">
              <a:buNone/>
              <a:defRPr sz="3600"/>
            </a:lvl5pPr>
            <a:lvl6pPr marL="9261272" indent="0">
              <a:buNone/>
              <a:defRPr sz="3600"/>
            </a:lvl6pPr>
            <a:lvl7pPr marL="11113526" indent="0">
              <a:buNone/>
              <a:defRPr sz="3600"/>
            </a:lvl7pPr>
            <a:lvl8pPr marL="12965781" indent="0">
              <a:buNone/>
              <a:defRPr sz="3600"/>
            </a:lvl8pPr>
            <a:lvl9pPr marL="14818035" indent="0">
              <a:buNone/>
              <a:defRPr sz="3600"/>
            </a:lvl9pPr>
          </a:lstStyle>
          <a:p>
            <a:pPr marL="0" marR="0" lvl="0" indent="0" algn="l" defTabSz="3704509" rtl="0" eaLnBrk="1" fontAlgn="auto" latinLnBrk="0" hangingPunct="1">
              <a:lnSpc>
                <a:spcPct val="100000"/>
              </a:lnSpc>
              <a:spcBef>
                <a:spcPts val="121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0D8A48-126D-4B44-BAF9-C312E6D0DE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390800" y="0"/>
            <a:ext cx="22412801" cy="36026725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740902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3910319"/>
            <a:ext cx="11251406" cy="2211640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26519673"/>
            <a:ext cx="11251406" cy="950705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14271" y="9022446"/>
            <a:ext cx="17282160" cy="4556892"/>
          </a:xfrm>
        </p:spPr>
        <p:txBody>
          <a:bodyPr anchor="b"/>
          <a:lstStyle>
            <a:lvl1pPr algn="l">
              <a:defRPr sz="113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601960" y="11454844"/>
            <a:ext cx="19204117" cy="3890886"/>
          </a:xfrm>
        </p:spPr>
        <p:txBody>
          <a:bodyPr/>
          <a:lstStyle>
            <a:lvl1pPr marL="0" indent="0">
              <a:buNone/>
              <a:defRPr sz="5700">
                <a:solidFill>
                  <a:schemeClr val="tx2"/>
                </a:solidFill>
              </a:defRPr>
            </a:lvl1pPr>
            <a:lvl2pPr marL="1852254" indent="0">
              <a:buNone/>
              <a:defRPr sz="4900"/>
            </a:lvl2pPr>
            <a:lvl3pPr marL="3704509" indent="0">
              <a:buNone/>
              <a:defRPr sz="4100"/>
            </a:lvl3pPr>
            <a:lvl4pPr marL="5556763" indent="0">
              <a:buNone/>
              <a:defRPr sz="3600"/>
            </a:lvl4pPr>
            <a:lvl5pPr marL="7409017" indent="0">
              <a:buNone/>
              <a:defRPr sz="3600"/>
            </a:lvl5pPr>
            <a:lvl6pPr marL="9261272" indent="0">
              <a:buNone/>
              <a:defRPr sz="3600"/>
            </a:lvl6pPr>
            <a:lvl7pPr marL="11113526" indent="0">
              <a:buNone/>
              <a:defRPr sz="3600"/>
            </a:lvl7pPr>
            <a:lvl8pPr marL="12965781" indent="0">
              <a:buNone/>
              <a:defRPr sz="3600"/>
            </a:lvl8pPr>
            <a:lvl9pPr marL="14818035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E18AD-F723-4C64-8969-3619363D3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502" y="26532191"/>
            <a:ext cx="11258910" cy="9494539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7497" y="26535656"/>
            <a:ext cx="28811097" cy="949107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451" tIns="185225" rIns="370451" bIns="18522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324" y="1921425"/>
            <a:ext cx="23690961" cy="2882138"/>
          </a:xfrm>
          <a:prstGeom prst="rect">
            <a:avLst/>
          </a:prstGeom>
        </p:spPr>
        <p:txBody>
          <a:bodyPr vert="horz" lIns="370451" tIns="185225" rIns="370451" bIns="185225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2324" y="5781866"/>
            <a:ext cx="23690961" cy="18805809"/>
          </a:xfrm>
          <a:prstGeom prst="rect">
            <a:avLst/>
          </a:prstGeom>
        </p:spPr>
        <p:txBody>
          <a:bodyPr vert="horz" lIns="370451" tIns="185225" rIns="370451" bIns="1852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633679" y="30838877"/>
            <a:ext cx="6855257" cy="1056784"/>
          </a:xfrm>
          <a:prstGeom prst="rect">
            <a:avLst/>
          </a:prstGeom>
        </p:spPr>
        <p:txBody>
          <a:bodyPr vert="horz" lIns="370451" tIns="185225" rIns="370451" bIns="185225" rtlCol="0" anchor="ctr"/>
          <a:lstStyle>
            <a:lvl1pPr algn="l">
              <a:defRPr sz="4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80169" y="33017259"/>
            <a:ext cx="14881860" cy="1441069"/>
          </a:xfrm>
          <a:prstGeom prst="rect">
            <a:avLst/>
          </a:prstGeom>
        </p:spPr>
        <p:txBody>
          <a:bodyPr vert="horz" lIns="370451" tIns="185225" rIns="370451" bIns="185225" rtlCol="0" anchor="ctr"/>
          <a:lstStyle>
            <a:lvl1pPr algn="r">
              <a:defRPr sz="4100" cap="all" spc="81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63270" y="32416813"/>
            <a:ext cx="1584198" cy="26419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7045" tIns="37045" rIns="37045" bIns="37045" rtlCol="0" anchor="ctr">
            <a:normAutofit/>
          </a:bodyPr>
          <a:lstStyle>
            <a:lvl1pPr algn="ctr">
              <a:defRPr sz="67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37F81F-34C9-4D3B-9358-9FC04A5C0F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defTabSz="3704509" rtl="0" eaLnBrk="1" latinLnBrk="0" hangingPunct="1">
        <a:spcBef>
          <a:spcPct val="0"/>
        </a:spcBef>
        <a:buNone/>
        <a:defRPr sz="113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9191" indent="-1389191" algn="l" defTabSz="3704509" rtl="0" eaLnBrk="1" latinLnBrk="0" hangingPunct="1">
        <a:spcBef>
          <a:spcPts val="3241"/>
        </a:spcBef>
        <a:buFont typeface="Arial" pitchFamily="34" charset="0"/>
        <a:buNone/>
        <a:defRPr sz="6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03857" indent="-703857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1629984" indent="-666812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2556111" indent="-666812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3482238" indent="-703857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4445410" indent="-703857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5482673" indent="-666812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6408800" indent="-666812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7260837" indent="-666812" algn="l" defTabSz="3704509" rtl="0" eaLnBrk="1" latinLnBrk="0" hangingPunct="1">
        <a:spcBef>
          <a:spcPts val="1215"/>
        </a:spcBef>
        <a:buClr>
          <a:schemeClr val="accent2"/>
        </a:buClr>
        <a:buFont typeface="Wingdings" pitchFamily="2" charset="2"/>
        <a:buChar char="§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2254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4509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6763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9017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61272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3526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5781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8035" algn="l" defTabSz="370450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lumMod val="75000"/>
              </a:srgbClr>
            </a:gs>
            <a:gs pos="25000">
              <a:srgbClr val="FF6633">
                <a:lumMod val="79000"/>
                <a:lumOff val="21000"/>
                <a:alpha val="56000"/>
              </a:srgbClr>
            </a:gs>
            <a:gs pos="50000">
              <a:srgbClr val="FFFF00">
                <a:lumMod val="79000"/>
                <a:lumOff val="21000"/>
                <a:alpha val="56000"/>
              </a:srgbClr>
            </a:gs>
            <a:gs pos="75000">
              <a:srgbClr val="01A78F">
                <a:alpha val="56000"/>
              </a:srgbClr>
            </a:gs>
            <a:gs pos="100000">
              <a:srgbClr val="3366FF">
                <a:alpha val="54000"/>
              </a:srgb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46"/>
          <p:cNvSpPr txBox="1">
            <a:spLocks noChangeArrowheads="1"/>
          </p:cNvSpPr>
          <p:nvPr/>
        </p:nvSpPr>
        <p:spPr bwMode="auto">
          <a:xfrm>
            <a:off x="762000" y="23347363"/>
            <a:ext cx="1203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rebuchet MS" pitchFamily="34" charset="0"/>
              </a:rPr>
              <a:t>   </a:t>
            </a:r>
            <a:r>
              <a:rPr lang="en-US" sz="3600" i="1">
                <a:latin typeface="Trebuchet MS" pitchFamily="34" charset="0"/>
              </a:rPr>
              <a:t> </a:t>
            </a:r>
            <a:r>
              <a:rPr lang="en-US" sz="3600">
                <a:latin typeface="Trebuchet MS" pitchFamily="34" charset="0"/>
              </a:rPr>
              <a:t> </a:t>
            </a:r>
            <a:endParaRPr lang="en-US" sz="3600" i="1">
              <a:latin typeface="Trebuchet MS" pitchFamily="34" charset="0"/>
            </a:endParaRPr>
          </a:p>
        </p:txBody>
      </p:sp>
      <p:sp>
        <p:nvSpPr>
          <p:cNvPr id="2055" name="TextBox 52"/>
          <p:cNvSpPr txBox="1">
            <a:spLocks noChangeArrowheads="1"/>
          </p:cNvSpPr>
          <p:nvPr/>
        </p:nvSpPr>
        <p:spPr bwMode="auto">
          <a:xfrm>
            <a:off x="552655" y="31551876"/>
            <a:ext cx="1479815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mk-MK" sz="4000" b="1" dirty="0"/>
              <a:t>Од добиените резултати можеме да заклучиме кои антибиотици најчесто се употребувани кај нашите стоматолози , како и ефикасноста на одреден антибиотик во третман на одредена дијагноза, податоци кои се од големо значење за адекватна употреба на антибиотиците и развиток на фармаколошката стоматологија.</a:t>
            </a:r>
            <a:endParaRPr lang="en-GB" sz="4000" b="1" dirty="0"/>
          </a:p>
          <a:p>
            <a:pPr algn="just">
              <a:defRPr/>
            </a:pPr>
            <a:r>
              <a:rPr lang="mk-MK" sz="3200" dirty="0">
                <a:solidFill>
                  <a:srgbClr val="341312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3200" b="1" dirty="0" smtClean="0"/>
          </a:p>
        </p:txBody>
      </p:sp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0" y="-608013"/>
            <a:ext cx="184150" cy="121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mk-MK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945" y="13232869"/>
            <a:ext cx="15002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sz="3600" dirty="0" smtClean="0"/>
              <a:t>	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" y="30708865"/>
            <a:ext cx="6934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k-M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ЗАКЛУЧОК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utoShape 2" descr="Image result for antibio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986162"/>
            <a:ext cx="28803600" cy="7040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63311" y="27939708"/>
            <a:ext cx="8340289" cy="8087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1981200" y="3992562"/>
            <a:ext cx="25298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000" b="1" dirty="0" smtClean="0"/>
              <a:t>RISTE BRZAKOV*, BRUNO NIKOLOVSKI*, BOJAN VELKOSKI*, ANA MINOVSKA</a:t>
            </a:r>
            <a:r>
              <a:rPr lang="en-US" sz="5000" b="1" dirty="0" smtClean="0"/>
              <a:t>**, VERA </a:t>
            </a:r>
            <a:r>
              <a:rPr lang="en-US" sz="5000" b="1" dirty="0" smtClean="0"/>
              <a:t>RADOJKOVA-NIKOLOVSKA</a:t>
            </a:r>
            <a:r>
              <a:rPr lang="en-US" sz="5000" b="1" dirty="0" smtClean="0"/>
              <a:t>***</a:t>
            </a:r>
          </a:p>
          <a:p>
            <a:pPr algn="ctr"/>
            <a:r>
              <a:rPr lang="en-US" sz="5400" dirty="0" smtClean="0"/>
              <a:t>*</a:t>
            </a:r>
            <a:r>
              <a:rPr lang="en-US" sz="5400" dirty="0" err="1" smtClean="0"/>
              <a:t>ETERNAdent</a:t>
            </a:r>
            <a:r>
              <a:rPr lang="en-US" sz="5400" dirty="0" smtClean="0"/>
              <a:t>, Skopje;</a:t>
            </a:r>
          </a:p>
          <a:p>
            <a:pPr algn="ctr"/>
            <a:r>
              <a:rPr lang="en-US" sz="5400" dirty="0" smtClean="0"/>
              <a:t>** UGD, </a:t>
            </a:r>
            <a:r>
              <a:rPr lang="en-US" sz="5400" dirty="0" err="1" smtClean="0"/>
              <a:t>Stip</a:t>
            </a:r>
            <a:r>
              <a:rPr lang="en-US" sz="5400" dirty="0" smtClean="0"/>
              <a:t>, Faculty of Medical Sciences;</a:t>
            </a:r>
          </a:p>
          <a:p>
            <a:pPr algn="ctr"/>
            <a:r>
              <a:rPr lang="en-US" sz="5400" dirty="0" smtClean="0"/>
              <a:t>***UKIM, Skopje, Faculty of Dentistry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172200" y="944562"/>
            <a:ext cx="18270728" cy="33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451" tIns="185225" rIns="370451" bIns="185225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0" b="1" dirty="0" smtClean="0"/>
              <a:t>IMPACTED CANINES - TO EXTRACT OR NOT?</a:t>
            </a:r>
            <a:endParaRPr lang="en-GB" sz="7000" dirty="0"/>
          </a:p>
        </p:txBody>
      </p:sp>
      <p:sp>
        <p:nvSpPr>
          <p:cNvPr id="7" name="Rounded Rectangle 6"/>
          <p:cNvSpPr/>
          <p:nvPr/>
        </p:nvSpPr>
        <p:spPr>
          <a:xfrm>
            <a:off x="612774" y="9021762"/>
            <a:ext cx="28190826" cy="15468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500" dirty="0" smtClean="0"/>
              <a:t>A </a:t>
            </a:r>
            <a:r>
              <a:rPr lang="en-US" sz="6500" dirty="0" smtClean="0"/>
              <a:t>canine that is prevented from erupting into a normal position, either by</a:t>
            </a:r>
          </a:p>
          <a:p>
            <a:r>
              <a:rPr lang="en-US" sz="6500" dirty="0" smtClean="0"/>
              <a:t>bone, tooth or fibrous tissue, can be described as impacted. Impacted maxillary canines are seen </a:t>
            </a:r>
            <a:r>
              <a:rPr lang="en-US" sz="6500" dirty="0" smtClean="0"/>
              <a:t>in about </a:t>
            </a:r>
            <a:r>
              <a:rPr lang="en-US" sz="6500" dirty="0" smtClean="0"/>
              <a:t>3% of the population. The majority of impacted canines are palatal (85%), the remaining 15</a:t>
            </a:r>
            <a:r>
              <a:rPr lang="en-US" sz="6500" dirty="0" smtClean="0"/>
              <a:t>% are </a:t>
            </a:r>
            <a:r>
              <a:rPr lang="en-US" sz="6500" dirty="0" smtClean="0"/>
              <a:t>usually </a:t>
            </a:r>
            <a:r>
              <a:rPr lang="en-US" sz="6500" dirty="0" err="1" smtClean="0"/>
              <a:t>buccal</a:t>
            </a:r>
            <a:r>
              <a:rPr lang="en-US" sz="6500" dirty="0" smtClean="0"/>
              <a:t>. One of the biggest dangers is that they can cause </a:t>
            </a:r>
            <a:r>
              <a:rPr lang="en-US" sz="6500" dirty="0" err="1" smtClean="0"/>
              <a:t>resorption</a:t>
            </a:r>
            <a:r>
              <a:rPr lang="en-US" sz="6500" dirty="0" smtClean="0"/>
              <a:t> of the roots of </a:t>
            </a:r>
            <a:r>
              <a:rPr lang="en-US" sz="6500" dirty="0" smtClean="0"/>
              <a:t>the lateral </a:t>
            </a:r>
            <a:r>
              <a:rPr lang="en-US" sz="6500" dirty="0" smtClean="0"/>
              <a:t>or central incisors and this is seen in about 12% of the cases. </a:t>
            </a:r>
            <a:endParaRPr lang="en-US" sz="6500" dirty="0" smtClean="0"/>
          </a:p>
          <a:p>
            <a:endParaRPr lang="en-US" sz="6500" dirty="0" smtClean="0"/>
          </a:p>
          <a:p>
            <a:r>
              <a:rPr lang="en-US" sz="6500" dirty="0" smtClean="0"/>
              <a:t>Treatment </a:t>
            </a:r>
            <a:r>
              <a:rPr lang="en-US" sz="6500" dirty="0" smtClean="0"/>
              <a:t>options: </a:t>
            </a:r>
            <a:r>
              <a:rPr lang="en-US" sz="6500" dirty="0" smtClean="0"/>
              <a:t>Extraction of </a:t>
            </a:r>
            <a:r>
              <a:rPr lang="en-US" sz="6500" dirty="0" smtClean="0"/>
              <a:t>the impacted canine, transplantation, restoration with a dental implant or orthodontic </a:t>
            </a:r>
            <a:r>
              <a:rPr lang="en-US" sz="6500" dirty="0" smtClean="0"/>
              <a:t>treatment are </a:t>
            </a:r>
            <a:r>
              <a:rPr lang="en-US" sz="6500" dirty="0" smtClean="0"/>
              <a:t>the possible treatment plans which can help in restoring into intact dental arches with </a:t>
            </a:r>
            <a:r>
              <a:rPr lang="en-US" sz="6500" dirty="0" smtClean="0"/>
              <a:t>proper and </a:t>
            </a:r>
            <a:r>
              <a:rPr lang="en-US" sz="6500" dirty="0" smtClean="0"/>
              <a:t>unhindered movements.</a:t>
            </a:r>
            <a:endParaRPr lang="en-US" sz="65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25099962"/>
            <a:ext cx="13335000" cy="99208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500" dirty="0" smtClean="0">
              <a:latin typeface="Comic Sans MS" panose="030F0702030302020204" pitchFamily="66" charset="0"/>
            </a:endParaRPr>
          </a:p>
          <a:p>
            <a:r>
              <a:rPr lang="en-US" sz="6500" dirty="0" smtClean="0"/>
              <a:t>As a conclusion we</a:t>
            </a:r>
          </a:p>
          <a:p>
            <a:r>
              <a:rPr lang="en-US" sz="6500" dirty="0" smtClean="0"/>
              <a:t>can recommend that if there are any doubts about impacted teeth it is better to refer too early than</a:t>
            </a:r>
          </a:p>
          <a:p>
            <a:r>
              <a:rPr lang="en-US" sz="6500" dirty="0" smtClean="0"/>
              <a:t>too late, this latter option may unnecessarily extend the length of treatment as well as the treatment</a:t>
            </a:r>
          </a:p>
          <a:p>
            <a:r>
              <a:rPr lang="en-US" sz="6500" dirty="0" smtClean="0"/>
              <a:t>required.</a:t>
            </a:r>
            <a:r>
              <a:rPr lang="mk-MK" sz="6500" dirty="0" smtClean="0">
                <a:latin typeface="Comic Sans MS" panose="030F0702030302020204" pitchFamily="66" charset="0"/>
              </a:rPr>
              <a:t> </a:t>
            </a:r>
            <a:endParaRPr lang="en-US" sz="65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3282</TotalTime>
  <Words>265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Slide 1</vt:lpstr>
    </vt:vector>
  </TitlesOfParts>
  <Company>PMF - Hemija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</dc:creator>
  <cp:lastModifiedBy>User</cp:lastModifiedBy>
  <cp:revision>365</cp:revision>
  <dcterms:created xsi:type="dcterms:W3CDTF">2009-08-31T08:49:21Z</dcterms:created>
  <dcterms:modified xsi:type="dcterms:W3CDTF">2019-02-04T11:22:19Z</dcterms:modified>
</cp:coreProperties>
</file>