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0413" cy="68453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800000"/>
    <a:srgbClr val="008080"/>
    <a:srgbClr val="00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11" autoAdjust="0"/>
    <p:restoredTop sz="94652" autoAdjust="0"/>
  </p:normalViewPr>
  <p:slideViewPr>
    <p:cSldViewPr>
      <p:cViewPr varScale="1">
        <p:scale>
          <a:sx n="55" d="100"/>
          <a:sy n="55" d="100"/>
        </p:scale>
        <p:origin x="102" y="330"/>
      </p:cViewPr>
      <p:guideLst>
        <p:guide orient="horz" pos="215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26481"/>
            <a:ext cx="10361851" cy="1467303"/>
          </a:xfrm>
        </p:spPr>
        <p:txBody>
          <a:bodyPr/>
          <a:lstStyle/>
          <a:p>
            <a:r>
              <a:rPr lang="en-US"/>
              <a:t>Click to edit Master title style</a:t>
            </a:r>
            <a:endParaRPr lang="mk-MK"/>
          </a:p>
        </p:txBody>
      </p:sp>
      <p:sp>
        <p:nvSpPr>
          <p:cNvPr id="3" name="Subtitle 2"/>
          <p:cNvSpPr>
            <a:spLocks noGrp="1"/>
          </p:cNvSpPr>
          <p:nvPr>
            <p:ph type="subTitle" idx="1"/>
          </p:nvPr>
        </p:nvSpPr>
        <p:spPr>
          <a:xfrm>
            <a:off x="1828563" y="3879004"/>
            <a:ext cx="8533289" cy="174935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DBE8FEA-87FC-4CE3-8685-BED498352E92}"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978B4C7-130C-45AB-9D7A-054F6246AC49}"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131"/>
            <a:ext cx="2742843" cy="5840689"/>
          </a:xfrm>
        </p:spPr>
        <p:txBody>
          <a:bodyPr vert="eaVert"/>
          <a:lstStyle/>
          <a:p>
            <a:r>
              <a:rPr lang="en-US"/>
              <a:t>Click to edit Master title style</a:t>
            </a:r>
            <a:endParaRPr lang="mk-MK"/>
          </a:p>
        </p:txBody>
      </p:sp>
      <p:sp>
        <p:nvSpPr>
          <p:cNvPr id="3" name="Vertical Text Placeholder 2"/>
          <p:cNvSpPr>
            <a:spLocks noGrp="1"/>
          </p:cNvSpPr>
          <p:nvPr>
            <p:ph type="body" orient="vert" idx="1"/>
          </p:nvPr>
        </p:nvSpPr>
        <p:spPr>
          <a:xfrm>
            <a:off x="609522" y="274131"/>
            <a:ext cx="8025355" cy="58406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6F3C7E0-800E-4D81-AAC0-97B7AD36B13A}"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1E7D00-BA38-4BF8-846C-9087CAC2779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398740"/>
            <a:ext cx="10361851" cy="1359553"/>
          </a:xfrm>
        </p:spPr>
        <p:txBody>
          <a:bodyPr anchor="t"/>
          <a:lstStyle>
            <a:lvl1pPr algn="l">
              <a:defRPr sz="4000" b="1" cap="all"/>
            </a:lvl1pPr>
          </a:lstStyle>
          <a:p>
            <a:r>
              <a:rPr lang="en-US"/>
              <a:t>Click to edit Master title style</a:t>
            </a:r>
            <a:endParaRPr lang="mk-MK"/>
          </a:p>
        </p:txBody>
      </p:sp>
      <p:sp>
        <p:nvSpPr>
          <p:cNvPr id="3" name="Text Placeholder 2"/>
          <p:cNvSpPr>
            <a:spLocks noGrp="1"/>
          </p:cNvSpPr>
          <p:nvPr>
            <p:ph type="body" idx="1"/>
          </p:nvPr>
        </p:nvSpPr>
        <p:spPr>
          <a:xfrm>
            <a:off x="962960" y="2901331"/>
            <a:ext cx="10361851" cy="149740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B116662-AA3C-4746-B9A3-4BB2A7B827CD}"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Content Placeholder 2"/>
          <p:cNvSpPr>
            <a:spLocks noGrp="1"/>
          </p:cNvSpPr>
          <p:nvPr>
            <p:ph sz="half" idx="1"/>
          </p:nvPr>
        </p:nvSpPr>
        <p:spPr>
          <a:xfrm>
            <a:off x="609522" y="1597238"/>
            <a:ext cx="5384099" cy="4517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Content Placeholder 3"/>
          <p:cNvSpPr>
            <a:spLocks noGrp="1"/>
          </p:cNvSpPr>
          <p:nvPr>
            <p:ph sz="half" idx="2"/>
          </p:nvPr>
        </p:nvSpPr>
        <p:spPr>
          <a:xfrm>
            <a:off x="6196794" y="1597238"/>
            <a:ext cx="5384099" cy="4517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1146ECF-890A-40E8-AF5A-FBE9E15C0A8A}"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k-MK"/>
          </a:p>
        </p:txBody>
      </p:sp>
      <p:sp>
        <p:nvSpPr>
          <p:cNvPr id="3" name="Text Placeholder 2"/>
          <p:cNvSpPr>
            <a:spLocks noGrp="1"/>
          </p:cNvSpPr>
          <p:nvPr>
            <p:ph type="body" idx="1"/>
          </p:nvPr>
        </p:nvSpPr>
        <p:spPr>
          <a:xfrm>
            <a:off x="609521" y="1532270"/>
            <a:ext cx="5386216" cy="638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0847"/>
            <a:ext cx="5386216" cy="3943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5" name="Text Placeholder 4"/>
          <p:cNvSpPr>
            <a:spLocks noGrp="1"/>
          </p:cNvSpPr>
          <p:nvPr>
            <p:ph type="body" sz="quarter" idx="3"/>
          </p:nvPr>
        </p:nvSpPr>
        <p:spPr>
          <a:xfrm>
            <a:off x="6192561" y="1532270"/>
            <a:ext cx="5388332" cy="638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0847"/>
            <a:ext cx="5388332" cy="39439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F333387-CC17-40CF-9B56-6B6388FEEE05}"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k-MK"/>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B6AEBE1-AE41-41AD-B303-9F88713584D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3755CB4-FB99-489E-B37C-1F07A28303BB}"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2544"/>
            <a:ext cx="4010562" cy="1159898"/>
          </a:xfrm>
        </p:spPr>
        <p:txBody>
          <a:bodyPr anchor="b"/>
          <a:lstStyle>
            <a:lvl1pPr algn="l">
              <a:defRPr sz="2000" b="1"/>
            </a:lvl1pPr>
          </a:lstStyle>
          <a:p>
            <a:r>
              <a:rPr lang="en-US"/>
              <a:t>Click to edit Master title style</a:t>
            </a:r>
            <a:endParaRPr lang="mk-MK"/>
          </a:p>
        </p:txBody>
      </p:sp>
      <p:sp>
        <p:nvSpPr>
          <p:cNvPr id="3" name="Content Placeholder 2"/>
          <p:cNvSpPr>
            <a:spLocks noGrp="1"/>
          </p:cNvSpPr>
          <p:nvPr>
            <p:ph idx="1"/>
          </p:nvPr>
        </p:nvSpPr>
        <p:spPr>
          <a:xfrm>
            <a:off x="4766114" y="272546"/>
            <a:ext cx="6814779" cy="58422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Text Placeholder 3"/>
          <p:cNvSpPr>
            <a:spLocks noGrp="1"/>
          </p:cNvSpPr>
          <p:nvPr>
            <p:ph type="body" sz="half" idx="2"/>
          </p:nvPr>
        </p:nvSpPr>
        <p:spPr>
          <a:xfrm>
            <a:off x="609521" y="1432444"/>
            <a:ext cx="4010562" cy="4682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08543BA-0AB6-4DF9-B348-40C3EA1C2898}"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791710"/>
            <a:ext cx="7314248" cy="565688"/>
          </a:xfrm>
        </p:spPr>
        <p:txBody>
          <a:bodyPr anchor="b"/>
          <a:lstStyle>
            <a:lvl1pPr algn="l">
              <a:defRPr sz="2000" b="1"/>
            </a:lvl1pPr>
          </a:lstStyle>
          <a:p>
            <a:r>
              <a:rPr lang="en-US"/>
              <a:t>Click to edit Master title style</a:t>
            </a:r>
            <a:endParaRPr lang="mk-MK"/>
          </a:p>
        </p:txBody>
      </p:sp>
      <p:sp>
        <p:nvSpPr>
          <p:cNvPr id="3" name="Picture Placeholder 2"/>
          <p:cNvSpPr>
            <a:spLocks noGrp="1"/>
          </p:cNvSpPr>
          <p:nvPr>
            <p:ph type="pic" idx="1"/>
          </p:nvPr>
        </p:nvSpPr>
        <p:spPr>
          <a:xfrm>
            <a:off x="2389406" y="611640"/>
            <a:ext cx="7314248" cy="4107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a:p>
        </p:txBody>
      </p:sp>
      <p:sp>
        <p:nvSpPr>
          <p:cNvPr id="4" name="Text Placeholder 3"/>
          <p:cNvSpPr>
            <a:spLocks noGrp="1"/>
          </p:cNvSpPr>
          <p:nvPr>
            <p:ph type="body" sz="half" idx="2"/>
          </p:nvPr>
        </p:nvSpPr>
        <p:spPr>
          <a:xfrm>
            <a:off x="2389406" y="5357398"/>
            <a:ext cx="7314248" cy="8033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D2555FD-1389-4DCA-8F72-DDC40A3F3C2F}"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1213"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609600" y="1597025"/>
            <a:ext cx="10971213" cy="4518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609600" y="6234113"/>
            <a:ext cx="28448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4165600" y="6234113"/>
            <a:ext cx="3859213"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8736013" y="6234113"/>
            <a:ext cx="28448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0DCE67F4-7460-4E7D-A470-21A4A195C1A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28"/>
          <p:cNvSpPr>
            <a:spLocks noChangeArrowheads="1"/>
          </p:cNvSpPr>
          <p:nvPr/>
        </p:nvSpPr>
        <p:spPr bwMode="auto">
          <a:xfrm>
            <a:off x="1776413" y="4787900"/>
            <a:ext cx="8928100" cy="647700"/>
          </a:xfrm>
          <a:prstGeom prst="rect">
            <a:avLst/>
          </a:prstGeom>
          <a:noFill/>
          <a:ln w="9525">
            <a:noFill/>
            <a:miter lim="800000"/>
            <a:headEnd/>
            <a:tailEnd/>
          </a:ln>
          <a:effectLst/>
        </p:spPr>
        <p:txBody>
          <a:bodyPr anchor="ctr"/>
          <a:lstStyle/>
          <a:p>
            <a:pPr algn="r"/>
            <a:endParaRPr lang="mk-MK" sz="2800" b="1">
              <a:solidFill>
                <a:schemeClr val="bg2"/>
              </a:solidFill>
            </a:endParaRPr>
          </a:p>
        </p:txBody>
      </p:sp>
      <p:sp>
        <p:nvSpPr>
          <p:cNvPr id="7" name="Title 1"/>
          <p:cNvSpPr>
            <a:spLocks noGrp="1"/>
          </p:cNvSpPr>
          <p:nvPr>
            <p:ph type="ctrTitle"/>
          </p:nvPr>
        </p:nvSpPr>
        <p:spPr>
          <a:xfrm>
            <a:off x="622300" y="2701925"/>
            <a:ext cx="10848975" cy="2228850"/>
          </a:xfrm>
        </p:spPr>
        <p:txBody>
          <a:bodyPr>
            <a:normAutofit/>
          </a:bodyPr>
          <a:lstStyle/>
          <a:p>
            <a:pPr eaLnBrk="1" hangingPunct="1">
              <a:defRPr/>
            </a:pPr>
            <a:r>
              <a:rPr lang="ru-RU" dirty="0">
                <a:effectLst>
                  <a:outerShdw blurRad="38100" dist="38100" dir="2700000" algn="tl">
                    <a:srgbClr val="000000">
                      <a:alpha val="43137"/>
                    </a:srgbClr>
                  </a:outerShdw>
                </a:effectLst>
              </a:rPr>
              <a:t>АНАЛИЗА НА ПАЗАРОТ НА ОРАЛНИ АНТИДИЈАБЕТИЦИ ВО РЕПУБЛИКА МАКЕДОНИЈА</a:t>
            </a:r>
            <a:endParaRPr lang="mk-MK" dirty="0">
              <a:effectLst>
                <a:outerShdw blurRad="38100" dist="38100" dir="2700000" algn="tl">
                  <a:srgbClr val="000000">
                    <a:alpha val="43137"/>
                  </a:srgbClr>
                </a:outerShdw>
              </a:effectLst>
            </a:endParaRPr>
          </a:p>
        </p:txBody>
      </p:sp>
      <p:sp>
        <p:nvSpPr>
          <p:cNvPr id="2053" name="Subtitle 2"/>
          <p:cNvSpPr>
            <a:spLocks noGrp="1"/>
          </p:cNvSpPr>
          <p:nvPr>
            <p:ph type="subTitle" idx="1"/>
          </p:nvPr>
        </p:nvSpPr>
        <p:spPr>
          <a:xfrm>
            <a:off x="190500" y="5435600"/>
            <a:ext cx="11841163" cy="1173163"/>
          </a:xfrm>
        </p:spPr>
        <p:txBody>
          <a:bodyPr/>
          <a:lstStyle/>
          <a:p>
            <a:pPr algn="r" eaLnBrk="1" hangingPunct="1"/>
            <a:r>
              <a:rPr lang="ru-RU" sz="2000" dirty="0"/>
              <a:t>Проф. Д-р Бистра Ангеловска, М-р Викторија Илиоска,</a:t>
            </a:r>
          </a:p>
          <a:p>
            <a:pPr algn="r" eaLnBrk="1" hangingPunct="1"/>
            <a:r>
              <a:rPr lang="ru-RU" sz="2000" dirty="0"/>
              <a:t>Доц. Д-р Елена Дракалска, Доц. Д-р Александар Цветковски</a:t>
            </a:r>
          </a:p>
          <a:p>
            <a:pPr eaLnBrk="1" hangingPunct="1"/>
            <a:r>
              <a:rPr lang="ru-RU" sz="2000" dirty="0"/>
              <a:t>								</a:t>
            </a:r>
            <a:r>
              <a:rPr lang="en-US" sz="2000" dirty="0"/>
              <a:t>                                    </a:t>
            </a:r>
            <a:r>
              <a:rPr lang="ru-RU" sz="2000" dirty="0"/>
              <a:t> 	</a:t>
            </a:r>
            <a:r>
              <a:rPr lang="en-US" sz="2000" dirty="0"/>
              <a:t>				</a:t>
            </a:r>
            <a:endParaRPr lang="mk-MK"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3" cstate="print"/>
          <a:srcRect/>
          <a:stretch>
            <a:fillRect/>
          </a:stretch>
        </p:blipFill>
        <p:spPr>
          <a:xfrm>
            <a:off x="478582" y="326306"/>
            <a:ext cx="10153128" cy="5818188"/>
          </a:xfrm>
        </p:spPr>
      </p:pic>
      <p:sp>
        <p:nvSpPr>
          <p:cNvPr id="3" name="TextBox 2"/>
          <p:cNvSpPr txBox="1"/>
          <p:nvPr/>
        </p:nvSpPr>
        <p:spPr>
          <a:xfrm>
            <a:off x="622598" y="6190311"/>
            <a:ext cx="10009112" cy="369332"/>
          </a:xfrm>
          <a:prstGeom prst="rect">
            <a:avLst/>
          </a:prstGeom>
          <a:noFill/>
        </p:spPr>
        <p:txBody>
          <a:bodyPr wrap="square" rtlCol="0">
            <a:spAutoFit/>
          </a:bodyPr>
          <a:lstStyle/>
          <a:p>
            <a:r>
              <a:rPr lang="mk-MK" b="1" dirty="0"/>
              <a:t>3 </a:t>
            </a:r>
            <a:r>
              <a:rPr lang="en-GB" b="1" dirty="0"/>
              <a:t>INN </a:t>
            </a:r>
            <a:r>
              <a:rPr lang="mk-MK" b="1" dirty="0"/>
              <a:t>во различни форми и јачини, од различни производители</a:t>
            </a:r>
            <a:r>
              <a:rPr lang="en-GB" b="1"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1213" cy="915764"/>
          </a:xfrm>
          <a:solidFill>
            <a:schemeClr val="accent3">
              <a:lumMod val="95000"/>
            </a:schemeClr>
          </a:solidFill>
        </p:spPr>
        <p:txBody>
          <a:bodyPr/>
          <a:lstStyle/>
          <a:p>
            <a:pPr>
              <a:defRPr/>
            </a:pPr>
            <a:r>
              <a:rPr lang="ru-RU" sz="2400" b="1" dirty="0">
                <a:effectLst>
                  <a:outerShdw blurRad="38100" dist="38100" dir="2700000" algn="tl">
                    <a:srgbClr val="000000">
                      <a:alpha val="43137"/>
                    </a:srgbClr>
                  </a:outerShdw>
                </a:effectLst>
              </a:rPr>
              <a:t>Орални антидијабетици препорачани за третман на дијабетес тип 2 според МБД</a:t>
            </a:r>
            <a:endParaRPr lang="mk-MK" sz="2400" b="1" dirty="0">
              <a:effectLst>
                <a:outerShdw blurRad="38100" dist="38100" dir="2700000" algn="tl">
                  <a:srgbClr val="000000">
                    <a:alpha val="43137"/>
                  </a:srgbClr>
                </a:outerShdw>
              </a:effectLst>
            </a:endParaRPr>
          </a:p>
        </p:txBody>
      </p:sp>
      <p:pic>
        <p:nvPicPr>
          <p:cNvPr id="12291" name="Content Placeholder 7"/>
          <p:cNvPicPr>
            <a:picLocks noGrp="1" noChangeAspect="1"/>
          </p:cNvPicPr>
          <p:nvPr>
            <p:ph idx="1"/>
          </p:nvPr>
        </p:nvPicPr>
        <p:blipFill>
          <a:blip r:embed="rId3" cstate="print"/>
          <a:srcRect/>
          <a:stretch>
            <a:fillRect/>
          </a:stretch>
        </p:blipFill>
        <p:spPr>
          <a:xfrm>
            <a:off x="694606" y="1202935"/>
            <a:ext cx="10971213" cy="536477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574" y="182290"/>
            <a:ext cx="10971213" cy="1141413"/>
          </a:xfrm>
          <a:solidFill>
            <a:schemeClr val="accent3">
              <a:lumMod val="95000"/>
            </a:schemeClr>
          </a:solidFill>
        </p:spPr>
        <p:txBody>
          <a:bodyPr/>
          <a:lstStyle/>
          <a:p>
            <a:pPr>
              <a:defRPr/>
            </a:pPr>
            <a:r>
              <a:rPr lang="ru-RU" sz="2400" dirty="0">
                <a:effectLst>
                  <a:outerShdw blurRad="38100" dist="38100" dir="2700000" algn="tl">
                    <a:srgbClr val="000000">
                      <a:alpha val="43137"/>
                    </a:srgbClr>
                  </a:outerShdw>
                </a:effectLst>
              </a:rPr>
              <a:t>Потрошувачка на oрални антидијабетици издадени на рецепт во аптеките во РМ во 2015 година по број на рецепти и вкупен износ</a:t>
            </a:r>
            <a:endParaRPr lang="mk-MK" sz="2400" dirty="0">
              <a:effectLst>
                <a:outerShdw blurRad="38100" dist="38100" dir="2700000" algn="tl">
                  <a:srgbClr val="000000">
                    <a:alpha val="43137"/>
                  </a:srgbClr>
                </a:outerShdw>
              </a:effectLst>
            </a:endParaRPr>
          </a:p>
        </p:txBody>
      </p:sp>
      <p:pic>
        <p:nvPicPr>
          <p:cNvPr id="13315" name="Content Placeholder 5"/>
          <p:cNvPicPr>
            <a:picLocks noGrp="1" noChangeAspect="1"/>
          </p:cNvPicPr>
          <p:nvPr>
            <p:ph idx="1"/>
          </p:nvPr>
        </p:nvPicPr>
        <p:blipFill>
          <a:blip r:embed="rId3" cstate="print"/>
          <a:srcRect/>
          <a:stretch>
            <a:fillRect/>
          </a:stretch>
        </p:blipFill>
        <p:spPr>
          <a:xfrm>
            <a:off x="1414686" y="1323703"/>
            <a:ext cx="9361039" cy="490062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1213" cy="771748"/>
          </a:xfrm>
          <a:solidFill>
            <a:schemeClr val="accent3">
              <a:lumMod val="95000"/>
            </a:schemeClr>
          </a:solidFill>
        </p:spPr>
        <p:txBody>
          <a:bodyPr/>
          <a:lstStyle/>
          <a:p>
            <a:pPr>
              <a:defRPr/>
            </a:pPr>
            <a:r>
              <a:rPr lang="ru-RU" sz="2400" b="1" dirty="0">
                <a:effectLst>
                  <a:outerShdw blurRad="38100" dist="38100" dir="2700000" algn="tl">
                    <a:srgbClr val="000000">
                      <a:alpha val="43137"/>
                    </a:srgbClr>
                  </a:outerShdw>
                </a:effectLst>
              </a:rPr>
              <a:t>Потрошувачка орални антидијабетици во однос на реализираните рецепти во периодот од 2011-2015 година</a:t>
            </a:r>
            <a:endParaRPr lang="mk-MK" sz="2400" b="1" dirty="0">
              <a:effectLst>
                <a:outerShdw blurRad="38100" dist="38100" dir="2700000" algn="tl">
                  <a:srgbClr val="000000">
                    <a:alpha val="43137"/>
                  </a:srgbClr>
                </a:outerShdw>
              </a:effectLst>
            </a:endParaRPr>
          </a:p>
        </p:txBody>
      </p:sp>
      <p:pic>
        <p:nvPicPr>
          <p:cNvPr id="14339" name="Content Placeholder 5"/>
          <p:cNvPicPr>
            <a:picLocks noGrp="1" noChangeAspect="1"/>
          </p:cNvPicPr>
          <p:nvPr>
            <p:ph idx="1"/>
          </p:nvPr>
        </p:nvPicPr>
        <p:blipFill>
          <a:blip r:embed="rId3" cstate="print"/>
          <a:srcRect/>
          <a:stretch>
            <a:fillRect/>
          </a:stretch>
        </p:blipFill>
        <p:spPr>
          <a:xfrm>
            <a:off x="1054646" y="1190402"/>
            <a:ext cx="10526167" cy="545738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1213" cy="627732"/>
          </a:xfrm>
          <a:solidFill>
            <a:schemeClr val="accent3">
              <a:lumMod val="95000"/>
            </a:schemeClr>
          </a:solidFill>
        </p:spPr>
        <p:txBody>
          <a:bodyPr/>
          <a:lstStyle/>
          <a:p>
            <a:pPr>
              <a:defRPr/>
            </a:pPr>
            <a:r>
              <a:rPr lang="ru-RU" sz="2400" b="1" dirty="0">
                <a:effectLst>
                  <a:outerShdw blurRad="38100" dist="38100" dir="2700000" algn="tl">
                    <a:srgbClr val="000000">
                      <a:alpha val="43137"/>
                    </a:srgbClr>
                  </a:outerShdw>
                </a:effectLst>
              </a:rPr>
              <a:t>Приказ на реализирани рецепти во период од    2011-2015 година</a:t>
            </a:r>
            <a:endParaRPr lang="mk-MK" sz="2400" b="1" dirty="0">
              <a:effectLst>
                <a:outerShdw blurRad="38100" dist="38100" dir="2700000" algn="tl">
                  <a:srgbClr val="000000">
                    <a:alpha val="43137"/>
                  </a:srgbClr>
                </a:outerShdw>
              </a:effectLst>
            </a:endParaRPr>
          </a:p>
        </p:txBody>
      </p:sp>
      <p:pic>
        <p:nvPicPr>
          <p:cNvPr id="15363" name="Content Placeholder 4"/>
          <p:cNvPicPr>
            <a:picLocks noGrp="1" noChangeAspect="1"/>
          </p:cNvPicPr>
          <p:nvPr>
            <p:ph idx="1"/>
          </p:nvPr>
        </p:nvPicPr>
        <p:blipFill>
          <a:blip r:embed="rId3" cstate="print"/>
          <a:srcRect/>
          <a:stretch>
            <a:fillRect/>
          </a:stretch>
        </p:blipFill>
        <p:spPr>
          <a:xfrm>
            <a:off x="2206624" y="1406525"/>
            <a:ext cx="9377901" cy="504046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1213" cy="627732"/>
          </a:xfrm>
          <a:solidFill>
            <a:schemeClr val="accent3">
              <a:lumMod val="95000"/>
            </a:schemeClr>
          </a:solidFill>
        </p:spPr>
        <p:txBody>
          <a:bodyPr/>
          <a:lstStyle/>
          <a:p>
            <a:pPr>
              <a:defRPr/>
            </a:pPr>
            <a:r>
              <a:rPr lang="ru-RU" sz="2400" b="1" dirty="0">
                <a:effectLst>
                  <a:outerShdw blurRad="38100" dist="38100" dir="2700000" algn="tl">
                    <a:srgbClr val="000000">
                      <a:alpha val="43137"/>
                    </a:srgbClr>
                  </a:outerShdw>
                </a:effectLst>
              </a:rPr>
              <a:t>Потрошувачка на орални антидијабетици во однос на вкупниот износ на товар на Фондот</a:t>
            </a:r>
            <a:endParaRPr lang="mk-MK" sz="2400" b="1" dirty="0">
              <a:effectLst>
                <a:outerShdw blurRad="38100" dist="38100" dir="2700000" algn="tl">
                  <a:srgbClr val="000000">
                    <a:alpha val="43137"/>
                  </a:srgbClr>
                </a:outerShdw>
              </a:effectLst>
            </a:endParaRPr>
          </a:p>
        </p:txBody>
      </p:sp>
      <p:pic>
        <p:nvPicPr>
          <p:cNvPr id="16387" name="Content Placeholder 7"/>
          <p:cNvPicPr>
            <a:picLocks noGrp="1" noChangeAspect="1"/>
          </p:cNvPicPr>
          <p:nvPr>
            <p:ph idx="1"/>
          </p:nvPr>
        </p:nvPicPr>
        <p:blipFill>
          <a:blip r:embed="rId3" cstate="print"/>
          <a:srcRect/>
          <a:stretch>
            <a:fillRect/>
          </a:stretch>
        </p:blipFill>
        <p:spPr>
          <a:xfrm>
            <a:off x="609600" y="1059660"/>
            <a:ext cx="10526166" cy="571234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mk-MK" dirty="0">
                <a:effectLst>
                  <a:outerShdw blurRad="38100" dist="38100" dir="2700000" algn="tl">
                    <a:srgbClr val="000000">
                      <a:alpha val="43137"/>
                    </a:srgbClr>
                  </a:outerShdw>
                </a:effectLst>
              </a:rPr>
              <a:t>Заклучок</a:t>
            </a:r>
          </a:p>
        </p:txBody>
      </p:sp>
      <p:sp>
        <p:nvSpPr>
          <p:cNvPr id="17411" name="Content Placeholder 2"/>
          <p:cNvSpPr>
            <a:spLocks noGrp="1"/>
          </p:cNvSpPr>
          <p:nvPr>
            <p:ph idx="1"/>
          </p:nvPr>
        </p:nvSpPr>
        <p:spPr>
          <a:xfrm>
            <a:off x="766614" y="1550442"/>
            <a:ext cx="10178628" cy="5021362"/>
          </a:xfrm>
        </p:spPr>
        <p:txBody>
          <a:bodyPr/>
          <a:lstStyle/>
          <a:p>
            <a:pPr algn="just"/>
            <a:r>
              <a:rPr lang="ru-RU" sz="2000" dirty="0"/>
              <a:t>Во Република Македонија се регистрирани 4 INN лекови од групата на орални антидијабетици со вкупно 22 имиња и 3 дозирани форми, сите со истечена патентна заштита.</a:t>
            </a:r>
          </a:p>
          <a:p>
            <a:pPr algn="just"/>
            <a:r>
              <a:rPr lang="ru-RU" sz="2000" dirty="0"/>
              <a:t>На Листата на товар на Фондот се три INN се со вкупно 19 имиња на лекови во различни јачини и пакувања. Од нив само осум се од оригинатори, единаесет се генерички лекови. Од понудените најмалку 13 INN орални антидијабетици во светот со различна структура четири се регистрирани во Република Македонија, од кои само три се на позитивната листа.</a:t>
            </a:r>
          </a:p>
          <a:p>
            <a:pPr algn="just"/>
            <a:r>
              <a:rPr lang="mk-MK" sz="2000" dirty="0"/>
              <a:t>Медицината базирана на докази има предложено 3 лекови (</a:t>
            </a:r>
            <a:r>
              <a:rPr lang="en-US" sz="2000" dirty="0" err="1"/>
              <a:t>Nateglinide</a:t>
            </a:r>
            <a:r>
              <a:rPr lang="en-US" sz="2000" dirty="0"/>
              <a:t>, Pioglitazone </a:t>
            </a:r>
            <a:r>
              <a:rPr lang="mk-MK" sz="2000" dirty="0"/>
              <a:t>и </a:t>
            </a:r>
            <a:r>
              <a:rPr lang="en-US" sz="2000" dirty="0"/>
              <a:t>Guar gum) </a:t>
            </a:r>
            <a:r>
              <a:rPr lang="mk-MK" sz="2000" dirty="0"/>
              <a:t>кои не се регистрирани во нашата земја и нормално не се наоѓаат на позитивната листа на лекови</a:t>
            </a:r>
          </a:p>
          <a:p>
            <a:pPr algn="just"/>
            <a:r>
              <a:rPr lang="ru-RU" sz="2000" dirty="0"/>
              <a:t>Иновативните лекови не се присутни на македонскиот пазар или не се на Листата на лекови на товар на Фондот</a:t>
            </a:r>
            <a:endParaRPr lang="en-GB" sz="2000" dirty="0"/>
          </a:p>
          <a:p>
            <a:pPr algn="just"/>
            <a:endParaRPr lang="ru-RU" sz="2000" dirty="0"/>
          </a:p>
          <a:p>
            <a:pPr algn="just"/>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2" y="1622451"/>
            <a:ext cx="10800803" cy="4968552"/>
          </a:xfrm>
        </p:spPr>
        <p:txBody>
          <a:bodyPr>
            <a:normAutofit/>
          </a:bodyPr>
          <a:lstStyle/>
          <a:p>
            <a:pPr marL="0" indent="0">
              <a:buFontTx/>
              <a:buNone/>
              <a:defRPr/>
            </a:pPr>
            <a:endParaRPr lang="ru-RU" sz="2000" dirty="0"/>
          </a:p>
          <a:p>
            <a:pPr algn="just">
              <a:defRPr/>
            </a:pPr>
            <a:r>
              <a:rPr lang="ru-RU" sz="2000" dirty="0"/>
              <a:t>Со оглед на спецификите на заболените од дијабет, можните комликации и коморбидитети кои често бараат и додатна терапија, очигледно е дека пазарот на орални антидијабетици во РМ не ги задоволува во потполност потребите на пациентите и не дозволува големи можности за избор на терапевтите</a:t>
            </a:r>
          </a:p>
          <a:p>
            <a:pPr marL="0" indent="0">
              <a:buFontTx/>
              <a:buNone/>
              <a:defRPr/>
            </a:pPr>
            <a:endParaRPr lang="ru-RU" sz="2000" dirty="0"/>
          </a:p>
          <a:p>
            <a:pPr algn="just">
              <a:defRPr/>
            </a:pPr>
            <a:r>
              <a:rPr lang="mk-MK" sz="2000" dirty="0"/>
              <a:t>Од дадените вредности за бројот на издадени орални антидијабетици на рецепт се гледа дека тој број секоја година е во постојан пораст. Причини за порастот веројатно се зголемениот број на дијагностицирани пациенти со дијабетес тип 2, но исто така и поострениот режим за издавање/продавање на лековите без рецепт</a:t>
            </a:r>
            <a:endParaRPr lang="en-US" sz="2000" dirty="0"/>
          </a:p>
          <a:p>
            <a:pPr algn="just">
              <a:buNone/>
              <a:defRPr/>
            </a:pPr>
            <a:endParaRPr lang="en-US" sz="2000" dirty="0"/>
          </a:p>
          <a:p>
            <a:pPr algn="just">
              <a:defRPr/>
            </a:pPr>
            <a:r>
              <a:rPr lang="mk-MK" sz="2000" dirty="0"/>
              <a:t>Заради финансиската ограниченост иновативните лекови тешко влегуваат на пазарот и  тоа го намалува изборот на лекови за лекарите и пациентите и нагативно влијае врз можностите за воведување на нови начини на лекување и следењето на истите.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25" y="2774950"/>
            <a:ext cx="10971213" cy="1139825"/>
          </a:xfrm>
        </p:spPr>
        <p:txBody>
          <a:bodyPr/>
          <a:lstStyle/>
          <a:p>
            <a:pPr>
              <a:defRPr/>
            </a:pPr>
            <a:r>
              <a:rPr lang="mk-MK" sz="4800" dirty="0">
                <a:effectLst>
                  <a:outerShdw blurRad="38100" dist="38100" dir="2700000" algn="tl">
                    <a:srgbClr val="000000">
                      <a:alpha val="43137"/>
                    </a:srgbClr>
                  </a:outerShdw>
                </a:effectLst>
              </a:rPr>
              <a:t>Ви благодарам на вниманието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7838" y="758825"/>
            <a:ext cx="10972800" cy="979488"/>
          </a:xfrm>
        </p:spPr>
        <p:txBody>
          <a:bodyPr/>
          <a:lstStyle/>
          <a:p>
            <a:pPr algn="l" eaLnBrk="1" hangingPunct="1">
              <a:defRPr/>
            </a:pPr>
            <a:r>
              <a:rPr lang="mk-MK" sz="3600" b="1" dirty="0">
                <a:effectLst>
                  <a:outerShdw blurRad="38100" dist="38100" dir="2700000" algn="tl">
                    <a:srgbClr val="000000">
                      <a:alpha val="43137"/>
                    </a:srgbClr>
                  </a:outerShdw>
                </a:effectLst>
                <a:latin typeface="Calibri" pitchFamily="34" charset="0"/>
                <a:cs typeface="Calibri" pitchFamily="34" charset="0"/>
              </a:rPr>
              <a:t>Вовед</a:t>
            </a:r>
            <a:endParaRPr lang="mk-MK" sz="36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3075" name="Rectangle 3"/>
          <p:cNvSpPr>
            <a:spLocks noGrp="1" noChangeArrowheads="1"/>
          </p:cNvSpPr>
          <p:nvPr>
            <p:ph type="body" idx="1"/>
          </p:nvPr>
        </p:nvSpPr>
        <p:spPr>
          <a:xfrm>
            <a:off x="261938" y="1622450"/>
            <a:ext cx="10982325" cy="5189513"/>
          </a:xfrm>
        </p:spPr>
        <p:txBody>
          <a:bodyPr/>
          <a:lstStyle/>
          <a:p>
            <a:r>
              <a:rPr lang="mk-MK" sz="2000" dirty="0"/>
              <a:t>Оралните антидијабетици се лекови кои се употребуваат за лекување на дијабетес тип 2 - инсулин независен дијабетес </a:t>
            </a:r>
          </a:p>
          <a:p>
            <a:r>
              <a:rPr lang="mk-MK" sz="2000" dirty="0"/>
              <a:t>Дијабетесот не е само здравствен, туку и економски и социјален проблем</a:t>
            </a:r>
            <a:endParaRPr lang="en-GB" sz="2000" dirty="0"/>
          </a:p>
          <a:p>
            <a:r>
              <a:rPr lang="mk-MK" sz="2000" dirty="0"/>
              <a:t>Медикаментозниот третман на пациенти кои боледуваат од дијабетес тип 2 е директно поврзан со физичкиот и финансискиот пристап до безбедни, квалитетни и ефикасни лекови.</a:t>
            </a:r>
            <a:endParaRPr lang="ru-RU" sz="2000" dirty="0"/>
          </a:p>
          <a:p>
            <a:pPr marL="82296" indent="0">
              <a:buFontTx/>
              <a:buNone/>
              <a:defRPr/>
            </a:pPr>
            <a:endParaRPr lang="mk-MK" sz="2000" dirty="0"/>
          </a:p>
          <a:p>
            <a:pPr>
              <a:defRPr/>
            </a:pPr>
            <a:r>
              <a:rPr lang="mk-MK" sz="2000" dirty="0"/>
              <a:t>Анализата на пазарот подразбира анализа на асортиманот на регистрирани орални антидијабетици во државата, нивното присуство на Листата на лекови на товар на Фондот, финансиската и физичка достапност, наспроти препораките за лекување на одредени состојби или болести во Медицина базирана на докази и зголемениот број на корисници на овие лекови</a:t>
            </a:r>
            <a:endParaRPr lang="ru-RU" sz="2000" dirty="0"/>
          </a:p>
          <a:p>
            <a:pPr eaLnBrk="1" hangingPunct="1">
              <a:defRPr/>
            </a:pPr>
            <a:endParaRPr lang="mk-MK"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0" y="1046163"/>
            <a:ext cx="10971213" cy="979487"/>
          </a:xfrm>
        </p:spPr>
        <p:txBody>
          <a:bodyPr/>
          <a:lstStyle/>
          <a:p>
            <a:pPr algn="l"/>
            <a:r>
              <a:rPr lang="mk-MK" sz="3200" b="1"/>
              <a:t>Типови на шеќерна болест</a:t>
            </a:r>
            <a:r>
              <a:rPr lang="en-US" sz="3200" b="1"/>
              <a:t>:</a:t>
            </a:r>
            <a:endParaRPr lang="mk-MK" sz="3200" b="1"/>
          </a:p>
        </p:txBody>
      </p:sp>
      <p:sp>
        <p:nvSpPr>
          <p:cNvPr id="4099" name="Content Placeholder 2"/>
          <p:cNvSpPr>
            <a:spLocks noGrp="1"/>
          </p:cNvSpPr>
          <p:nvPr>
            <p:ph type="body" idx="1"/>
          </p:nvPr>
        </p:nvSpPr>
        <p:spPr>
          <a:xfrm>
            <a:off x="171450" y="2127250"/>
            <a:ext cx="11102975" cy="1465263"/>
          </a:xfrm>
        </p:spPr>
        <p:txBody>
          <a:bodyPr/>
          <a:lstStyle/>
          <a:p>
            <a:r>
              <a:rPr lang="ru-RU" sz="2200" b="1"/>
              <a:t>Ше</a:t>
            </a:r>
            <a:r>
              <a:rPr lang="mk-MK" sz="2200" b="1"/>
              <a:t>ќерна болест тип 1- </a:t>
            </a:r>
            <a:r>
              <a:rPr lang="mk-MK" sz="2200"/>
              <a:t>инсулин зависен дијабетес</a:t>
            </a:r>
          </a:p>
          <a:p>
            <a:r>
              <a:rPr lang="mk-MK" sz="2200" b="1"/>
              <a:t>Шеќерна болест тип 2- </a:t>
            </a:r>
            <a:r>
              <a:rPr lang="mk-MK" sz="2200"/>
              <a:t>инсулин независен дијабетес</a:t>
            </a:r>
            <a:endParaRPr lang="ru-RU" sz="2200"/>
          </a:p>
          <a:p>
            <a:endParaRPr lang="mk-MK" sz="2200"/>
          </a:p>
        </p:txBody>
      </p:sp>
      <p:sp>
        <p:nvSpPr>
          <p:cNvPr id="6" name="Rectangle 5"/>
          <p:cNvSpPr/>
          <p:nvPr/>
        </p:nvSpPr>
        <p:spPr>
          <a:xfrm>
            <a:off x="190500" y="3670300"/>
            <a:ext cx="9696450" cy="584200"/>
          </a:xfrm>
          <a:prstGeom prst="rect">
            <a:avLst/>
          </a:prstGeom>
        </p:spPr>
        <p:txBody>
          <a:bodyPr>
            <a:spAutoFit/>
          </a:bodyPr>
          <a:lstStyle/>
          <a:p>
            <a:pPr>
              <a:defRPr/>
            </a:pPr>
            <a:r>
              <a:rPr lang="mk-MK" sz="3200" b="1" dirty="0">
                <a:latin typeface="+mj-lt"/>
                <a:cs typeface="Arial" pitchFamily="34" charset="0"/>
              </a:rPr>
              <a:t>Терапија</a:t>
            </a:r>
            <a:r>
              <a:rPr lang="mk-MK" sz="3200" b="1" dirty="0">
                <a:latin typeface="Arial" pitchFamily="34" charset="0"/>
                <a:cs typeface="Arial" pitchFamily="34" charset="0"/>
              </a:rPr>
              <a:t> на </a:t>
            </a:r>
            <a:r>
              <a:rPr lang="en-US" sz="3200" b="1" dirty="0">
                <a:latin typeface="Arial" pitchFamily="34" charset="0"/>
                <a:cs typeface="Arial" pitchFamily="34" charset="0"/>
              </a:rPr>
              <a:t>DIABETES MELLITUS</a:t>
            </a:r>
            <a:endParaRPr lang="mk-MK" sz="3200" b="1" dirty="0">
              <a:latin typeface="Arial" pitchFamily="34" charset="0"/>
              <a:cs typeface="Arial" pitchFamily="34" charset="0"/>
            </a:endParaRPr>
          </a:p>
        </p:txBody>
      </p:sp>
      <p:sp>
        <p:nvSpPr>
          <p:cNvPr id="4101" name="TextBox 6"/>
          <p:cNvSpPr txBox="1">
            <a:spLocks noChangeArrowheads="1"/>
          </p:cNvSpPr>
          <p:nvPr/>
        </p:nvSpPr>
        <p:spPr bwMode="auto">
          <a:xfrm>
            <a:off x="334963" y="4421188"/>
            <a:ext cx="10212387" cy="1854200"/>
          </a:xfrm>
          <a:prstGeom prst="rect">
            <a:avLst/>
          </a:prstGeom>
          <a:noFill/>
          <a:ln w="9525">
            <a:noFill/>
            <a:miter lim="800000"/>
            <a:headEnd/>
            <a:tailEnd/>
          </a:ln>
        </p:spPr>
        <p:txBody>
          <a:bodyPr>
            <a:spAutoFit/>
          </a:bodyPr>
          <a:lstStyle/>
          <a:p>
            <a:pPr marL="285750" indent="-285750">
              <a:buFont typeface="Arial" charset="0"/>
              <a:buChar char="•"/>
            </a:pPr>
            <a:r>
              <a:rPr lang="mk-MK" sz="2200"/>
              <a:t>Диета</a:t>
            </a:r>
          </a:p>
          <a:p>
            <a:pPr marL="285750" indent="-285750">
              <a:buFont typeface="Arial" charset="0"/>
              <a:buChar char="•"/>
            </a:pPr>
            <a:r>
              <a:rPr lang="mk-MK" sz="2200"/>
              <a:t>Физичка активност</a:t>
            </a:r>
          </a:p>
          <a:p>
            <a:pPr marL="285750" indent="-285750">
              <a:buFont typeface="Arial" charset="0"/>
              <a:buChar char="•"/>
            </a:pPr>
            <a:r>
              <a:rPr lang="mk-MK" sz="2200"/>
              <a:t>Едукација и самоконтрола</a:t>
            </a:r>
          </a:p>
          <a:p>
            <a:pPr marL="285750" indent="-285750">
              <a:buFont typeface="Arial" charset="0"/>
              <a:buChar char="•"/>
            </a:pPr>
            <a:r>
              <a:rPr lang="mk-MK" sz="2200"/>
              <a:t>Инсулин</a:t>
            </a:r>
          </a:p>
          <a:p>
            <a:pPr marL="285750" indent="-285750">
              <a:buFont typeface="Arial" charset="0"/>
              <a:buChar char="•"/>
            </a:pPr>
            <a:r>
              <a:rPr lang="mk-MK" sz="2200"/>
              <a:t>Орални антидијабетични лекови</a:t>
            </a:r>
          </a:p>
        </p:txBody>
      </p:sp>
      <p:pic>
        <p:nvPicPr>
          <p:cNvPr id="4102" name="Picture 1"/>
          <p:cNvPicPr>
            <a:picLocks noChangeAspect="1"/>
          </p:cNvPicPr>
          <p:nvPr/>
        </p:nvPicPr>
        <p:blipFill>
          <a:blip r:embed="rId3" cstate="print"/>
          <a:srcRect/>
          <a:stretch>
            <a:fillRect/>
          </a:stretch>
        </p:blipFill>
        <p:spPr bwMode="auto">
          <a:xfrm>
            <a:off x="7607300" y="3101975"/>
            <a:ext cx="3897313" cy="31448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9063" y="1335088"/>
            <a:ext cx="10682287" cy="690562"/>
          </a:xfrm>
        </p:spPr>
        <p:txBody>
          <a:bodyPr/>
          <a:lstStyle/>
          <a:p>
            <a:pPr algn="l" eaLnBrk="1" hangingPunct="1">
              <a:defRPr/>
            </a:pPr>
            <a:r>
              <a:rPr lang="mk-MK" sz="3200" b="1" dirty="0">
                <a:effectLst>
                  <a:outerShdw blurRad="38100" dist="38100" dir="2700000" algn="tl">
                    <a:srgbClr val="000000">
                      <a:alpha val="43137"/>
                    </a:srgbClr>
                  </a:outerShdw>
                </a:effectLst>
              </a:rPr>
              <a:t>Поделба на орални антидијабетици</a:t>
            </a:r>
            <a:endParaRPr lang="mk-MK" sz="3200" b="1" dirty="0">
              <a:solidFill>
                <a:schemeClr val="tx1"/>
              </a:solidFill>
              <a:effectLst>
                <a:outerShdw blurRad="38100" dist="38100" dir="2700000" algn="tl">
                  <a:srgbClr val="000000">
                    <a:alpha val="43137"/>
                  </a:srgbClr>
                </a:outerShdw>
              </a:effectLst>
            </a:endParaRPr>
          </a:p>
        </p:txBody>
      </p:sp>
      <p:sp>
        <p:nvSpPr>
          <p:cNvPr id="4" name="Content Placeholder 2"/>
          <p:cNvSpPr>
            <a:spLocks noGrp="1"/>
          </p:cNvSpPr>
          <p:nvPr>
            <p:ph type="body" idx="1"/>
          </p:nvPr>
        </p:nvSpPr>
        <p:spPr>
          <a:xfrm>
            <a:off x="261938" y="2414588"/>
            <a:ext cx="9675812" cy="3797300"/>
          </a:xfrm>
        </p:spPr>
        <p:txBody>
          <a:bodyPr>
            <a:normAutofit fontScale="92500" lnSpcReduction="10000"/>
          </a:bodyPr>
          <a:lstStyle/>
          <a:p>
            <a:pPr>
              <a:defRPr/>
            </a:pPr>
            <a:r>
              <a:rPr lang="mk-MK" sz="2400" b="1" dirty="0">
                <a:latin typeface="+mj-lt"/>
              </a:rPr>
              <a:t>Деривати на сулфонилуреа- </a:t>
            </a:r>
            <a:r>
              <a:rPr lang="en-US" sz="2400" dirty="0" err="1">
                <a:latin typeface="Corbel" pitchFamily="34" charset="0"/>
              </a:rPr>
              <a:t>Glibenclamide</a:t>
            </a:r>
            <a:r>
              <a:rPr lang="mk-MK" sz="2400" dirty="0">
                <a:latin typeface="Corbel" pitchFamily="34" charset="0"/>
              </a:rPr>
              <a:t>, </a:t>
            </a:r>
            <a:r>
              <a:rPr lang="en-US" sz="2400" dirty="0" err="1">
                <a:latin typeface="Corbel" pitchFamily="34" charset="0"/>
              </a:rPr>
              <a:t>Chlorpropamide</a:t>
            </a:r>
            <a:r>
              <a:rPr lang="mk-MK" sz="2400" dirty="0">
                <a:latin typeface="Corbel" pitchFamily="34" charset="0"/>
              </a:rPr>
              <a:t>, Glipizide</a:t>
            </a:r>
            <a:endParaRPr lang="en-US" sz="2400" dirty="0">
              <a:latin typeface="Corbel" pitchFamily="34" charset="0"/>
            </a:endParaRPr>
          </a:p>
          <a:p>
            <a:pPr marL="82296" indent="0">
              <a:buFontTx/>
              <a:buNone/>
              <a:defRPr/>
            </a:pPr>
            <a:endParaRPr lang="mk-MK" sz="2400" dirty="0">
              <a:latin typeface="+mj-lt"/>
            </a:endParaRPr>
          </a:p>
          <a:p>
            <a:pPr>
              <a:defRPr/>
            </a:pPr>
            <a:r>
              <a:rPr lang="mk-MK" sz="2400" b="1" dirty="0">
                <a:latin typeface="+mj-lt"/>
              </a:rPr>
              <a:t>Бингваниди</a:t>
            </a:r>
            <a:r>
              <a:rPr lang="mk-MK" sz="2400" dirty="0">
                <a:latin typeface="+mj-lt"/>
              </a:rPr>
              <a:t>- </a:t>
            </a:r>
            <a:r>
              <a:rPr lang="en-US" sz="2400" dirty="0">
                <a:latin typeface="Corbel" pitchFamily="34" charset="0"/>
              </a:rPr>
              <a:t>Metformin</a:t>
            </a:r>
          </a:p>
          <a:p>
            <a:pPr marL="82296" indent="0">
              <a:buFontTx/>
              <a:buNone/>
              <a:defRPr/>
            </a:pPr>
            <a:endParaRPr lang="en-US" sz="2400" dirty="0">
              <a:latin typeface="+mj-lt"/>
            </a:endParaRPr>
          </a:p>
          <a:p>
            <a:pPr>
              <a:defRPr/>
            </a:pPr>
            <a:r>
              <a:rPr lang="mk-MK" sz="2400" b="1" dirty="0">
                <a:latin typeface="+mj-lt"/>
              </a:rPr>
              <a:t>Инхибитори на алфаглукозидаза</a:t>
            </a:r>
            <a:r>
              <a:rPr lang="en-US" sz="2400" dirty="0">
                <a:latin typeface="Corbel" pitchFamily="34" charset="0"/>
              </a:rPr>
              <a:t>-</a:t>
            </a:r>
            <a:r>
              <a:rPr lang="en-US" sz="2400" dirty="0" err="1">
                <a:latin typeface="Corbel" pitchFamily="34" charset="0"/>
              </a:rPr>
              <a:t>Acarbose</a:t>
            </a:r>
            <a:endParaRPr lang="en-US" sz="2400" dirty="0">
              <a:latin typeface="Corbel" pitchFamily="34" charset="0"/>
            </a:endParaRPr>
          </a:p>
          <a:p>
            <a:pPr marL="82296" indent="0">
              <a:buFontTx/>
              <a:buNone/>
              <a:defRPr/>
            </a:pPr>
            <a:endParaRPr lang="en-US" sz="2400" dirty="0">
              <a:latin typeface="+mj-lt"/>
            </a:endParaRPr>
          </a:p>
          <a:p>
            <a:pPr>
              <a:defRPr/>
            </a:pPr>
            <a:r>
              <a:rPr lang="mk-MK" sz="2400" b="1" dirty="0">
                <a:latin typeface="+mj-lt"/>
              </a:rPr>
              <a:t>Меглутиниди</a:t>
            </a:r>
            <a:r>
              <a:rPr lang="en-US" sz="2400" dirty="0">
                <a:latin typeface="+mj-lt"/>
              </a:rPr>
              <a:t>-</a:t>
            </a:r>
            <a:r>
              <a:rPr lang="mk-MK" sz="2400" dirty="0">
                <a:latin typeface="Corbel" pitchFamily="34" charset="0"/>
              </a:rPr>
              <a:t>Repaglinide</a:t>
            </a:r>
            <a:r>
              <a:rPr lang="en-US" sz="2400" dirty="0">
                <a:latin typeface="Corbel" pitchFamily="34" charset="0"/>
              </a:rPr>
              <a:t>,</a:t>
            </a:r>
            <a:r>
              <a:rPr lang="mk-MK" sz="2400" dirty="0">
                <a:latin typeface="Corbel" pitchFamily="34" charset="0"/>
              </a:rPr>
              <a:t> Nateglinide</a:t>
            </a:r>
            <a:endParaRPr lang="en-US" sz="2400" dirty="0">
              <a:latin typeface="Corbel" pitchFamily="34" charset="0"/>
            </a:endParaRPr>
          </a:p>
          <a:p>
            <a:pPr marL="82296" indent="0">
              <a:buFontTx/>
              <a:buNone/>
              <a:defRPr/>
            </a:pPr>
            <a:endParaRPr lang="en-US" sz="2400" dirty="0">
              <a:latin typeface="Corbel" pitchFamily="34" charset="0"/>
            </a:endParaRPr>
          </a:p>
          <a:p>
            <a:pPr>
              <a:defRPr/>
            </a:pPr>
            <a:r>
              <a:rPr lang="mk-MK" sz="2400" b="1" dirty="0">
                <a:latin typeface="+mj-lt"/>
              </a:rPr>
              <a:t>Сензибилизатори на дејството на инсулинот</a:t>
            </a:r>
            <a:r>
              <a:rPr lang="en-US" sz="2400" dirty="0">
                <a:latin typeface="+mj-lt"/>
              </a:rPr>
              <a:t>-</a:t>
            </a:r>
            <a:r>
              <a:rPr lang="mk-MK" sz="2400" dirty="0">
                <a:latin typeface="Corbel" pitchFamily="34" charset="0"/>
              </a:rPr>
              <a:t>Rosiglitazone</a:t>
            </a:r>
            <a:r>
              <a:rPr lang="en-US" sz="2400" dirty="0">
                <a:latin typeface="Corbel" pitchFamily="34" charset="0"/>
              </a:rPr>
              <a:t>, </a:t>
            </a:r>
            <a:r>
              <a:rPr lang="mk-MK" sz="2400" dirty="0">
                <a:latin typeface="Corbel" pitchFamily="34" charset="0"/>
              </a:rPr>
              <a:t>Pioglitazine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838" y="0"/>
            <a:ext cx="10972800" cy="1141413"/>
          </a:xfrm>
          <a:solidFill>
            <a:schemeClr val="accent3">
              <a:lumMod val="95000"/>
            </a:schemeClr>
          </a:solidFill>
        </p:spPr>
        <p:txBody>
          <a:bodyPr/>
          <a:lstStyle/>
          <a:p>
            <a:pPr>
              <a:defRPr/>
            </a:pPr>
            <a:r>
              <a:rPr lang="ru-RU" sz="2800" b="1" dirty="0">
                <a:effectLst>
                  <a:outerShdw blurRad="38100" dist="38100" dir="2700000" algn="tl">
                    <a:srgbClr val="000000">
                      <a:alpha val="43137"/>
                    </a:srgbClr>
                  </a:outerShdw>
                </a:effectLst>
              </a:rPr>
              <a:t>Орални антидијабетици кои се регистрирани во светот</a:t>
            </a:r>
            <a:endParaRPr lang="mk-MK" sz="2800" b="1" dirty="0">
              <a:effectLst>
                <a:outerShdw blurRad="38100" dist="38100" dir="2700000" algn="tl">
                  <a:srgbClr val="000000">
                    <a:alpha val="43137"/>
                  </a:srgbClr>
                </a:outerShdw>
              </a:effectLst>
            </a:endParaRPr>
          </a:p>
        </p:txBody>
      </p:sp>
      <p:pic>
        <p:nvPicPr>
          <p:cNvPr id="6147" name="Content Placeholder 3"/>
          <p:cNvPicPr>
            <a:picLocks noGrp="1" noChangeAspect="1"/>
          </p:cNvPicPr>
          <p:nvPr>
            <p:ph idx="1"/>
          </p:nvPr>
        </p:nvPicPr>
        <p:blipFill>
          <a:blip r:embed="rId3" cstate="print"/>
          <a:srcRect/>
          <a:stretch>
            <a:fillRect/>
          </a:stretch>
        </p:blipFill>
        <p:spPr>
          <a:xfrm>
            <a:off x="622598" y="1046386"/>
            <a:ext cx="10585176" cy="561627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mk-MK" sz="3200" b="1" dirty="0">
                <a:effectLst>
                  <a:outerShdw blurRad="38100" dist="38100" dir="2700000" algn="tl">
                    <a:srgbClr val="000000">
                      <a:alpha val="43137"/>
                    </a:srgbClr>
                  </a:outerShdw>
                </a:effectLst>
              </a:rPr>
              <a:t>Цели на трудот</a:t>
            </a:r>
          </a:p>
        </p:txBody>
      </p:sp>
      <p:sp>
        <p:nvSpPr>
          <p:cNvPr id="3" name="Content Placeholder 2"/>
          <p:cNvSpPr>
            <a:spLocks noGrp="1"/>
          </p:cNvSpPr>
          <p:nvPr>
            <p:ph idx="1"/>
          </p:nvPr>
        </p:nvSpPr>
        <p:spPr>
          <a:xfrm>
            <a:off x="190500" y="1622425"/>
            <a:ext cx="10598150" cy="4276725"/>
          </a:xfrm>
        </p:spPr>
        <p:txBody>
          <a:bodyPr/>
          <a:lstStyle/>
          <a:p>
            <a:pPr>
              <a:defRPr/>
            </a:pPr>
            <a:r>
              <a:rPr lang="ru-RU" sz="2000" dirty="0"/>
              <a:t>Анализа на асортиманот на оралните антидијабетици на пазарот во РМ спореден со регистрираните орални антидијабетици во светот</a:t>
            </a:r>
          </a:p>
          <a:p>
            <a:pPr marL="0" indent="0">
              <a:buFontTx/>
              <a:buNone/>
              <a:defRPr/>
            </a:pPr>
            <a:endParaRPr lang="ru-RU" sz="2000" dirty="0"/>
          </a:p>
          <a:p>
            <a:pPr>
              <a:defRPr/>
            </a:pPr>
            <a:r>
              <a:rPr lang="ru-RU" sz="2000" dirty="0"/>
              <a:t>Споредба на регистрираните орални антидијабетици во Република Македонија и оралните антидијабетици кои се на Листата на лекови на товар на Фондот со препораките од Медицина базирана на докази за медикаментозен третман на пациентите болни од дијабетес тип 2</a:t>
            </a:r>
          </a:p>
          <a:p>
            <a:pPr marL="0" indent="0">
              <a:buFontTx/>
              <a:buNone/>
              <a:defRPr/>
            </a:pPr>
            <a:endParaRPr lang="ru-RU" sz="2000" dirty="0"/>
          </a:p>
          <a:p>
            <a:pPr>
              <a:defRPr/>
            </a:pPr>
            <a:r>
              <a:rPr lang="ru-RU" sz="2000" dirty="0"/>
              <a:t>Анализа на  потрошувачката на орални антидијабетици издадени на товар на Фондот во аптеките на РМ во периодот од 2011 до 2015 година по број на реализирани рецепти и вкупно исплатен износ на средства по лек</a:t>
            </a:r>
          </a:p>
          <a:p>
            <a:pPr marL="0" indent="0">
              <a:buFontTx/>
              <a:buNone/>
              <a:defRPr/>
            </a:pPr>
            <a:endParaRPr lang="ru-RU" sz="2000" dirty="0"/>
          </a:p>
          <a:p>
            <a:pPr>
              <a:defRPr/>
            </a:pPr>
            <a:r>
              <a:rPr lang="ru-RU" sz="2000" dirty="0"/>
              <a:t>Физичката и финансиската достапност до препорачаните орални антидијабетици до пациентите и лекарите како можност на избор на најсоодветен лек</a:t>
            </a:r>
            <a:endParaRPr lang="mk-MK" sz="2000" dirty="0"/>
          </a:p>
          <a:p>
            <a:pPr>
              <a:defRPr/>
            </a:pPr>
            <a:endParaRPr lang="mk-MK"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190500" y="830263"/>
            <a:ext cx="10971213" cy="1141412"/>
          </a:xfrm>
        </p:spPr>
        <p:txBody>
          <a:bodyPr/>
          <a:lstStyle/>
          <a:p>
            <a:pPr algn="l"/>
            <a:r>
              <a:rPr lang="mk-MK" sz="3200"/>
              <a:t>Материјали и методи</a:t>
            </a:r>
          </a:p>
        </p:txBody>
      </p:sp>
      <p:sp>
        <p:nvSpPr>
          <p:cNvPr id="3" name="Content Placeholder 2"/>
          <p:cNvSpPr>
            <a:spLocks noGrp="1"/>
          </p:cNvSpPr>
          <p:nvPr>
            <p:ph idx="1"/>
          </p:nvPr>
        </p:nvSpPr>
        <p:spPr>
          <a:xfrm>
            <a:off x="334963" y="1982788"/>
            <a:ext cx="10728325" cy="4276725"/>
          </a:xfrm>
        </p:spPr>
        <p:txBody>
          <a:bodyPr/>
          <a:lstStyle/>
          <a:p>
            <a:pPr marL="82296" indent="0">
              <a:buFontTx/>
              <a:buNone/>
              <a:defRPr/>
            </a:pPr>
            <a:r>
              <a:rPr lang="ru-RU" sz="2000" dirty="0"/>
              <a:t>За остварување на поставените цели прегледавме</a:t>
            </a:r>
            <a:r>
              <a:rPr lang="en-US" sz="2000" dirty="0"/>
              <a:t>:</a:t>
            </a:r>
          </a:p>
          <a:p>
            <a:pPr marL="82296" indent="0">
              <a:buFontTx/>
              <a:buNone/>
              <a:defRPr/>
            </a:pPr>
            <a:endParaRPr lang="en-US" sz="2000" dirty="0"/>
          </a:p>
          <a:p>
            <a:pPr>
              <a:buFont typeface="Wingdings" pitchFamily="2" charset="2"/>
              <a:buChar char="v"/>
              <a:defRPr/>
            </a:pPr>
            <a:r>
              <a:rPr lang="ru-RU" sz="2000" dirty="0"/>
              <a:t> релевантни литературни податоци од примарна, секундарна и терцијерна литература</a:t>
            </a:r>
            <a:endParaRPr lang="en-US" sz="2000" dirty="0"/>
          </a:p>
          <a:p>
            <a:pPr>
              <a:buFont typeface="Wingdings" pitchFamily="2" charset="2"/>
              <a:buChar char="v"/>
              <a:defRPr/>
            </a:pPr>
            <a:r>
              <a:rPr lang="en-US" sz="2000" dirty="0"/>
              <a:t> </a:t>
            </a:r>
            <a:r>
              <a:rPr lang="ru-RU" sz="2000" dirty="0"/>
              <a:t>препораките на Медицина базирана на докази</a:t>
            </a:r>
            <a:endParaRPr lang="en-US" sz="2000" dirty="0"/>
          </a:p>
          <a:p>
            <a:pPr>
              <a:buFont typeface="Wingdings" pitchFamily="2" charset="2"/>
              <a:buChar char="v"/>
              <a:defRPr/>
            </a:pPr>
            <a:r>
              <a:rPr lang="en-US" sz="2000" dirty="0"/>
              <a:t> </a:t>
            </a:r>
            <a:r>
              <a:rPr lang="ru-RU" sz="2000" dirty="0"/>
              <a:t>официјални податоци од светски и домашни регистри на лекови </a:t>
            </a:r>
            <a:endParaRPr lang="en-US" sz="2000" dirty="0"/>
          </a:p>
          <a:p>
            <a:pPr>
              <a:buFont typeface="Wingdings" pitchFamily="2" charset="2"/>
              <a:buChar char="v"/>
              <a:defRPr/>
            </a:pPr>
            <a:r>
              <a:rPr lang="ru-RU" sz="2000" dirty="0"/>
              <a:t> објавените извештаи на ФЗОМ за потрошувачката на лекови од Листата на лекови на товар на Фондот</a:t>
            </a:r>
            <a:endParaRPr lang="en-US" sz="2000" dirty="0"/>
          </a:p>
          <a:p>
            <a:pPr>
              <a:buFont typeface="Wingdings" pitchFamily="2" charset="2"/>
              <a:buChar char="v"/>
              <a:defRPr/>
            </a:pPr>
            <a:endParaRPr lang="en-US" sz="2000" dirty="0"/>
          </a:p>
          <a:p>
            <a:pPr marL="82296" indent="0">
              <a:buFontTx/>
              <a:buNone/>
              <a:defRPr/>
            </a:pPr>
            <a:r>
              <a:rPr lang="mk-MK" sz="2000" dirty="0"/>
              <a:t>Податоците ги подредивме ги сумиравме по години и направивме споредба на потрошувачката.</a:t>
            </a:r>
            <a:r>
              <a:rPr lang="en-US" sz="2000" dirty="0"/>
              <a:t> </a:t>
            </a:r>
            <a:r>
              <a:rPr lang="mk-MK" sz="2000" dirty="0"/>
              <a:t>За обработка на податоците користевме дескриптивен метод. Резултатите се прикажани табеларно и графички</a:t>
            </a:r>
          </a:p>
          <a:p>
            <a:pPr>
              <a:defRPr/>
            </a:pPr>
            <a:endParaRPr lang="mk-MK"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98463"/>
            <a:ext cx="10971213" cy="359891"/>
          </a:xfrm>
          <a:solidFill>
            <a:schemeClr val="accent3">
              <a:lumMod val="95000"/>
            </a:schemeClr>
          </a:solidFill>
        </p:spPr>
        <p:txBody>
          <a:bodyPr/>
          <a:lstStyle/>
          <a:p>
            <a:pPr>
              <a:defRPr/>
            </a:pPr>
            <a:r>
              <a:rPr lang="ru-RU" sz="3200" dirty="0">
                <a:effectLst>
                  <a:outerShdw blurRad="38100" dist="38100" dir="2700000" algn="tl">
                    <a:srgbClr val="000000">
                      <a:alpha val="43137"/>
                    </a:srgbClr>
                  </a:outerShdw>
                </a:effectLst>
              </a:rPr>
              <a:t>Регистрирани орални антидијабетици во Р</a:t>
            </a:r>
            <a:r>
              <a:rPr lang="en-US" sz="3200" dirty="0">
                <a:effectLst>
                  <a:outerShdw blurRad="38100" dist="38100" dir="2700000" algn="tl">
                    <a:srgbClr val="000000">
                      <a:alpha val="43137"/>
                    </a:srgbClr>
                  </a:outerShdw>
                </a:effectLst>
              </a:rPr>
              <a:t>.</a:t>
            </a:r>
            <a:r>
              <a:rPr lang="ru-RU" sz="3200" dirty="0">
                <a:effectLst>
                  <a:outerShdw blurRad="38100" dist="38100" dir="2700000" algn="tl">
                    <a:srgbClr val="000000">
                      <a:alpha val="43137"/>
                    </a:srgbClr>
                  </a:outerShdw>
                </a:effectLst>
              </a:rPr>
              <a:t>М</a:t>
            </a:r>
            <a:r>
              <a:rPr lang="en-US" sz="3200" dirty="0">
                <a:effectLst>
                  <a:outerShdw blurRad="38100" dist="38100" dir="2700000" algn="tl">
                    <a:srgbClr val="000000">
                      <a:alpha val="43137"/>
                    </a:srgbClr>
                  </a:outerShdw>
                </a:effectLst>
              </a:rPr>
              <a:t>a</a:t>
            </a:r>
            <a:r>
              <a:rPr lang="mk-MK" sz="3200" dirty="0">
                <a:effectLst>
                  <a:outerShdw blurRad="38100" dist="38100" dir="2700000" algn="tl">
                    <a:srgbClr val="000000">
                      <a:alpha val="43137"/>
                    </a:srgbClr>
                  </a:outerShdw>
                </a:effectLst>
              </a:rPr>
              <a:t>кедонија</a:t>
            </a:r>
          </a:p>
        </p:txBody>
      </p:sp>
      <p:pic>
        <p:nvPicPr>
          <p:cNvPr id="9219" name="Picture 3"/>
          <p:cNvPicPr>
            <a:picLocks noGrp="1" noChangeAspect="1" noChangeArrowheads="1"/>
          </p:cNvPicPr>
          <p:nvPr>
            <p:ph idx="1"/>
          </p:nvPr>
        </p:nvPicPr>
        <p:blipFill>
          <a:blip r:embed="rId3" cstate="print"/>
          <a:srcRect/>
          <a:stretch>
            <a:fillRect/>
          </a:stretch>
        </p:blipFill>
        <p:spPr>
          <a:xfrm>
            <a:off x="622598" y="1046386"/>
            <a:ext cx="10297144" cy="5040559"/>
          </a:xfrm>
          <a:noFill/>
        </p:spPr>
      </p:pic>
      <p:sp>
        <p:nvSpPr>
          <p:cNvPr id="4" name="TextBox 3"/>
          <p:cNvSpPr txBox="1"/>
          <p:nvPr/>
        </p:nvSpPr>
        <p:spPr>
          <a:xfrm>
            <a:off x="622598" y="6190311"/>
            <a:ext cx="10009112" cy="369332"/>
          </a:xfrm>
          <a:prstGeom prst="rect">
            <a:avLst/>
          </a:prstGeom>
          <a:noFill/>
        </p:spPr>
        <p:txBody>
          <a:bodyPr wrap="square" rtlCol="0">
            <a:spAutoFit/>
          </a:bodyPr>
          <a:lstStyle/>
          <a:p>
            <a:r>
              <a:rPr lang="mk-MK" b="1" dirty="0"/>
              <a:t>4 </a:t>
            </a:r>
            <a:r>
              <a:rPr lang="en-GB" b="1" dirty="0"/>
              <a:t>INN </a:t>
            </a:r>
            <a:r>
              <a:rPr lang="mk-MK" b="1" dirty="0"/>
              <a:t>во различни форми и јачини, од различни производители</a:t>
            </a:r>
            <a:r>
              <a:rPr lang="en-GB" b="1"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0"/>
            <a:ext cx="10971212" cy="1141413"/>
          </a:xfrm>
          <a:solidFill>
            <a:schemeClr val="accent3">
              <a:lumMod val="95000"/>
            </a:schemeClr>
          </a:solidFill>
        </p:spPr>
        <p:txBody>
          <a:bodyPr/>
          <a:lstStyle/>
          <a:p>
            <a:pPr>
              <a:defRPr/>
            </a:pPr>
            <a:r>
              <a:rPr lang="mk-MK" sz="2800" dirty="0">
                <a:effectLst>
                  <a:outerShdw blurRad="38100" dist="38100" dir="2700000" algn="tl">
                    <a:srgbClr val="000000">
                      <a:alpha val="43137"/>
                    </a:srgbClr>
                  </a:outerShdw>
                </a:effectLst>
              </a:rPr>
              <a:t>Орални антидијабетици во Р. Македонија кои се на Листата на лекови на товар на Фондот</a:t>
            </a:r>
          </a:p>
        </p:txBody>
      </p:sp>
      <p:pic>
        <p:nvPicPr>
          <p:cNvPr id="10243" name="Content Placeholder 4"/>
          <p:cNvPicPr>
            <a:picLocks noGrp="1" noChangeAspect="1"/>
          </p:cNvPicPr>
          <p:nvPr>
            <p:ph idx="1"/>
          </p:nvPr>
        </p:nvPicPr>
        <p:blipFill>
          <a:blip r:embed="rId3" cstate="print"/>
          <a:srcRect/>
          <a:stretch>
            <a:fillRect/>
          </a:stretch>
        </p:blipFill>
        <p:spPr>
          <a:xfrm>
            <a:off x="1270671" y="1119188"/>
            <a:ext cx="9433048" cy="5720690"/>
          </a:xfrm>
        </p:spPr>
      </p:pic>
    </p:spTree>
  </p:cSld>
  <p:clrMapOvr>
    <a:masterClrMapping/>
  </p:clrMapOvr>
</p:sld>
</file>

<file path=ppt/theme/theme1.xml><?xml version="1.0" encoding="utf-8"?>
<a:theme xmlns:a="http://schemas.openxmlformats.org/drawingml/2006/main" name="Diseño predeterminado">
  <a:themeElements>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8290</TotalTime>
  <Words>802</Words>
  <Application>Microsoft Office PowerPoint</Application>
  <PresentationFormat>Custom</PresentationFormat>
  <Paragraphs>68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vt:lpstr>
      <vt:lpstr>Diseño predeterminado</vt:lpstr>
      <vt:lpstr>АНАЛИЗА НА ПАЗАРОТ НА ОРАЛНИ АНТИДИЈАБЕТИЦИ ВО РЕПУБЛИКА МАКЕДОНИЈА</vt:lpstr>
      <vt:lpstr>Вовед</vt:lpstr>
      <vt:lpstr>Типови на шеќерна болест:</vt:lpstr>
      <vt:lpstr>Поделба на орални антидијабетици</vt:lpstr>
      <vt:lpstr>Орални антидијабетици кои се регистрирани во светот</vt:lpstr>
      <vt:lpstr>Цели на трудот</vt:lpstr>
      <vt:lpstr>Материјали и методи</vt:lpstr>
      <vt:lpstr>Регистрирани орални антидијабетици во Р.Мaкедонија</vt:lpstr>
      <vt:lpstr>Орални антидијабетици во Р. Македонија кои се на Листата на лекови на товар на Фондот</vt:lpstr>
      <vt:lpstr>PowerPoint Presentation</vt:lpstr>
      <vt:lpstr>Орални антидијабетици препорачани за третман на дијабетес тип 2 според МБД</vt:lpstr>
      <vt:lpstr>Потрошувачка на oрални антидијабетици издадени на рецепт во аптеките во РМ во 2015 година по број на рецепти и вкупен износ</vt:lpstr>
      <vt:lpstr>Потрошувачка орални антидијабетици во однос на реализираните рецепти во периодот од 2011-2015 година</vt:lpstr>
      <vt:lpstr>Приказ на реализирани рецепти во период од    2011-2015 година</vt:lpstr>
      <vt:lpstr>Потрошувачка на орални антидијабетици во однос на вкупниот износ на товар на Фондот</vt:lpstr>
      <vt:lpstr>Заклучок</vt:lpstr>
      <vt:lpstr>PowerPoint Presentation</vt:lpstr>
      <vt:lpstr>Ви благодарам на вниманието</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Elena Drakalska</cp:lastModifiedBy>
  <cp:revision>602</cp:revision>
  <dcterms:created xsi:type="dcterms:W3CDTF">2010-05-23T14:28:12Z</dcterms:created>
  <dcterms:modified xsi:type="dcterms:W3CDTF">2019-01-29T13:27:50Z</dcterms:modified>
</cp:coreProperties>
</file>