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4" r:id="rId6"/>
    <p:sldId id="259" r:id="rId7"/>
    <p:sldId id="261" r:id="rId8"/>
    <p:sldId id="263"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6B157F5-007E-454D-BFAA-D4ED0A4798C2}"/>
    <pc:docChg chg="modSld">
      <pc:chgData name="" userId="" providerId="" clId="Web-{A6B157F5-007E-454D-BFAA-D4ED0A4798C2}" dt="2018-03-21T10:53:23.589" v="1"/>
      <pc:docMkLst>
        <pc:docMk/>
      </pc:docMkLst>
      <pc:sldChg chg="modSp">
        <pc:chgData name="" userId="" providerId="" clId="Web-{A6B157F5-007E-454D-BFAA-D4ED0A4798C2}" dt="2018-03-21T10:53:23.589" v="1"/>
        <pc:sldMkLst>
          <pc:docMk/>
          <pc:sldMk cId="337753671" sldId="256"/>
        </pc:sldMkLst>
        <pc:spChg chg="mod">
          <ac:chgData name="" userId="" providerId="" clId="Web-{A6B157F5-007E-454D-BFAA-D4ED0A4798C2}" dt="2018-03-21T10:53:23.589" v="1"/>
          <ac:spMkLst>
            <pc:docMk/>
            <pc:sldMk cId="337753671"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7122" y="1388852"/>
            <a:ext cx="6815669" cy="1889185"/>
          </a:xfrm>
        </p:spPr>
        <p:txBody>
          <a:bodyPr/>
          <a:lstStyle/>
          <a:p>
            <a:r>
              <a:rPr lang="en-US" sz="3200" dirty="0" smtClean="0"/>
              <a:t>Convolutional neural </a:t>
            </a:r>
            <a:r>
              <a:rPr lang="en-US" sz="3200" dirty="0"/>
              <a:t>networks in object </a:t>
            </a:r>
            <a:r>
              <a:rPr lang="en-US" sz="3200" dirty="0" smtClean="0"/>
              <a:t>recognition</a:t>
            </a:r>
            <a:r>
              <a:rPr lang="en-US" sz="3200" dirty="0"/>
              <a:t/>
            </a:r>
            <a:br>
              <a:rPr lang="en-US" sz="3200" dirty="0"/>
            </a:br>
            <a:endParaRPr lang="en-GB" sz="3200" dirty="0"/>
          </a:p>
        </p:txBody>
      </p:sp>
      <p:sp>
        <p:nvSpPr>
          <p:cNvPr id="3" name="TextBox 2"/>
          <p:cNvSpPr txBox="1"/>
          <p:nvPr/>
        </p:nvSpPr>
        <p:spPr>
          <a:xfrm>
            <a:off x="396814" y="5865964"/>
            <a:ext cx="10662250" cy="369332"/>
          </a:xfrm>
          <a:prstGeom prst="rect">
            <a:avLst/>
          </a:prstGeom>
          <a:noFill/>
        </p:spPr>
        <p:txBody>
          <a:bodyPr wrap="square" rtlCol="0">
            <a:spAutoFit/>
          </a:bodyPr>
          <a:lstStyle/>
          <a:p>
            <a:r>
              <a:rPr lang="ru-RU" dirty="0" smtClean="0"/>
              <a:t>Семинар </a:t>
            </a:r>
            <a:r>
              <a:rPr lang="ru-RU" dirty="0"/>
              <a:t>по МАТЕМАТИЧЕСКИ ОСНОВИ НА ИНФОРМАТИКАТА </a:t>
            </a:r>
            <a:r>
              <a:rPr lang="en-US" dirty="0" smtClean="0"/>
              <a:t>- </a:t>
            </a:r>
            <a:r>
              <a:rPr lang="mk-MK" dirty="0"/>
              <a:t>ИМИ </a:t>
            </a:r>
            <a:r>
              <a:rPr lang="mk-MK" dirty="0" smtClean="0"/>
              <a:t>– БАН</a:t>
            </a:r>
            <a:r>
              <a:rPr lang="en-US" dirty="0" smtClean="0"/>
              <a:t>, </a:t>
            </a:r>
            <a:r>
              <a:rPr lang="mk-MK" dirty="0" smtClean="0"/>
              <a:t>ВТУ </a:t>
            </a:r>
            <a:r>
              <a:rPr lang="en-US" dirty="0" smtClean="0"/>
              <a:t>29.03.2018</a:t>
            </a:r>
            <a:endParaRPr lang="en-GB" dirty="0"/>
          </a:p>
        </p:txBody>
      </p:sp>
      <p:sp>
        <p:nvSpPr>
          <p:cNvPr id="4" name="Rectangle 3"/>
          <p:cNvSpPr/>
          <p:nvPr/>
        </p:nvSpPr>
        <p:spPr>
          <a:xfrm>
            <a:off x="6461938" y="4335575"/>
            <a:ext cx="3009866" cy="584775"/>
          </a:xfrm>
          <a:prstGeom prst="rect">
            <a:avLst/>
          </a:prstGeom>
        </p:spPr>
        <p:txBody>
          <a:bodyPr wrap="square">
            <a:spAutoFit/>
          </a:bodyPr>
          <a:lstStyle/>
          <a:p>
            <a:r>
              <a:rPr lang="en-US" sz="3200" dirty="0"/>
              <a:t>Mirjana Kocaleva</a:t>
            </a:r>
            <a:endParaRPr lang="en-GB" sz="3200" dirty="0"/>
          </a:p>
        </p:txBody>
      </p:sp>
    </p:spTree>
    <p:extLst>
      <p:ext uri="{BB962C8B-B14F-4D97-AF65-F5344CB8AC3E}">
        <p14:creationId xmlns:p14="http://schemas.microsoft.com/office/powerpoint/2010/main" val="33775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1. Object recognition</a:t>
            </a:r>
          </a:p>
          <a:p>
            <a:r>
              <a:rPr lang="en-US" dirty="0"/>
              <a:t>2. Deep learning</a:t>
            </a:r>
          </a:p>
          <a:p>
            <a:pPr marL="457200" lvl="1" indent="0">
              <a:buNone/>
            </a:pPr>
            <a:r>
              <a:rPr lang="en-US" dirty="0"/>
              <a:t>CNN</a:t>
            </a:r>
          </a:p>
          <a:p>
            <a:r>
              <a:rPr lang="en-US" dirty="0"/>
              <a:t>3</a:t>
            </a:r>
            <a:r>
              <a:rPr lang="en-US" dirty="0" smtClean="0"/>
              <a:t>. Image/Video</a:t>
            </a:r>
          </a:p>
          <a:p>
            <a:pPr marL="457200" lvl="1" indent="0">
              <a:buNone/>
            </a:pPr>
            <a:r>
              <a:rPr lang="en-US" dirty="0" smtClean="0"/>
              <a:t>manual annotation</a:t>
            </a:r>
          </a:p>
          <a:p>
            <a:pPr marL="457200" lvl="1" indent="0">
              <a:buNone/>
            </a:pPr>
            <a:r>
              <a:rPr lang="en-US" dirty="0" smtClean="0"/>
              <a:t>yolo </a:t>
            </a:r>
            <a:r>
              <a:rPr lang="en-US" dirty="0"/>
              <a:t>framework</a:t>
            </a:r>
          </a:p>
          <a:p>
            <a:endParaRPr lang="en-US" dirty="0"/>
          </a:p>
          <a:p>
            <a:endParaRPr lang="en-US" dirty="0"/>
          </a:p>
        </p:txBody>
      </p:sp>
    </p:spTree>
    <p:extLst>
      <p:ext uri="{BB962C8B-B14F-4D97-AF65-F5344CB8AC3E}">
        <p14:creationId xmlns:p14="http://schemas.microsoft.com/office/powerpoint/2010/main" val="420669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 recognition</a:t>
            </a:r>
          </a:p>
        </p:txBody>
      </p:sp>
      <p:sp>
        <p:nvSpPr>
          <p:cNvPr id="3" name="Content Placeholder 2"/>
          <p:cNvSpPr>
            <a:spLocks noGrp="1"/>
          </p:cNvSpPr>
          <p:nvPr>
            <p:ph idx="1"/>
          </p:nvPr>
        </p:nvSpPr>
        <p:spPr/>
        <p:txBody>
          <a:bodyPr>
            <a:normAutofit fontScale="92500" lnSpcReduction="20000"/>
          </a:bodyPr>
          <a:lstStyle/>
          <a:p>
            <a:r>
              <a:rPr lang="en-GB" dirty="0"/>
              <a:t>Object recognition - process or technology for identifying objects (things, entities) in an image or digital video. </a:t>
            </a:r>
          </a:p>
          <a:p>
            <a:r>
              <a:rPr lang="en-US" dirty="0"/>
              <a:t>We can recognize objects using a variety of models</a:t>
            </a:r>
          </a:p>
          <a:p>
            <a:pPr lvl="1"/>
            <a:r>
              <a:rPr lang="en-US" b="1" dirty="0"/>
              <a:t>Deep learning model such as </a:t>
            </a:r>
            <a:r>
              <a:rPr lang="en-US" b="1" dirty="0" smtClean="0"/>
              <a:t>CNN</a:t>
            </a:r>
          </a:p>
          <a:p>
            <a:pPr lvl="1"/>
            <a:r>
              <a:rPr lang="en-GB" dirty="0" smtClean="0"/>
              <a:t>machine </a:t>
            </a:r>
            <a:r>
              <a:rPr lang="en-GB" dirty="0"/>
              <a:t>learning </a:t>
            </a:r>
            <a:r>
              <a:rPr lang="en-GB" dirty="0" smtClean="0"/>
              <a:t>models</a:t>
            </a:r>
            <a:endParaRPr lang="en-GB" sz="1600" dirty="0"/>
          </a:p>
          <a:p>
            <a:pPr lvl="1"/>
            <a:r>
              <a:rPr lang="en-GB" dirty="0" smtClean="0"/>
              <a:t>The</a:t>
            </a:r>
            <a:r>
              <a:rPr lang="en-GB" dirty="0"/>
              <a:t> Viola-Jones algorithm, which can be used to recognize a variety of objects (faces and upper </a:t>
            </a:r>
            <a:r>
              <a:rPr lang="en-GB" dirty="0" smtClean="0"/>
              <a:t>bodies)</a:t>
            </a:r>
            <a:endParaRPr lang="en-GB" dirty="0"/>
          </a:p>
          <a:p>
            <a:pPr lvl="1"/>
            <a:r>
              <a:rPr lang="en-GB" dirty="0" smtClean="0"/>
              <a:t>Template matching</a:t>
            </a:r>
            <a:endParaRPr lang="en-GB" dirty="0"/>
          </a:p>
          <a:p>
            <a:pPr lvl="1"/>
            <a:r>
              <a:rPr lang="en-GB" dirty="0" smtClean="0"/>
              <a:t>Image </a:t>
            </a:r>
            <a:r>
              <a:rPr lang="en-GB" dirty="0"/>
              <a:t>segmentation and blob analysis</a:t>
            </a:r>
            <a:endParaRPr lang="en-GB" sz="2000" dirty="0"/>
          </a:p>
          <a:p>
            <a:pPr lvl="1"/>
            <a:endParaRPr lang="en-US" dirty="0"/>
          </a:p>
          <a:p>
            <a:endParaRPr lang="en-US" dirty="0"/>
          </a:p>
        </p:txBody>
      </p:sp>
    </p:spTree>
    <p:extLst>
      <p:ext uri="{BB962C8B-B14F-4D97-AF65-F5344CB8AC3E}">
        <p14:creationId xmlns:p14="http://schemas.microsoft.com/office/powerpoint/2010/main" val="98432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a:t>
            </a:r>
            <a:r>
              <a:rPr lang="en-US" dirty="0" smtClean="0"/>
              <a:t>learning</a:t>
            </a:r>
            <a:endParaRPr lang="en-GB" dirty="0"/>
          </a:p>
        </p:txBody>
      </p:sp>
      <p:pic>
        <p:nvPicPr>
          <p:cNvPr id="4" name="Content Placeholder 3"/>
          <p:cNvPicPr>
            <a:picLocks noGrp="1" noChangeAspect="1"/>
          </p:cNvPicPr>
          <p:nvPr>
            <p:ph idx="1"/>
          </p:nvPr>
        </p:nvPicPr>
        <p:blipFill rotWithShape="1">
          <a:blip r:embed="rId2"/>
          <a:srcRect l="32353" t="20938" r="30793" b="32782"/>
          <a:stretch/>
        </p:blipFill>
        <p:spPr>
          <a:xfrm>
            <a:off x="4226939" y="3529309"/>
            <a:ext cx="3347051" cy="2364187"/>
          </a:xfrm>
          <a:prstGeom prst="rect">
            <a:avLst/>
          </a:prstGeom>
        </p:spPr>
      </p:pic>
      <p:sp>
        <p:nvSpPr>
          <p:cNvPr id="3" name="Rectangle 2"/>
          <p:cNvSpPr/>
          <p:nvPr/>
        </p:nvSpPr>
        <p:spPr>
          <a:xfrm>
            <a:off x="861203" y="2371159"/>
            <a:ext cx="10551543" cy="923330"/>
          </a:xfrm>
          <a:prstGeom prst="rect">
            <a:avLst/>
          </a:prstGeom>
        </p:spPr>
        <p:txBody>
          <a:bodyPr wrap="square">
            <a:spAutoFit/>
          </a:bodyPr>
          <a:lstStyle/>
          <a:p>
            <a:pPr algn="just"/>
            <a:r>
              <a:rPr lang="en-US" dirty="0">
                <a:latin typeface="Times New Roman" panose="02020603050405020304" pitchFamily="18" charset="0"/>
                <a:ea typeface="Calibri" panose="020F0502020204030204" pitchFamily="34" charset="0"/>
              </a:rPr>
              <a:t>Deep learning can be define as machine learning technique that learns features and tasks of ANNs that contain more than one hidden layers, directly from data. Data can be images, text, or sound. Learning can be supervised, partially supervised or unsupervised.</a:t>
            </a:r>
            <a:endParaRPr lang="en-GB" dirty="0"/>
          </a:p>
        </p:txBody>
      </p:sp>
    </p:spTree>
    <p:extLst>
      <p:ext uri="{BB962C8B-B14F-4D97-AF65-F5344CB8AC3E}">
        <p14:creationId xmlns:p14="http://schemas.microsoft.com/office/powerpoint/2010/main" val="145733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endParaRPr lang="en-GB" dirty="0"/>
          </a:p>
        </p:txBody>
      </p:sp>
      <p:pic>
        <p:nvPicPr>
          <p:cNvPr id="4" name="Content Placeholder 3"/>
          <p:cNvPicPr>
            <a:picLocks noChangeAspect="1"/>
          </p:cNvPicPr>
          <p:nvPr/>
        </p:nvPicPr>
        <p:blipFill rotWithShape="1">
          <a:blip r:embed="rId2"/>
          <a:srcRect l="32646" t="29258" r="34189" b="21343"/>
          <a:stretch/>
        </p:blipFill>
        <p:spPr>
          <a:xfrm>
            <a:off x="1155940" y="2112786"/>
            <a:ext cx="4615132" cy="3866754"/>
          </a:xfrm>
          <a:prstGeom prst="rect">
            <a:avLst/>
          </a:prstGeom>
        </p:spPr>
      </p:pic>
      <p:pic>
        <p:nvPicPr>
          <p:cNvPr id="5" name="Picture 4"/>
          <p:cNvPicPr>
            <a:picLocks noChangeAspect="1"/>
          </p:cNvPicPr>
          <p:nvPr/>
        </p:nvPicPr>
        <p:blipFill>
          <a:blip r:embed="rId3"/>
          <a:stretch>
            <a:fillRect/>
          </a:stretch>
        </p:blipFill>
        <p:spPr>
          <a:xfrm>
            <a:off x="6324600" y="2456040"/>
            <a:ext cx="5010509" cy="3615038"/>
          </a:xfrm>
          <a:prstGeom prst="rect">
            <a:avLst/>
          </a:prstGeom>
        </p:spPr>
      </p:pic>
    </p:spTree>
    <p:extLst>
      <p:ext uri="{BB962C8B-B14F-4D97-AF65-F5344CB8AC3E}">
        <p14:creationId xmlns:p14="http://schemas.microsoft.com/office/powerpoint/2010/main" val="233909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734" y="817002"/>
            <a:ext cx="9601196" cy="1303867"/>
          </a:xfrm>
        </p:spPr>
        <p:txBody>
          <a:bodyPr/>
          <a:lstStyle/>
          <a:p>
            <a:r>
              <a:rPr lang="en-US" dirty="0"/>
              <a:t>CNN</a:t>
            </a:r>
          </a:p>
        </p:txBody>
      </p:sp>
      <p:sp>
        <p:nvSpPr>
          <p:cNvPr id="3" name="Content Placeholder 2"/>
          <p:cNvSpPr>
            <a:spLocks noGrp="1"/>
          </p:cNvSpPr>
          <p:nvPr>
            <p:ph idx="1"/>
          </p:nvPr>
        </p:nvSpPr>
        <p:spPr>
          <a:xfrm>
            <a:off x="1295400" y="2920904"/>
            <a:ext cx="9601196" cy="3318936"/>
          </a:xfrm>
        </p:spPr>
        <p:txBody>
          <a:bodyPr>
            <a:normAutofit lnSpcReduction="10000"/>
          </a:bodyPr>
          <a:lstStyle/>
          <a:p>
            <a:r>
              <a:rPr lang="en-US" dirty="0" smtClean="0"/>
              <a:t>combination </a:t>
            </a:r>
            <a:r>
              <a:rPr lang="en-US" dirty="0"/>
              <a:t>of biology, math and a little computer science </a:t>
            </a:r>
            <a:endParaRPr lang="en-US" dirty="0" smtClean="0"/>
          </a:p>
          <a:p>
            <a:r>
              <a:rPr lang="en-US" dirty="0" smtClean="0"/>
              <a:t>CNNs </a:t>
            </a:r>
            <a:r>
              <a:rPr lang="en-US" dirty="0"/>
              <a:t>are comprised of one or more convolutional layers and then followed by one or more fully connected </a:t>
            </a:r>
            <a:r>
              <a:rPr lang="en-US" dirty="0" smtClean="0"/>
              <a:t>layers</a:t>
            </a:r>
          </a:p>
          <a:p>
            <a:r>
              <a:rPr lang="en-US" dirty="0" smtClean="0"/>
              <a:t>each </a:t>
            </a:r>
            <a:r>
              <a:rPr lang="en-US" dirty="0"/>
              <a:t>region of the input is connected to a neuron in the output. </a:t>
            </a:r>
            <a:endParaRPr lang="en-US" dirty="0" smtClean="0"/>
          </a:p>
          <a:p>
            <a:r>
              <a:rPr lang="en-US" dirty="0" smtClean="0"/>
              <a:t>Each </a:t>
            </a:r>
            <a:r>
              <a:rPr lang="en-US" dirty="0"/>
              <a:t>layer applies hundreds or thousands different filters to combines the results. </a:t>
            </a:r>
            <a:endParaRPr lang="en-US" dirty="0" smtClean="0"/>
          </a:p>
          <a:p>
            <a:r>
              <a:rPr lang="en-US" dirty="0" smtClean="0"/>
              <a:t>There’s </a:t>
            </a:r>
            <a:r>
              <a:rPr lang="en-US" dirty="0"/>
              <a:t>also pooling layers or </a:t>
            </a:r>
            <a:r>
              <a:rPr lang="en-US" dirty="0" err="1"/>
              <a:t>downsampling</a:t>
            </a:r>
            <a:r>
              <a:rPr lang="en-US" dirty="0"/>
              <a:t> layers. </a:t>
            </a:r>
            <a:endParaRPr lang="en-US" dirty="0" smtClean="0"/>
          </a:p>
          <a:p>
            <a:endParaRPr lang="en-US" dirty="0"/>
          </a:p>
        </p:txBody>
      </p:sp>
      <p:pic>
        <p:nvPicPr>
          <p:cNvPr id="4" name="picture" descr="http://www.wildml.com/wp-content/uploads/2015/11/Screen-Shot-2015-11-07-at-7.26.20-AM.png"/>
          <p:cNvPicPr/>
          <p:nvPr/>
        </p:nvPicPr>
        <p:blipFill>
          <a:blip r:embed="rId2" cstate="print">
            <a:extLst>
              <a:ext uri="{28A0092B-C50C-407E-A947-70E740481C1C}">
                <a14:useLocalDpi xmlns:a14="http://schemas.microsoft.com/office/drawing/2010/main" val="0"/>
              </a:ext>
            </a:extLst>
          </a:blip>
          <a:stretch>
            <a:fillRect/>
          </a:stretch>
        </p:blipFill>
        <p:spPr>
          <a:xfrm>
            <a:off x="4053255" y="779974"/>
            <a:ext cx="6843342" cy="2140929"/>
          </a:xfrm>
          <a:prstGeom prst="rect">
            <a:avLst/>
          </a:prstGeom>
        </p:spPr>
      </p:pic>
    </p:spTree>
    <p:extLst>
      <p:ext uri="{BB962C8B-B14F-4D97-AF65-F5344CB8AC3E}">
        <p14:creationId xmlns:p14="http://schemas.microsoft.com/office/powerpoint/2010/main" val="367712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Image/video </a:t>
            </a:r>
            <a:r>
              <a:rPr lang="en-US" dirty="0"/>
              <a:t>annotation</a:t>
            </a:r>
            <a:endParaRPr lang="en-GB" dirty="0"/>
          </a:p>
        </p:txBody>
      </p:sp>
      <p:sp>
        <p:nvSpPr>
          <p:cNvPr id="3" name="Content Placeholder 2"/>
          <p:cNvSpPr>
            <a:spLocks noGrp="1"/>
          </p:cNvSpPr>
          <p:nvPr>
            <p:ph idx="1"/>
          </p:nvPr>
        </p:nvSpPr>
        <p:spPr/>
        <p:txBody>
          <a:bodyPr>
            <a:normAutofit/>
          </a:bodyPr>
          <a:lstStyle/>
          <a:p>
            <a:r>
              <a:rPr lang="en-US" dirty="0"/>
              <a:t>The process of manually defining regions in an image and creating a textual description of those regions is known as image annotation. </a:t>
            </a:r>
          </a:p>
        </p:txBody>
      </p:sp>
      <p:pic>
        <p:nvPicPr>
          <p:cNvPr id="4" name="Picture 2" descr="Ð ÐµÐ·ÑÐ»ÑÐ°Ñ ÑÐ¾ ÑÐ»Ð¸ÐºÐ° Ð·Ð° object recog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927" y="3399310"/>
            <a:ext cx="6181855" cy="274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34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278" y="1067617"/>
            <a:ext cx="9443049" cy="2246769"/>
          </a:xfrm>
          <a:prstGeom prst="rect">
            <a:avLst/>
          </a:prstGeom>
        </p:spPr>
        <p:txBody>
          <a:bodyPr wrap="square">
            <a:spAutoFit/>
          </a:bodyPr>
          <a:lstStyle/>
          <a:p>
            <a:r>
              <a:rPr lang="en-US" sz="2800" dirty="0" err="1"/>
              <a:t>Labelbox</a:t>
            </a:r>
            <a:r>
              <a:rPr lang="en-US" sz="2800" dirty="0"/>
              <a:t>, </a:t>
            </a:r>
            <a:r>
              <a:rPr lang="en-US" sz="2800" b="1" dirty="0" err="1"/>
              <a:t>BBox</a:t>
            </a:r>
            <a:r>
              <a:rPr lang="en-US" sz="2800" b="1" dirty="0"/>
              <a:t>-label-tool, </a:t>
            </a:r>
            <a:r>
              <a:rPr lang="en-US" sz="2800" b="1" dirty="0" err="1"/>
              <a:t>LabelMe</a:t>
            </a:r>
            <a:r>
              <a:rPr lang="en-US" sz="2800" dirty="0"/>
              <a:t>, </a:t>
            </a:r>
            <a:r>
              <a:rPr lang="en-US" sz="2800" dirty="0" err="1"/>
              <a:t>Pixorize</a:t>
            </a:r>
            <a:r>
              <a:rPr lang="en-US" sz="2800" dirty="0"/>
              <a:t>, Simple Image Annotator</a:t>
            </a:r>
          </a:p>
          <a:p>
            <a:endParaRPr lang="en-US" sz="2800" dirty="0" smtClean="0"/>
          </a:p>
          <a:p>
            <a:r>
              <a:rPr lang="en-US" sz="2800" dirty="0" smtClean="0"/>
              <a:t>We </a:t>
            </a:r>
            <a:r>
              <a:rPr lang="en-US" sz="2800" dirty="0"/>
              <a:t>are planning to use </a:t>
            </a:r>
            <a:r>
              <a:rPr lang="en-US" sz="2800" dirty="0" err="1"/>
              <a:t>BBox</a:t>
            </a:r>
            <a:r>
              <a:rPr lang="en-US" sz="2800" dirty="0"/>
              <a:t> label tool for labeling our image database</a:t>
            </a:r>
            <a:endParaRPr lang="en-GB" sz="2800" dirty="0"/>
          </a:p>
        </p:txBody>
      </p:sp>
      <p:pic>
        <p:nvPicPr>
          <p:cNvPr id="6" name="Picture 5"/>
          <p:cNvPicPr>
            <a:picLocks noChangeAspect="1"/>
          </p:cNvPicPr>
          <p:nvPr/>
        </p:nvPicPr>
        <p:blipFill rotWithShape="1">
          <a:blip r:embed="rId2"/>
          <a:srcRect l="33885" t="30448" r="35345" b="48728"/>
          <a:stretch/>
        </p:blipFill>
        <p:spPr>
          <a:xfrm>
            <a:off x="4603687" y="3412523"/>
            <a:ext cx="5024576" cy="1912797"/>
          </a:xfrm>
          <a:prstGeom prst="rect">
            <a:avLst/>
          </a:prstGeom>
        </p:spPr>
      </p:pic>
    </p:spTree>
    <p:extLst>
      <p:ext uri="{BB962C8B-B14F-4D97-AF65-F5344CB8AC3E}">
        <p14:creationId xmlns:p14="http://schemas.microsoft.com/office/powerpoint/2010/main" val="389905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YOLO framework</a:t>
            </a:r>
            <a:endParaRPr lang="en-GB" dirty="0"/>
          </a:p>
        </p:txBody>
      </p:sp>
      <p:sp>
        <p:nvSpPr>
          <p:cNvPr id="3" name="Content Placeholder 2"/>
          <p:cNvSpPr>
            <a:spLocks noGrp="1"/>
          </p:cNvSpPr>
          <p:nvPr>
            <p:ph idx="1"/>
          </p:nvPr>
        </p:nvSpPr>
        <p:spPr/>
        <p:txBody>
          <a:bodyPr>
            <a:normAutofit/>
          </a:bodyPr>
          <a:lstStyle/>
          <a:p>
            <a:r>
              <a:rPr lang="en-US" dirty="0" smtClean="0"/>
              <a:t>YOLO </a:t>
            </a:r>
            <a:r>
              <a:rPr lang="en-US" dirty="0"/>
              <a:t>(You only look once) is a neural network for doing object detection in </a:t>
            </a:r>
            <a:r>
              <a:rPr lang="en-US" dirty="0" smtClean="0"/>
              <a:t>real-time.</a:t>
            </a:r>
          </a:p>
          <a:p>
            <a:r>
              <a:rPr lang="en-US" dirty="0" smtClean="0"/>
              <a:t>YOLO </a:t>
            </a:r>
            <a:r>
              <a:rPr lang="en-US" dirty="0"/>
              <a:t>uses a single CNN network to the full image for both classification and localizing the object using bounding boxes. These bounding boxes are weighted by the predicted probabilities. </a:t>
            </a:r>
            <a:endParaRPr lang="en-GB" dirty="0"/>
          </a:p>
          <a:p>
            <a:r>
              <a:rPr lang="en-US" dirty="0"/>
              <a:t>The base YOLO model processes images in real-time at 45 frames per second. </a:t>
            </a:r>
            <a:endParaRPr lang="en-US" dirty="0" smtClean="0"/>
          </a:p>
        </p:txBody>
      </p:sp>
    </p:spTree>
    <p:extLst>
      <p:ext uri="{BB962C8B-B14F-4D97-AF65-F5344CB8AC3E}">
        <p14:creationId xmlns:p14="http://schemas.microsoft.com/office/powerpoint/2010/main" val="1592731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1485</TotalTime>
  <Words>274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Convolutional neural networks in object recognition </vt:lpstr>
      <vt:lpstr>Content:</vt:lpstr>
      <vt:lpstr>Object recognition</vt:lpstr>
      <vt:lpstr>Deep learning</vt:lpstr>
      <vt:lpstr>Deep learning</vt:lpstr>
      <vt:lpstr>CNN</vt:lpstr>
      <vt:lpstr>Image/video annotation</vt:lpstr>
      <vt:lpstr>PowerPoint Presentation</vt:lpstr>
      <vt:lpstr>YOLO framework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processing</dc:title>
  <dc:creator>Windows User</dc:creator>
  <cp:lastModifiedBy>Mirjana Kocaleva</cp:lastModifiedBy>
  <cp:revision>34</cp:revision>
  <dcterms:created xsi:type="dcterms:W3CDTF">2018-03-15T10:19:22Z</dcterms:created>
  <dcterms:modified xsi:type="dcterms:W3CDTF">2018-03-28T22:05:57Z</dcterms:modified>
</cp:coreProperties>
</file>