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CCF23B-ABF3-4577-826F-B024EDECAA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B3FB88-5773-4DE3-A2BC-ABCE07037254}" type="datetimeFigureOut">
              <a:rPr lang="en-US" smtClean="0"/>
              <a:t>1/31/2018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FORMULATION AND PACKAGING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7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Generally, any pharmaceutical issues can be discovered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earlier, before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candidate drug reaches development, and any implications for product design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development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considered in advance.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development’s involvement 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selection process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“buy-in” to the nomination decision can often enhance the team’s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working relationship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their research colleagues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objective is to achieve a seamless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transition from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research to development, as opposed to the traditional “over-the-wall” approach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that many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pharmaceutical companies experience to their costs.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Earlier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involvement by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Pharmaceutical Development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group at the preclinical stage should also result in better planning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full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134542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spite of all these potential advantages of early pharmaceutical involvement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candidate drug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selection, there may be several barriers within a company which can hinder this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way 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working. Distance between the Research group and the Development group should not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really be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considered a barrier, although this can be the case for groups on different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continents with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different cultures and languages.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important factor for success seems to be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formal mechanism for interaction, supported by senior management in the company.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This often takes the form of a joint project team with regular meetings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review progress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However, there may still be a lack of appreciation of what input or expertise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pharmaceutical development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offer at the candidate drug selection stage. Opportunities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demonstrate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what can be done and to educate Research colleagues should be sought to try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overcome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this attitude.</a:t>
            </a:r>
          </a:p>
        </p:txBody>
      </p:sp>
    </p:spTree>
    <p:extLst>
      <p:ext uri="{BB962C8B-B14F-4D97-AF65-F5344CB8AC3E}">
        <p14:creationId xmlns:p14="http://schemas.microsoft.com/office/powerpoint/2010/main" val="33012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Another potential barrier is any overlapping expertise there may be in Research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Development groups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For example, overlap may occur between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Preformulation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Pharmaceutical Development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Physical Chemistry in Research, or between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Development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Drug Metabolism in Research. In these cases, it is important to clarify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agree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which group does what activity.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common perceived barrier to providing early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preformulation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input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 be the quantity of compound required for evaluation at this stage.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Research group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may believe that significantly more compound is required; with modern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instrumental techniques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however, this is often not the case.</a:t>
            </a:r>
          </a:p>
        </p:txBody>
      </p:sp>
    </p:spTree>
    <p:extLst>
      <p:ext uri="{BB962C8B-B14F-4D97-AF65-F5344CB8AC3E}">
        <p14:creationId xmlns:p14="http://schemas.microsoft.com/office/powerpoint/2010/main" val="117735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Other potential barriers which can influence the success of the relationship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Research at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candidate drug selection stage are the Pharmaceutical Development response time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 being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fast enough to support Research and the lack of resources that Pharmaceutical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Development can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give to support the candidate drug selection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Several compounds may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have to be evaluated simultaneously to generate comparative data to aid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selection process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Preformulation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have to keep pace with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pharmacologica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safety testing, otherwise there is no point in generating the data.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way of achieving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allocate dedicated resources to these projects using people trained to rapidly respond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preformulation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requirements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Simple formulations can be used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 this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stage, and rank order information is often acceptable, rather than definitive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quantitative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Analytical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methods should not require rigorous validation at this stage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provide these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data. Excessive documentation and rigid standard operating procedures that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slow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down the work are not usually necessary and should be avoided.</a:t>
            </a:r>
          </a:p>
        </p:txBody>
      </p:sp>
    </p:spTree>
    <p:extLst>
      <p:ext uri="{BB962C8B-B14F-4D97-AF65-F5344CB8AC3E}">
        <p14:creationId xmlns:p14="http://schemas.microsoft.com/office/powerpoint/2010/main" val="77483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4. Exploratory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aim of exploratory development is to gauge how the candidate drug is absorbed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metabolized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healthy human volunteers before studying its effect on those actually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suffering from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disease for which it is intended. Occasionally, it is necessary to conduct further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smallscale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studies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patients in order to make a decision whether to progress the candidate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drug into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full development.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stage is often referred to as Phase I clinical studies or Concept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Testing (Proof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Concept). Usually a small number of healthy volunteers (who do not have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condition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under investigation or any other illness) receives the drug candidate provided 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simple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formulation, which can be different from the intended commercial formulation.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 simple aqueous oral solution or suspension may be used, rather than a capsule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 tablet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minimize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formulation development work at this early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stage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If the candidate drug does not produce the expected effects in human studies, 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produces unexpected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unwanted effects, the development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likely to be stopped 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stage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17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Full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Completion of longer-term safety and clinical studies (Phase II and Phase III) in patients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suffering from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disease are accomplished at this stage. Phase II studies are dose ranging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studies 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reasonable patient population (several hundred) to evaluate the effectiveness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drug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common side-effects.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Phase II, the intended commercial formulation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developed, and the product/process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optimized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eventually scaled up to commercial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production scale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candidate drug should ideally be in the intended commercial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formulation for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Phase III trials. After the satisfactory completion of Phase II trials, large patient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populations (several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hundred to thousands) are involved to statistically confirm efficacy and safety.</a:t>
            </a:r>
          </a:p>
        </p:txBody>
      </p:sp>
    </p:spTree>
    <p:extLst>
      <p:ext uri="{BB962C8B-B14F-4D97-AF65-F5344CB8AC3E}">
        <p14:creationId xmlns:p14="http://schemas.microsoft.com/office/powerpoint/2010/main" val="216764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Full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Some patients will be given the drug, some a placebo product (required to be identical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appearance)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some may be given a known market leader (with all products appearing identical).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doctors and patients in the study will not know whether the patients are getting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test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drug, placebo or market leader; by switching the medication in a controlled way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doubleblind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trials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objectivity and statistical assessment of the treatment under investigation are assured.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Most regulatory authorities, including the U.S. Food and Drugs Administration (FDA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Medicines Control Agency (MCA) in the United Kingdom and the European Agency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Evaluation of Medicinal Products (EMEA), require three phases of clinical trials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sufficient data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demonstrate that the new product can be licensed as safe, effective and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acceptable quality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clinical studies are complete, the company can decide whether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wishes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submit a marketing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authorization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application to a regulatory authority for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medicinal drug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product. Approval is usually followed by product launch to market.</a:t>
            </a:r>
          </a:p>
        </p:txBody>
      </p:sp>
    </p:spTree>
    <p:extLst>
      <p:ext uri="{BB962C8B-B14F-4D97-AF65-F5344CB8AC3E}">
        <p14:creationId xmlns:p14="http://schemas.microsoft.com/office/powerpoint/2010/main" val="86997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dirty="0">
                <a:latin typeface="Times New Roman"/>
              </a:rPr>
              <a:t>Packaging means a collection of different </a:t>
            </a:r>
            <a:r>
              <a:rPr lang="en-US" sz="2400" dirty="0" smtClean="0">
                <a:latin typeface="Times New Roman"/>
              </a:rPr>
              <a:t>packaging materials </a:t>
            </a:r>
            <a:r>
              <a:rPr lang="en-US" sz="2400" dirty="0">
                <a:latin typeface="Times New Roman"/>
              </a:rPr>
              <a:t>which encase the pharmaceutical product from </a:t>
            </a:r>
            <a:r>
              <a:rPr lang="en-US" sz="2400" dirty="0" smtClean="0">
                <a:latin typeface="Times New Roman"/>
              </a:rPr>
              <a:t>the time </a:t>
            </a:r>
            <a:r>
              <a:rPr lang="en-US" sz="2400" dirty="0">
                <a:latin typeface="Times New Roman"/>
              </a:rPr>
              <a:t>of manufacturing to the end of the user .encasing </a:t>
            </a:r>
            <a:r>
              <a:rPr lang="en-US" sz="2400" dirty="0" smtClean="0">
                <a:latin typeface="Times New Roman"/>
              </a:rPr>
              <a:t>of drugs </a:t>
            </a:r>
            <a:r>
              <a:rPr lang="en-US" sz="2400" dirty="0">
                <a:latin typeface="Times New Roman"/>
              </a:rPr>
              <a:t>is important for life-saving drugs, medical </a:t>
            </a:r>
            <a:r>
              <a:rPr lang="en-US" sz="2400" dirty="0" smtClean="0">
                <a:latin typeface="Times New Roman"/>
              </a:rPr>
              <a:t>devices, medical </a:t>
            </a:r>
            <a:r>
              <a:rPr lang="en-US" sz="2400" dirty="0">
                <a:latin typeface="Times New Roman"/>
              </a:rPr>
              <a:t>treatments, and new products like </a:t>
            </a:r>
            <a:r>
              <a:rPr lang="en-US" sz="2400" dirty="0" smtClean="0">
                <a:latin typeface="Times New Roman"/>
              </a:rPr>
              <a:t>medical nutritionals</a:t>
            </a:r>
            <a:r>
              <a:rPr lang="en-US" sz="2400" dirty="0">
                <a:latin typeface="Times New Roman"/>
              </a:rPr>
              <a:t>. </a:t>
            </a:r>
            <a:endParaRPr lang="en-US" sz="2400" dirty="0" smtClean="0">
              <a:latin typeface="Times New Roman"/>
            </a:endParaRPr>
          </a:p>
          <a:p>
            <a:pPr algn="just"/>
            <a:r>
              <a:rPr lang="en-US" sz="2400" dirty="0" smtClean="0">
                <a:latin typeface="Times New Roman"/>
              </a:rPr>
              <a:t>Poultice</a:t>
            </a:r>
            <a:r>
              <a:rPr lang="en-US" sz="2400" dirty="0">
                <a:latin typeface="Times New Roman"/>
              </a:rPr>
              <a:t>, liquid, solid, powder, suspension </a:t>
            </a:r>
            <a:r>
              <a:rPr lang="en-US" sz="2400" dirty="0" smtClean="0">
                <a:latin typeface="Times New Roman"/>
              </a:rPr>
              <a:t>it should </a:t>
            </a:r>
            <a:r>
              <a:rPr lang="en-US" sz="2400" dirty="0">
                <a:latin typeface="Times New Roman"/>
              </a:rPr>
              <a:t>be transparent to the user about its </a:t>
            </a:r>
            <a:r>
              <a:rPr lang="en-US" sz="2400" dirty="0" smtClean="0">
                <a:latin typeface="Times New Roman"/>
              </a:rPr>
              <a:t>whole information </a:t>
            </a:r>
            <a:r>
              <a:rPr lang="en-US" sz="2400" dirty="0">
                <a:latin typeface="Times New Roman"/>
              </a:rPr>
              <a:t>on the </a:t>
            </a:r>
            <a:r>
              <a:rPr lang="en-US" sz="2400" dirty="0" smtClean="0">
                <a:latin typeface="Times New Roman"/>
              </a:rPr>
              <a:t>drug different </a:t>
            </a:r>
            <a:r>
              <a:rPr lang="en-US" sz="2400" dirty="0">
                <a:latin typeface="Times New Roman"/>
              </a:rPr>
              <a:t>types </a:t>
            </a:r>
            <a:r>
              <a:rPr lang="en-US" sz="2400" dirty="0" smtClean="0">
                <a:latin typeface="Times New Roman"/>
              </a:rPr>
              <a:t>of pharmaceutical </a:t>
            </a:r>
            <a:r>
              <a:rPr lang="en-US" sz="2400" dirty="0">
                <a:latin typeface="Times New Roman"/>
              </a:rPr>
              <a:t>packaging materials are present but </a:t>
            </a:r>
            <a:r>
              <a:rPr lang="en-US" sz="2400" dirty="0" smtClean="0">
                <a:latin typeface="Times New Roman"/>
              </a:rPr>
              <a:t>it depends </a:t>
            </a:r>
            <a:r>
              <a:rPr lang="en-US" sz="2400" dirty="0">
                <a:latin typeface="Times New Roman"/>
              </a:rPr>
              <a:t>upon its function and type of the material used.</a:t>
            </a:r>
          </a:p>
          <a:p>
            <a:pPr algn="just"/>
            <a:r>
              <a:rPr lang="en-US" sz="2400" dirty="0">
                <a:latin typeface="Times New Roman"/>
              </a:rPr>
              <a:t>Finally packaging materials are evaluated for </a:t>
            </a:r>
            <a:r>
              <a:rPr lang="en-US" sz="2400" dirty="0" smtClean="0">
                <a:latin typeface="Times New Roman"/>
              </a:rPr>
              <a:t>sterilization, storage </a:t>
            </a:r>
            <a:r>
              <a:rPr lang="en-US" sz="2400" dirty="0">
                <a:latin typeface="Times New Roman"/>
              </a:rPr>
              <a:t>and certain stability studies. Packaging protects </a:t>
            </a:r>
            <a:r>
              <a:rPr lang="en-US" sz="2400" dirty="0" smtClean="0">
                <a:latin typeface="Times New Roman"/>
              </a:rPr>
              <a:t>the harmful </a:t>
            </a:r>
            <a:r>
              <a:rPr lang="en-US" sz="2400" dirty="0">
                <a:latin typeface="Times New Roman"/>
              </a:rPr>
              <a:t>drugs from children direct contact because </a:t>
            </a:r>
            <a:r>
              <a:rPr lang="en-US" sz="2400" dirty="0" smtClean="0">
                <a:latin typeface="Times New Roman"/>
              </a:rPr>
              <a:t>different types </a:t>
            </a:r>
            <a:r>
              <a:rPr lang="en-US" sz="2400" dirty="0">
                <a:latin typeface="Times New Roman"/>
              </a:rPr>
              <a:t>of packaging are produced in to market, they </a:t>
            </a:r>
            <a:r>
              <a:rPr lang="en-US" sz="2400" dirty="0" smtClean="0">
                <a:latin typeface="Times New Roman"/>
              </a:rPr>
              <a:t>can’t easily </a:t>
            </a:r>
            <a:r>
              <a:rPr lang="en-US" sz="2400" dirty="0">
                <a:latin typeface="Times New Roman"/>
              </a:rPr>
              <a:t>open the packaging. </a:t>
            </a:r>
            <a:r>
              <a:rPr lang="en-US" sz="2400" dirty="0" smtClean="0">
                <a:latin typeface="Times New Roman"/>
              </a:rPr>
              <a:t>Packaging </a:t>
            </a:r>
            <a:r>
              <a:rPr lang="en-US" sz="2400" dirty="0">
                <a:latin typeface="Times New Roman"/>
              </a:rPr>
              <a:t>is an multiple </a:t>
            </a:r>
            <a:r>
              <a:rPr lang="en-US" sz="2400" dirty="0" smtClean="0">
                <a:latin typeface="Times New Roman"/>
              </a:rPr>
              <a:t>user means </a:t>
            </a:r>
            <a:r>
              <a:rPr lang="en-US" sz="2400" dirty="0">
                <a:latin typeface="Times New Roman"/>
              </a:rPr>
              <a:t>provide presentation, protection, </a:t>
            </a:r>
            <a:r>
              <a:rPr lang="en-US" sz="2400" dirty="0" smtClean="0">
                <a:latin typeface="Times New Roman"/>
              </a:rPr>
              <a:t>identification information</a:t>
            </a:r>
            <a:r>
              <a:rPr lang="en-US" sz="2400" dirty="0">
                <a:latin typeface="Times New Roman"/>
              </a:rPr>
              <a:t>, about a product during storage, </a:t>
            </a:r>
            <a:r>
              <a:rPr lang="en-US" sz="2400" dirty="0" smtClean="0">
                <a:latin typeface="Times New Roman"/>
              </a:rPr>
              <a:t>carriage, display </a:t>
            </a:r>
            <a:r>
              <a:rPr lang="en-US" sz="2400" dirty="0">
                <a:latin typeface="Times New Roman"/>
              </a:rPr>
              <a:t>and until the product is consumed.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7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quality of the packaging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pharmaceutical products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plays a very important role in the quality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such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products.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must: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protect against all adverse external influences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alter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properties of the product, e.g. moisture,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light, oxygen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temperature variations;</a:t>
            </a:r>
          </a:p>
          <a:p>
            <a:pPr marL="11430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protect against biological contamination;</a:t>
            </a:r>
          </a:p>
          <a:p>
            <a:pPr marL="11430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protect against physical damage;</a:t>
            </a:r>
          </a:p>
          <a:p>
            <a:pPr marL="11430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Carry the correct information and identification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product.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1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dirty="0">
                <a:latin typeface="Times New Roman"/>
              </a:rPr>
              <a:t>A distinction must be made between primary and </a:t>
            </a:r>
            <a:r>
              <a:rPr lang="en-US" sz="2400" dirty="0" smtClean="0">
                <a:latin typeface="Times New Roman"/>
              </a:rPr>
              <a:t>secondary packaging </a:t>
            </a:r>
            <a:r>
              <a:rPr lang="en-US" sz="2400" dirty="0">
                <a:latin typeface="Times New Roman"/>
              </a:rPr>
              <a:t>components. The primary packaging </a:t>
            </a:r>
            <a:r>
              <a:rPr lang="en-US" sz="2400" dirty="0" smtClean="0">
                <a:latin typeface="Times New Roman"/>
              </a:rPr>
              <a:t>components (e.g</a:t>
            </a:r>
            <a:r>
              <a:rPr lang="en-US" sz="2400" dirty="0">
                <a:latin typeface="Times New Roman"/>
              </a:rPr>
              <a:t>. bottles, vials, closures, blisters) are in direct </a:t>
            </a:r>
            <a:r>
              <a:rPr lang="en-US" sz="2400" dirty="0" smtClean="0">
                <a:latin typeface="Times New Roman"/>
              </a:rPr>
              <a:t>physical contact </a:t>
            </a:r>
            <a:r>
              <a:rPr lang="en-US" sz="2400" dirty="0">
                <a:latin typeface="Times New Roman"/>
              </a:rPr>
              <a:t>with the product, whereas the </a:t>
            </a:r>
            <a:r>
              <a:rPr lang="en-US" sz="2400" dirty="0" smtClean="0">
                <a:latin typeface="Times New Roman"/>
              </a:rPr>
              <a:t>secondary components </a:t>
            </a:r>
            <a:r>
              <a:rPr lang="en-US" sz="2400" dirty="0">
                <a:latin typeface="Times New Roman"/>
              </a:rPr>
              <a:t>are not (e.g. </a:t>
            </a:r>
            <a:r>
              <a:rPr lang="en-US" sz="2400" dirty="0" err="1">
                <a:latin typeface="Times New Roman"/>
              </a:rPr>
              <a:t>aluminium</a:t>
            </a:r>
            <a:r>
              <a:rPr lang="en-US" sz="2400" dirty="0">
                <a:latin typeface="Times New Roman"/>
              </a:rPr>
              <a:t> caps, cardboard boxes).</a:t>
            </a:r>
          </a:p>
          <a:p>
            <a:pPr algn="just"/>
            <a:r>
              <a:rPr lang="en-US" sz="2400" dirty="0">
                <a:latin typeface="Times New Roman"/>
              </a:rPr>
              <a:t>The choice of primary and/or secondary </a:t>
            </a:r>
            <a:r>
              <a:rPr lang="en-US" sz="2400" dirty="0" smtClean="0">
                <a:latin typeface="Times New Roman"/>
              </a:rPr>
              <a:t>packaging materials </a:t>
            </a:r>
            <a:r>
              <a:rPr lang="en-US" sz="2400" dirty="0">
                <a:latin typeface="Times New Roman"/>
              </a:rPr>
              <a:t>will depend on the degree of protection </a:t>
            </a:r>
            <a:r>
              <a:rPr lang="en-US" sz="2400" dirty="0" smtClean="0">
                <a:latin typeface="Times New Roman"/>
              </a:rPr>
              <a:t>required, compatibility </a:t>
            </a:r>
            <a:r>
              <a:rPr lang="en-US" sz="2400" dirty="0">
                <a:latin typeface="Times New Roman"/>
              </a:rPr>
              <a:t>with the contents, the filling method and </a:t>
            </a:r>
            <a:r>
              <a:rPr lang="en-US" sz="2400" dirty="0" smtClean="0">
                <a:latin typeface="Times New Roman"/>
              </a:rPr>
              <a:t>cost, but </a:t>
            </a:r>
            <a:r>
              <a:rPr lang="en-US" sz="2400" dirty="0">
                <a:latin typeface="Times New Roman"/>
              </a:rPr>
              <a:t>also the presentation for over-the-counter (OTC) </a:t>
            </a:r>
            <a:r>
              <a:rPr lang="en-US" sz="2400" dirty="0" smtClean="0">
                <a:latin typeface="Times New Roman"/>
              </a:rPr>
              <a:t>drugs and </a:t>
            </a:r>
            <a:r>
              <a:rPr lang="en-US" sz="2400" dirty="0">
                <a:latin typeface="Times New Roman"/>
              </a:rPr>
              <a:t>the convenience of the packaging for the user (e.g. </a:t>
            </a:r>
            <a:r>
              <a:rPr lang="en-US" sz="2400" dirty="0" smtClean="0">
                <a:latin typeface="Times New Roman"/>
              </a:rPr>
              <a:t>size, weight</a:t>
            </a:r>
            <a:r>
              <a:rPr lang="en-US" sz="2400" dirty="0">
                <a:latin typeface="Times New Roman"/>
              </a:rPr>
              <a:t>, method of opening/reclosing (if appropriate</a:t>
            </a:r>
            <a:r>
              <a:rPr lang="en-US" sz="2400" dirty="0" smtClean="0">
                <a:latin typeface="Times New Roman"/>
              </a:rPr>
              <a:t>), legibility </a:t>
            </a:r>
            <a:r>
              <a:rPr lang="en-US" sz="2400" dirty="0">
                <a:latin typeface="Times New Roman"/>
              </a:rPr>
              <a:t>of printing</a:t>
            </a:r>
            <a:r>
              <a:rPr lang="en-US" sz="2400" dirty="0" smtClean="0">
                <a:latin typeface="Times New Roman"/>
              </a:rPr>
              <a:t>).</a:t>
            </a:r>
          </a:p>
          <a:p>
            <a:pPr algn="just"/>
            <a:r>
              <a:rPr lang="en-US" sz="2400" dirty="0" smtClean="0">
                <a:latin typeface="Times New Roman"/>
              </a:rPr>
              <a:t>Containers </a:t>
            </a:r>
            <a:r>
              <a:rPr lang="en-US" sz="2400" dirty="0">
                <a:latin typeface="Times New Roman"/>
              </a:rPr>
              <a:t>may be referred to </a:t>
            </a:r>
            <a:r>
              <a:rPr lang="en-US" sz="2400" dirty="0" smtClean="0">
                <a:latin typeface="Times New Roman"/>
              </a:rPr>
              <a:t>as primary </a:t>
            </a:r>
            <a:r>
              <a:rPr lang="en-US" sz="2400" dirty="0">
                <a:latin typeface="Times New Roman"/>
              </a:rPr>
              <a:t>or secondary, depending on whether they are </a:t>
            </a:r>
            <a:r>
              <a:rPr lang="en-US" sz="2400" dirty="0" smtClean="0">
                <a:latin typeface="Times New Roman"/>
              </a:rPr>
              <a:t>for immediate </a:t>
            </a:r>
            <a:r>
              <a:rPr lang="en-US" sz="2400" dirty="0">
                <a:latin typeface="Times New Roman"/>
              </a:rPr>
              <a:t>use after production of the finished product </a:t>
            </a:r>
            <a:r>
              <a:rPr lang="en-US" sz="2400" dirty="0" smtClean="0">
                <a:latin typeface="Times New Roman"/>
              </a:rPr>
              <a:t>or not</a:t>
            </a:r>
            <a:r>
              <a:rPr lang="en-US" sz="2400" dirty="0">
                <a:latin typeface="Times New Roman"/>
              </a:rPr>
              <a:t>. Both single-dose and multi-dose containers exist.</a:t>
            </a:r>
          </a:p>
          <a:p>
            <a:pPr algn="just"/>
            <a:r>
              <a:rPr lang="en-US" sz="2400" dirty="0">
                <a:latin typeface="Times New Roman"/>
              </a:rPr>
              <a:t>Containers may be well-closed, tightly closed, </a:t>
            </a:r>
            <a:r>
              <a:rPr lang="en-US" sz="2400" dirty="0" smtClean="0">
                <a:latin typeface="Times New Roman"/>
              </a:rPr>
              <a:t>hermetically closed </a:t>
            </a:r>
            <a:r>
              <a:rPr lang="en-US" sz="2400" dirty="0">
                <a:latin typeface="Times New Roman"/>
              </a:rPr>
              <a:t>or light-resistant, airtight.</a:t>
            </a:r>
            <a:r>
              <a:rPr lang="en-US" sz="800" dirty="0">
                <a:latin typeface="Times New Roman"/>
              </a:rPr>
              <a:t>[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Minion-Regular"/>
              </a:rPr>
              <a:t>The development of a new medicinal product from a novel </a:t>
            </a:r>
            <a:r>
              <a:rPr lang="en-US" sz="2400" dirty="0" smtClean="0">
                <a:latin typeface="Minion-Regular"/>
              </a:rPr>
              <a:t>synthesized </a:t>
            </a:r>
            <a:r>
              <a:rPr lang="en-US" sz="2400" dirty="0">
                <a:latin typeface="Minion-Regular"/>
              </a:rPr>
              <a:t>chemical </a:t>
            </a:r>
            <a:r>
              <a:rPr lang="en-US" sz="2400" dirty="0" smtClean="0">
                <a:latin typeface="Minion-Regular"/>
              </a:rPr>
              <a:t>compound, a </a:t>
            </a:r>
            <a:r>
              <a:rPr lang="en-US" sz="2400" dirty="0">
                <a:latin typeface="Minion-Regular"/>
              </a:rPr>
              <a:t>chemical extracted from a natural source or a compound produced by </a:t>
            </a:r>
            <a:r>
              <a:rPr lang="en-US" sz="2400" dirty="0" smtClean="0">
                <a:latin typeface="Minion-Regular"/>
              </a:rPr>
              <a:t>biotechnological processes</a:t>
            </a:r>
            <a:r>
              <a:rPr lang="en-US" sz="2400" dirty="0">
                <a:latin typeface="Minion-Regular"/>
              </a:rPr>
              <a:t>, is a long and complex process and involves many different disciplines working together.</a:t>
            </a:r>
          </a:p>
          <a:p>
            <a:pPr algn="just"/>
            <a:r>
              <a:rPr lang="en-US" sz="2400" dirty="0">
                <a:latin typeface="Minion-Regular"/>
              </a:rPr>
              <a:t>The drug discovery and development process for a typical research-based </a:t>
            </a:r>
            <a:r>
              <a:rPr lang="en-US" sz="2400" dirty="0" smtClean="0">
                <a:latin typeface="Minion-Regular"/>
              </a:rPr>
              <a:t>pharmaceutical company </a:t>
            </a:r>
            <a:r>
              <a:rPr lang="en-US" sz="2400" dirty="0">
                <a:latin typeface="Minion-Regular"/>
              </a:rPr>
              <a:t>can be broken down into five distinct </a:t>
            </a:r>
            <a:r>
              <a:rPr lang="en-US" sz="2400" dirty="0" smtClean="0">
                <a:latin typeface="Minion-Regular"/>
              </a:rPr>
              <a:t>stages. </a:t>
            </a:r>
          </a:p>
          <a:p>
            <a:pPr algn="just"/>
            <a:r>
              <a:rPr lang="en-US" sz="2400" dirty="0" smtClean="0">
                <a:latin typeface="Minion-Regular"/>
              </a:rPr>
              <a:t>At each stage</a:t>
            </a:r>
            <a:r>
              <a:rPr lang="en-US" sz="2400" dirty="0">
                <a:latin typeface="Minion-Regular"/>
              </a:rPr>
              <a:t>, there will be several activities running in parallel, with the overall objective of </a:t>
            </a:r>
            <a:r>
              <a:rPr lang="en-US" sz="2400" dirty="0" smtClean="0">
                <a:latin typeface="Minion-Regular"/>
              </a:rPr>
              <a:t>discovering a </a:t>
            </a:r>
            <a:r>
              <a:rPr lang="en-US" sz="2400" dirty="0">
                <a:latin typeface="Minion-Regular"/>
              </a:rPr>
              <a:t>candidate drug and developing it to market as efficiently as possible.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4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n-US" sz="2400" b="1" dirty="0">
                <a:latin typeface="Times New Roman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sz="2400" i="1" u="sng" dirty="0">
                <a:latin typeface="Times New Roman"/>
              </a:rPr>
              <a:t>Containment:</a:t>
            </a:r>
          </a:p>
          <a:p>
            <a:pPr algn="just"/>
            <a:r>
              <a:rPr lang="en-US" sz="2400" dirty="0">
                <a:latin typeface="Times New Roman"/>
              </a:rPr>
              <a:t>The containment of the product is the most </a:t>
            </a:r>
            <a:r>
              <a:rPr lang="en-US" sz="2400" dirty="0" smtClean="0">
                <a:latin typeface="Times New Roman"/>
              </a:rPr>
              <a:t>fundamental function </a:t>
            </a:r>
            <a:r>
              <a:rPr lang="en-US" sz="2400" dirty="0">
                <a:latin typeface="Times New Roman"/>
              </a:rPr>
              <a:t>of packaging for medicinal products. The design </a:t>
            </a:r>
            <a:r>
              <a:rPr lang="en-US" sz="2400" dirty="0" smtClean="0">
                <a:latin typeface="Times New Roman"/>
              </a:rPr>
              <a:t>of high-quality </a:t>
            </a:r>
            <a:r>
              <a:rPr lang="en-US" sz="2400" dirty="0">
                <a:latin typeface="Times New Roman"/>
              </a:rPr>
              <a:t>packaging must take into account both </a:t>
            </a:r>
            <a:r>
              <a:rPr lang="en-US" sz="2400" dirty="0" smtClean="0">
                <a:latin typeface="Times New Roman"/>
              </a:rPr>
              <a:t>the needs </a:t>
            </a:r>
            <a:r>
              <a:rPr lang="en-US" sz="2400" dirty="0">
                <a:latin typeface="Times New Roman"/>
              </a:rPr>
              <a:t>of the product and of the manufacturing </a:t>
            </a:r>
            <a:r>
              <a:rPr lang="en-US" sz="2400" dirty="0" smtClean="0">
                <a:latin typeface="Times New Roman"/>
              </a:rPr>
              <a:t>and distribution </a:t>
            </a:r>
            <a:r>
              <a:rPr lang="en-US" sz="2400" dirty="0">
                <a:latin typeface="Times New Roman"/>
              </a:rPr>
              <a:t>system. </a:t>
            </a:r>
            <a:endParaRPr lang="en-US" sz="24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2400" dirty="0" smtClean="0">
                <a:latin typeface="Times New Roman"/>
              </a:rPr>
              <a:t>This </a:t>
            </a:r>
            <a:r>
              <a:rPr lang="en-US" sz="2400" dirty="0">
                <a:latin typeface="Times New Roman"/>
              </a:rPr>
              <a:t>requires the packaging:</a:t>
            </a:r>
          </a:p>
          <a:p>
            <a:pPr algn="just"/>
            <a:r>
              <a:rPr lang="en-US" sz="2400" dirty="0">
                <a:latin typeface="Symbol"/>
              </a:rPr>
              <a:t> </a:t>
            </a:r>
            <a:r>
              <a:rPr lang="en-US" sz="2400" dirty="0">
                <a:latin typeface="Times New Roman"/>
              </a:rPr>
              <a:t>Not to leak, nor allow diffusion and permeation of </a:t>
            </a:r>
            <a:r>
              <a:rPr lang="en-US" sz="2400" dirty="0" smtClean="0">
                <a:latin typeface="Times New Roman"/>
              </a:rPr>
              <a:t>the product</a:t>
            </a:r>
            <a:r>
              <a:rPr lang="en-US" sz="2400" dirty="0">
                <a:latin typeface="Times New Roman"/>
              </a:rPr>
              <a:t>;</a:t>
            </a:r>
          </a:p>
          <a:p>
            <a:pPr algn="just"/>
            <a:r>
              <a:rPr lang="en-US" sz="2400" dirty="0">
                <a:latin typeface="Symbol"/>
              </a:rPr>
              <a:t> </a:t>
            </a:r>
            <a:r>
              <a:rPr lang="en-US" sz="2400" dirty="0">
                <a:latin typeface="Times New Roman"/>
              </a:rPr>
              <a:t>To be strong enough to hold the contents </a:t>
            </a:r>
            <a:r>
              <a:rPr lang="en-US" sz="2400" dirty="0" smtClean="0">
                <a:latin typeface="Times New Roman"/>
              </a:rPr>
              <a:t>when subjected </a:t>
            </a:r>
            <a:r>
              <a:rPr lang="en-US" sz="2400" dirty="0">
                <a:latin typeface="Times New Roman"/>
              </a:rPr>
              <a:t>to normal handling.</a:t>
            </a:r>
          </a:p>
          <a:p>
            <a:pPr algn="just"/>
            <a:r>
              <a:rPr lang="en-US" sz="2400" dirty="0">
                <a:latin typeface="Symbol"/>
              </a:rPr>
              <a:t> </a:t>
            </a:r>
            <a:r>
              <a:rPr lang="en-US" sz="2400" dirty="0">
                <a:latin typeface="Times New Roman"/>
              </a:rPr>
              <a:t>Not to be altered by the ingredients of the </a:t>
            </a:r>
            <a:r>
              <a:rPr lang="en-US" sz="2400" dirty="0" smtClean="0">
                <a:latin typeface="Times New Roman"/>
              </a:rPr>
              <a:t>formulation in </a:t>
            </a:r>
            <a:r>
              <a:rPr lang="en-US" sz="2400" dirty="0">
                <a:latin typeface="Times New Roman"/>
              </a:rPr>
              <a:t>its final dosage form.</a:t>
            </a:r>
          </a:p>
          <a:p>
            <a:pPr algn="just"/>
            <a:r>
              <a:rPr lang="en-US" sz="2400" dirty="0">
                <a:latin typeface="Symbol"/>
              </a:rPr>
              <a:t> </a:t>
            </a:r>
            <a:r>
              <a:rPr lang="en-US" sz="2400" dirty="0">
                <a:latin typeface="Times New Roman"/>
              </a:rPr>
              <a:t>Protection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7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Containment: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packaging must protect the product against 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adverse external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influences that may affect its quality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potency, such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light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moisture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oxygen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biological contamination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Mechanical damage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4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>
              <a:buNone/>
            </a:pPr>
            <a:r>
              <a:rPr lang="en-US" sz="2400" i="1" u="sng" dirty="0">
                <a:latin typeface="Times New Roman"/>
              </a:rPr>
              <a:t>Stability</a:t>
            </a:r>
            <a:r>
              <a:rPr lang="en-US" sz="2400" dirty="0">
                <a:latin typeface="Times New Roman"/>
              </a:rPr>
              <a:t>:</a:t>
            </a:r>
          </a:p>
          <a:p>
            <a:r>
              <a:rPr lang="en-US" sz="2400" dirty="0">
                <a:latin typeface="Times New Roman"/>
              </a:rPr>
              <a:t>Information on stability is given in the guidelines </a:t>
            </a:r>
            <a:r>
              <a:rPr lang="en-US" sz="2400" dirty="0" smtClean="0">
                <a:latin typeface="Times New Roman"/>
              </a:rPr>
              <a:t>for stability </a:t>
            </a:r>
            <a:r>
              <a:rPr lang="en-US" sz="2400" dirty="0">
                <a:latin typeface="Times New Roman"/>
              </a:rPr>
              <a:t>testing of pharmaceutical products containing </a:t>
            </a:r>
            <a:r>
              <a:rPr lang="en-US" sz="2400" dirty="0" smtClean="0">
                <a:latin typeface="Times New Roman"/>
              </a:rPr>
              <a:t>well established drug </a:t>
            </a:r>
            <a:r>
              <a:rPr lang="en-US" sz="2400" dirty="0">
                <a:latin typeface="Times New Roman"/>
              </a:rPr>
              <a:t>substances in conventional dosage forms.</a:t>
            </a:r>
          </a:p>
          <a:p>
            <a:r>
              <a:rPr lang="en-US" sz="2400" dirty="0">
                <a:latin typeface="Times New Roman"/>
              </a:rPr>
              <a:t>For primary packaging, it is necessary to know the </a:t>
            </a:r>
            <a:r>
              <a:rPr lang="en-US" sz="2400" dirty="0" smtClean="0">
                <a:latin typeface="Times New Roman"/>
              </a:rPr>
              <a:t>possible interactions </a:t>
            </a:r>
            <a:r>
              <a:rPr lang="en-US" sz="2400" dirty="0">
                <a:latin typeface="Times New Roman"/>
              </a:rPr>
              <a:t>between the container and the contents.</a:t>
            </a:r>
          </a:p>
          <a:p>
            <a:r>
              <a:rPr lang="en-US" sz="2400" dirty="0">
                <a:latin typeface="Times New Roman"/>
              </a:rPr>
              <a:t>Normally, product/component stability and </a:t>
            </a:r>
            <a:r>
              <a:rPr lang="en-US" sz="2400" dirty="0" smtClean="0">
                <a:latin typeface="Times New Roman"/>
              </a:rPr>
              <a:t>compatibility are </a:t>
            </a:r>
            <a:r>
              <a:rPr lang="en-US" sz="2400" dirty="0">
                <a:latin typeface="Times New Roman"/>
              </a:rPr>
              <a:t>confirmed during the primary research and </a:t>
            </a:r>
            <a:r>
              <a:rPr lang="en-US" sz="2400" dirty="0" smtClean="0">
                <a:latin typeface="Times New Roman"/>
              </a:rPr>
              <a:t>development stage</a:t>
            </a:r>
            <a:r>
              <a:rPr lang="en-US" sz="2400" dirty="0">
                <a:latin typeface="Times New Roman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06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i="1" u="sng" dirty="0">
                <a:latin typeface="Times New Roman"/>
              </a:rPr>
              <a:t>Stability</a:t>
            </a:r>
            <a:r>
              <a:rPr lang="en-US" dirty="0" smtClean="0">
                <a:latin typeface="Times New Roman"/>
              </a:rPr>
              <a:t>:</a:t>
            </a:r>
          </a:p>
          <a:p>
            <a:pPr lvl="0" algn="just">
              <a:buClr>
                <a:srgbClr val="A9A57C"/>
              </a:buClr>
            </a:pPr>
            <a:r>
              <a:rPr lang="en-US" sz="1800" dirty="0">
                <a:solidFill>
                  <a:srgbClr val="2F2B20"/>
                </a:solidFill>
                <a:latin typeface="Times New Roman"/>
              </a:rPr>
              <a:t>There are numerous possibilities of interactions between (primary) packaging materials and pharmaceutical products, such </a:t>
            </a:r>
            <a:r>
              <a:rPr lang="en-US" sz="1800" dirty="0" smtClean="0">
                <a:solidFill>
                  <a:srgbClr val="2F2B20"/>
                </a:solidFill>
                <a:latin typeface="Times New Roman"/>
              </a:rPr>
              <a:t>as:</a:t>
            </a:r>
            <a:endParaRPr lang="en-US" sz="1800" dirty="0" smtClean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en-US" sz="18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release of chemicals from components of </a:t>
            </a:r>
            <a:r>
              <a:rPr lang="en-US" sz="1800" dirty="0" smtClean="0">
                <a:latin typeface="Times New Roman"/>
              </a:rPr>
              <a:t>the packaging </a:t>
            </a:r>
            <a:r>
              <a:rPr lang="en-US" sz="1800" dirty="0">
                <a:latin typeface="Times New Roman"/>
              </a:rPr>
              <a:t>materials;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release of visible and/or sub visible </a:t>
            </a:r>
            <a:r>
              <a:rPr lang="en-US" sz="1800" dirty="0" smtClean="0">
                <a:latin typeface="Times New Roman"/>
              </a:rPr>
              <a:t>particles;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absorption or adsorption of </a:t>
            </a:r>
            <a:r>
              <a:rPr lang="en-US" sz="1800" dirty="0" smtClean="0">
                <a:latin typeface="Times New Roman"/>
              </a:rPr>
              <a:t>pharmaceutical components </a:t>
            </a:r>
            <a:r>
              <a:rPr lang="en-US" sz="1800" dirty="0">
                <a:latin typeface="Times New Roman"/>
              </a:rPr>
              <a:t>by the packaging </a:t>
            </a:r>
            <a:r>
              <a:rPr lang="en-US" sz="1800" dirty="0" smtClean="0">
                <a:latin typeface="Times New Roman"/>
              </a:rPr>
              <a:t>materials;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Times New Roman"/>
              </a:rPr>
              <a:t>Chemical </a:t>
            </a:r>
            <a:r>
              <a:rPr lang="en-US" sz="1800" dirty="0">
                <a:latin typeface="Times New Roman"/>
              </a:rPr>
              <a:t>reactions between the </a:t>
            </a:r>
            <a:r>
              <a:rPr lang="en-US" sz="1800" dirty="0" smtClean="0">
                <a:latin typeface="Times New Roman"/>
              </a:rPr>
              <a:t>pharmaceutical product </a:t>
            </a:r>
            <a:r>
              <a:rPr lang="en-US" sz="1800" dirty="0">
                <a:latin typeface="Times New Roman"/>
              </a:rPr>
              <a:t>and the packaging </a:t>
            </a:r>
            <a:r>
              <a:rPr lang="en-US" sz="1800" dirty="0" smtClean="0">
                <a:latin typeface="Times New Roman"/>
              </a:rPr>
              <a:t>materials;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degradation of packaging components in </a:t>
            </a:r>
            <a:r>
              <a:rPr lang="en-US" sz="1800" dirty="0" smtClean="0">
                <a:latin typeface="Times New Roman"/>
              </a:rPr>
              <a:t>contact with </a:t>
            </a:r>
            <a:r>
              <a:rPr lang="en-US" sz="1800" dirty="0">
                <a:latin typeface="Times New Roman"/>
              </a:rPr>
              <a:t>the pharmaceutical </a:t>
            </a:r>
            <a:r>
              <a:rPr lang="en-US" sz="1800" dirty="0" smtClean="0">
                <a:latin typeface="Times New Roman"/>
              </a:rPr>
              <a:t>products;</a:t>
            </a:r>
          </a:p>
          <a:p>
            <a:pPr algn="just">
              <a:buFontTx/>
              <a:buChar char="-"/>
            </a:pPr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influence of the manufacturing process (</a:t>
            </a:r>
            <a:r>
              <a:rPr lang="en-US" sz="1800" dirty="0" smtClean="0">
                <a:latin typeface="Times New Roman"/>
              </a:rPr>
              <a:t>e.g. sterilization</a:t>
            </a:r>
            <a:r>
              <a:rPr lang="en-US" sz="1800" dirty="0">
                <a:latin typeface="Times New Roman"/>
              </a:rPr>
              <a:t>) on the container.</a:t>
            </a:r>
          </a:p>
        </p:txBody>
      </p:sp>
    </p:spTree>
    <p:extLst>
      <p:ext uri="{BB962C8B-B14F-4D97-AF65-F5344CB8AC3E}">
        <p14:creationId xmlns:p14="http://schemas.microsoft.com/office/powerpoint/2010/main" val="283726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sz="1700" i="1" u="sng" dirty="0" smtClean="0">
                <a:latin typeface="Times New Roman" pitchFamily="18" charset="0"/>
                <a:cs typeface="Times New Roman" pitchFamily="18" charset="0"/>
              </a:rPr>
              <a:t>Labels:</a:t>
            </a:r>
          </a:p>
          <a:p>
            <a:pPr marL="114300" indent="0"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Throughout manufacturing, a succession of specific outer labels is applied to the container of the medicinal product.</a:t>
            </a:r>
          </a:p>
          <a:p>
            <a:pPr marL="114300" indent="0"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level of processing is indicated by the following words: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 Quarantine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 Storage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 Distribution.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Specifications for labels for finished drug products are defined in the WHO guidelines on GMP for pharmaceutical products .</a:t>
            </a:r>
          </a:p>
          <a:p>
            <a:pPr marL="114300" indent="0"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Written labels on the packaging: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 Permit the identification of each active ingredient by means of its INN, and also give the dosage form and the trade name/trademark. All information concerning the medicinal product, as required by national legislation, must be stated on the packaging.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 Preserve the stability of the medicinal product by giving advice on its storage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2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sz="1700" i="1" u="sng" dirty="0" smtClean="0">
                <a:latin typeface="Times New Roman" pitchFamily="18" charset="0"/>
                <a:cs typeface="Times New Roman" pitchFamily="18" charset="0"/>
              </a:rPr>
              <a:t>Labels:</a:t>
            </a:r>
          </a:p>
          <a:p>
            <a:pPr marL="114300" indent="0">
              <a:buNone/>
            </a:pPr>
            <a:r>
              <a:rPr lang="en-US" sz="1800" dirty="0">
                <a:latin typeface="Times New Roman"/>
              </a:rPr>
              <a:t>After the stability of the product has been evaluated, one </a:t>
            </a:r>
            <a:r>
              <a:rPr lang="en-US" sz="1800" dirty="0" smtClean="0">
                <a:latin typeface="Times New Roman"/>
              </a:rPr>
              <a:t>of the </a:t>
            </a:r>
            <a:r>
              <a:rPr lang="en-US" sz="1800" dirty="0">
                <a:latin typeface="Times New Roman"/>
              </a:rPr>
              <a:t>following recommendations as to storage conditions </a:t>
            </a:r>
            <a:r>
              <a:rPr lang="en-US" sz="1800" dirty="0" smtClean="0">
                <a:latin typeface="Times New Roman"/>
              </a:rPr>
              <a:t>can be </a:t>
            </a:r>
            <a:r>
              <a:rPr lang="en-US" sz="1800" dirty="0">
                <a:latin typeface="Times New Roman"/>
              </a:rPr>
              <a:t>prominently indicated on the label:</a:t>
            </a:r>
          </a:p>
          <a:p>
            <a:r>
              <a:rPr lang="en-US" sz="1800" dirty="0">
                <a:latin typeface="Symbol"/>
              </a:rPr>
              <a:t> </a:t>
            </a:r>
            <a:r>
              <a:rPr lang="en-US" sz="1800" dirty="0">
                <a:latin typeface="Times New Roman"/>
              </a:rPr>
              <a:t>Store under normal storage conditions;</a:t>
            </a:r>
          </a:p>
          <a:p>
            <a:r>
              <a:rPr lang="en-US" sz="1800" dirty="0">
                <a:latin typeface="Symbol"/>
              </a:rPr>
              <a:t> </a:t>
            </a:r>
            <a:r>
              <a:rPr lang="en-US" sz="1800" dirty="0">
                <a:latin typeface="Times New Roman"/>
              </a:rPr>
              <a:t>Store between 2 and 8 °C (under refrigeration, no</a:t>
            </a:r>
          </a:p>
          <a:p>
            <a:r>
              <a:rPr lang="en-US" sz="1800" dirty="0">
                <a:latin typeface="Times New Roman"/>
              </a:rPr>
              <a:t>freezing);</a:t>
            </a:r>
          </a:p>
          <a:p>
            <a:r>
              <a:rPr lang="en-US" sz="1800" dirty="0">
                <a:latin typeface="Symbol"/>
              </a:rPr>
              <a:t> </a:t>
            </a:r>
            <a:r>
              <a:rPr lang="en-US" sz="1800" dirty="0">
                <a:latin typeface="Times New Roman"/>
              </a:rPr>
              <a:t>Store below 8 °C (under refrigeration);</a:t>
            </a:r>
          </a:p>
          <a:p>
            <a:r>
              <a:rPr lang="en-US" sz="1800" dirty="0">
                <a:latin typeface="Symbol"/>
              </a:rPr>
              <a:t> </a:t>
            </a:r>
            <a:r>
              <a:rPr lang="en-US" sz="1800" dirty="0">
                <a:latin typeface="Times New Roman"/>
              </a:rPr>
              <a:t>Store between -5 and -20 °C (in a freezer);</a:t>
            </a:r>
          </a:p>
          <a:p>
            <a:r>
              <a:rPr lang="en-US" sz="1800" dirty="0">
                <a:latin typeface="Symbol"/>
              </a:rPr>
              <a:t> </a:t>
            </a:r>
            <a:r>
              <a:rPr lang="en-US" sz="1800" dirty="0">
                <a:latin typeface="Times New Roman"/>
              </a:rPr>
              <a:t>Store below -18 °C (in a deep freezer).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7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en-US" sz="1800" i="1" u="sng" dirty="0">
                <a:latin typeface="Times New Roman"/>
              </a:rPr>
              <a:t>Repacking, relabeling and dispensing:</a:t>
            </a:r>
          </a:p>
          <a:p>
            <a:pPr marL="114300" indent="0" algn="just">
              <a:buNone/>
            </a:pPr>
            <a:r>
              <a:rPr lang="en-US" sz="1800" dirty="0">
                <a:latin typeface="Times New Roman"/>
              </a:rPr>
              <a:t>In some countries, it is common practice not to </a:t>
            </a:r>
            <a:r>
              <a:rPr lang="en-US" sz="1800" dirty="0" smtClean="0">
                <a:latin typeface="Times New Roman"/>
              </a:rPr>
              <a:t>dispense drugs </a:t>
            </a:r>
            <a:r>
              <a:rPr lang="en-US" sz="1800" dirty="0">
                <a:latin typeface="Times New Roman"/>
              </a:rPr>
              <a:t>in the original packaging, but rather in a </a:t>
            </a:r>
            <a:r>
              <a:rPr lang="en-US" sz="1800" dirty="0" smtClean="0">
                <a:latin typeface="Times New Roman"/>
              </a:rPr>
              <a:t>personalized manner </a:t>
            </a:r>
            <a:r>
              <a:rPr lang="en-US" sz="1800" dirty="0">
                <a:latin typeface="Times New Roman"/>
              </a:rPr>
              <a:t>to each patient .This applies especially to solid </a:t>
            </a:r>
            <a:r>
              <a:rPr lang="en-US" sz="1800" dirty="0" smtClean="0">
                <a:latin typeface="Times New Roman"/>
              </a:rPr>
              <a:t>oral dosage </a:t>
            </a:r>
            <a:r>
              <a:rPr lang="en-US" sz="1800" dirty="0">
                <a:latin typeface="Times New Roman"/>
              </a:rPr>
              <a:t>forms, and involves the “repacking” </a:t>
            </a:r>
            <a:r>
              <a:rPr lang="en-US" sz="1800" dirty="0" smtClean="0">
                <a:latin typeface="Times New Roman"/>
              </a:rPr>
              <a:t>and “relabeling</a:t>
            </a:r>
            <a:r>
              <a:rPr lang="en-US" sz="1800" dirty="0">
                <a:latin typeface="Times New Roman"/>
              </a:rPr>
              <a:t>” of drugs in small quantities. </a:t>
            </a:r>
            <a:endParaRPr lang="en-US" sz="18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800" dirty="0" smtClean="0">
                <a:latin typeface="Times New Roman"/>
              </a:rPr>
              <a:t>Different drugs may </a:t>
            </a:r>
            <a:r>
              <a:rPr lang="en-US" sz="1800" dirty="0">
                <a:latin typeface="Times New Roman"/>
              </a:rPr>
              <a:t>even be included in “customized” </a:t>
            </a:r>
            <a:r>
              <a:rPr lang="en-US" sz="1800" dirty="0" smtClean="0">
                <a:latin typeface="Times New Roman"/>
              </a:rPr>
              <a:t>medication packages</a:t>
            </a:r>
            <a:r>
              <a:rPr lang="en-US" sz="1800" dirty="0">
                <a:latin typeface="Times New Roman"/>
              </a:rPr>
              <a:t>, also referred to as “patient med packs”. </a:t>
            </a:r>
            <a:r>
              <a:rPr lang="en-US" sz="1800" dirty="0" smtClean="0">
                <a:latin typeface="Times New Roman"/>
              </a:rPr>
              <a:t>The quantities </a:t>
            </a:r>
            <a:r>
              <a:rPr lang="en-US" sz="1800" dirty="0">
                <a:latin typeface="Times New Roman"/>
              </a:rPr>
              <a:t>of drugs supplied in this way are usually </a:t>
            </a:r>
            <a:r>
              <a:rPr lang="en-US" sz="1800" dirty="0" smtClean="0">
                <a:latin typeface="Times New Roman"/>
              </a:rPr>
              <a:t>enough only </a:t>
            </a:r>
            <a:r>
              <a:rPr lang="en-US" sz="1800" dirty="0">
                <a:latin typeface="Times New Roman"/>
              </a:rPr>
              <a:t>for a short period of time, i.e. to provide drugs </a:t>
            </a:r>
            <a:r>
              <a:rPr lang="en-US" sz="1800" dirty="0" smtClean="0">
                <a:latin typeface="Times New Roman"/>
              </a:rPr>
              <a:t>for immediate </a:t>
            </a:r>
            <a:r>
              <a:rPr lang="en-US" sz="1800" dirty="0">
                <a:latin typeface="Times New Roman"/>
              </a:rPr>
              <a:t>use. It should be remembered, however, that </a:t>
            </a:r>
            <a:r>
              <a:rPr lang="en-US" sz="1800" dirty="0" smtClean="0">
                <a:latin typeface="Times New Roman"/>
              </a:rPr>
              <a:t>data obtained </a:t>
            </a:r>
            <a:r>
              <a:rPr lang="en-US" sz="1800" dirty="0">
                <a:latin typeface="Times New Roman"/>
              </a:rPr>
              <a:t>in stability studies undertaken by the </a:t>
            </a:r>
            <a:r>
              <a:rPr lang="en-US" sz="1800" dirty="0" smtClean="0">
                <a:latin typeface="Times New Roman"/>
              </a:rPr>
              <a:t>manufacturer are </a:t>
            </a:r>
            <a:r>
              <a:rPr lang="en-US" sz="1800" dirty="0">
                <a:latin typeface="Times New Roman"/>
              </a:rPr>
              <a:t>no longer valid for drugs removed from the </a:t>
            </a:r>
            <a:r>
              <a:rPr lang="en-US" sz="1800" dirty="0" smtClean="0">
                <a:latin typeface="Times New Roman"/>
              </a:rPr>
              <a:t>original package</a:t>
            </a:r>
            <a:r>
              <a:rPr lang="en-US" sz="1800" dirty="0">
                <a:latin typeface="Times New Roman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73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 algn="just">
              <a:buNone/>
            </a:pPr>
            <a:r>
              <a:rPr lang="fr-FR" sz="1800" i="1" u="sng" dirty="0">
                <a:latin typeface="Times New Roman"/>
              </a:rPr>
              <a:t>Package inserts for patients (patient </a:t>
            </a:r>
            <a:r>
              <a:rPr lang="fr-FR" sz="1800" i="1" u="sng" dirty="0" smtClean="0">
                <a:latin typeface="Times New Roman"/>
              </a:rPr>
              <a:t>information </a:t>
            </a:r>
            <a:r>
              <a:rPr lang="en-US" sz="1800" i="1" u="sng" dirty="0" smtClean="0">
                <a:latin typeface="Times New Roman"/>
              </a:rPr>
              <a:t>leaflets</a:t>
            </a:r>
            <a:r>
              <a:rPr lang="en-US" sz="1800" i="1" u="sng" dirty="0">
                <a:latin typeface="Times New Roman"/>
              </a:rPr>
              <a:t>):</a:t>
            </a:r>
          </a:p>
          <a:p>
            <a:pPr algn="just"/>
            <a:r>
              <a:rPr lang="en-US" sz="1800" dirty="0">
                <a:latin typeface="Times New Roman"/>
              </a:rPr>
              <a:t>Product information must help patients and other users </a:t>
            </a:r>
            <a:r>
              <a:rPr lang="en-US" sz="1800" dirty="0" smtClean="0">
                <a:latin typeface="Times New Roman"/>
              </a:rPr>
              <a:t>to understand </a:t>
            </a:r>
            <a:r>
              <a:rPr lang="en-US" sz="1800" dirty="0">
                <a:latin typeface="Times New Roman"/>
              </a:rPr>
              <a:t>the medication. The patient package </a:t>
            </a:r>
            <a:r>
              <a:rPr lang="en-US" sz="1800" dirty="0" smtClean="0">
                <a:latin typeface="Times New Roman"/>
              </a:rPr>
              <a:t>insert, together </a:t>
            </a:r>
            <a:r>
              <a:rPr lang="en-US" sz="1800" dirty="0">
                <a:latin typeface="Times New Roman"/>
              </a:rPr>
              <a:t>with the label, provides the patient with </a:t>
            </a:r>
            <a:r>
              <a:rPr lang="en-US" sz="1800" dirty="0" smtClean="0">
                <a:latin typeface="Times New Roman"/>
              </a:rPr>
              <a:t>key information </a:t>
            </a:r>
            <a:r>
              <a:rPr lang="en-US" sz="1800" dirty="0">
                <a:latin typeface="Times New Roman"/>
              </a:rPr>
              <a:t>concerning the proper use of the </a:t>
            </a:r>
            <a:r>
              <a:rPr lang="en-US" sz="1800" dirty="0" smtClean="0">
                <a:latin typeface="Times New Roman"/>
              </a:rPr>
              <a:t>product, potential </a:t>
            </a:r>
            <a:r>
              <a:rPr lang="en-US" sz="1800" dirty="0">
                <a:latin typeface="Times New Roman"/>
              </a:rPr>
              <a:t>adverse drug reactions and interactions, </a:t>
            </a:r>
            <a:r>
              <a:rPr lang="en-US" sz="1800" dirty="0" smtClean="0">
                <a:latin typeface="Times New Roman"/>
              </a:rPr>
              <a:t>storage conditions </a:t>
            </a:r>
            <a:r>
              <a:rPr lang="en-US" sz="1800" dirty="0">
                <a:latin typeface="Times New Roman"/>
              </a:rPr>
              <a:t>and the expiry date.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In </a:t>
            </a:r>
            <a:r>
              <a:rPr lang="en-US" sz="1800" dirty="0">
                <a:latin typeface="Times New Roman"/>
              </a:rPr>
              <a:t>OTC medicinal </a:t>
            </a:r>
            <a:r>
              <a:rPr lang="en-US" sz="1800" dirty="0" smtClean="0">
                <a:latin typeface="Times New Roman"/>
              </a:rPr>
              <a:t>products, the </a:t>
            </a:r>
            <a:r>
              <a:rPr lang="en-US" sz="1800" dirty="0">
                <a:latin typeface="Times New Roman"/>
              </a:rPr>
              <a:t>package insert, together with the label, may </a:t>
            </a:r>
            <a:r>
              <a:rPr lang="en-US" sz="1800" dirty="0" smtClean="0">
                <a:latin typeface="Times New Roman"/>
              </a:rPr>
              <a:t>constitute the </a:t>
            </a:r>
            <a:r>
              <a:rPr lang="en-US" sz="1800" dirty="0">
                <a:latin typeface="Times New Roman"/>
              </a:rPr>
              <a:t>only pharmaceutical advice that the patient receives.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algn="just"/>
            <a:r>
              <a:rPr lang="en-US" sz="1800" i="1" u="sng" dirty="0">
                <a:latin typeface="Times New Roman"/>
              </a:rPr>
              <a:t>Compliance:</a:t>
            </a:r>
          </a:p>
          <a:p>
            <a:pPr algn="just"/>
            <a:r>
              <a:rPr lang="en-US" sz="1800" dirty="0">
                <a:latin typeface="Times New Roman"/>
              </a:rPr>
              <a:t>Packaging and labeling may help to reinforce </a:t>
            </a:r>
            <a:r>
              <a:rPr lang="en-US" sz="1800" dirty="0" smtClean="0">
                <a:latin typeface="Times New Roman"/>
              </a:rPr>
              <a:t>the instructions </a:t>
            </a:r>
            <a:r>
              <a:rPr lang="en-US" sz="1800" dirty="0">
                <a:latin typeface="Times New Roman"/>
              </a:rPr>
              <a:t>given by the physician or the pharmacist, </a:t>
            </a:r>
            <a:r>
              <a:rPr lang="en-US" sz="1800" dirty="0" smtClean="0">
                <a:latin typeface="Times New Roman"/>
              </a:rPr>
              <a:t>and improve </a:t>
            </a:r>
            <a:r>
              <a:rPr lang="en-US" sz="1800" dirty="0">
                <a:latin typeface="Times New Roman"/>
              </a:rPr>
              <a:t>compliance with drug therapy. In this </a:t>
            </a:r>
            <a:r>
              <a:rPr lang="en-US" sz="1800" dirty="0" smtClean="0">
                <a:latin typeface="Times New Roman"/>
              </a:rPr>
              <a:t>respect, packaging </a:t>
            </a:r>
            <a:r>
              <a:rPr lang="en-US" sz="1800" dirty="0">
                <a:latin typeface="Times New Roman"/>
              </a:rPr>
              <a:t>becomes a compliance aid.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The </a:t>
            </a:r>
            <a:r>
              <a:rPr lang="en-US" sz="1800" dirty="0">
                <a:latin typeface="Times New Roman"/>
              </a:rPr>
              <a:t>design </a:t>
            </a:r>
            <a:r>
              <a:rPr lang="en-US" sz="1800" dirty="0" smtClean="0">
                <a:latin typeface="Times New Roman"/>
              </a:rPr>
              <a:t>of pharmaceutical </a:t>
            </a:r>
            <a:r>
              <a:rPr lang="en-US" sz="1800" dirty="0">
                <a:latin typeface="Times New Roman"/>
              </a:rPr>
              <a:t>packaging should be such that the </a:t>
            </a:r>
            <a:r>
              <a:rPr lang="en-US" sz="1800" dirty="0" smtClean="0">
                <a:latin typeface="Times New Roman"/>
              </a:rPr>
              <a:t>product can </a:t>
            </a:r>
            <a:r>
              <a:rPr lang="en-US" sz="1800" dirty="0">
                <a:latin typeface="Times New Roman"/>
              </a:rPr>
              <a:t>easily be administered in a safe manner to the patient. </a:t>
            </a:r>
            <a:r>
              <a:rPr lang="en-US" sz="1800" dirty="0" smtClean="0">
                <a:latin typeface="Times New Roman"/>
              </a:rPr>
              <a:t>If the </a:t>
            </a:r>
            <a:r>
              <a:rPr lang="en-US" sz="1800" dirty="0">
                <a:latin typeface="Times New Roman"/>
              </a:rPr>
              <a:t>patient feels at ease with the packaging and route </a:t>
            </a:r>
            <a:r>
              <a:rPr lang="en-US" sz="1800" dirty="0" smtClean="0">
                <a:latin typeface="Times New Roman"/>
              </a:rPr>
              <a:t>of administration</a:t>
            </a:r>
            <a:r>
              <a:rPr lang="en-US" sz="1800" dirty="0">
                <a:latin typeface="Times New Roman"/>
              </a:rPr>
              <a:t>, the design of the packaging may become </a:t>
            </a:r>
            <a:r>
              <a:rPr lang="en-US" sz="1800" dirty="0" smtClean="0">
                <a:latin typeface="Times New Roman"/>
              </a:rPr>
              <a:t>a key </a:t>
            </a:r>
            <a:r>
              <a:rPr lang="en-US" sz="1800" dirty="0">
                <a:latin typeface="Times New Roman"/>
              </a:rPr>
              <a:t>factor in increasing compliance. This is also </a:t>
            </a:r>
            <a:r>
              <a:rPr lang="en-US" sz="1800" dirty="0" smtClean="0">
                <a:latin typeface="Times New Roman"/>
              </a:rPr>
              <a:t>an important </a:t>
            </a:r>
            <a:r>
              <a:rPr lang="en-US" sz="1800" dirty="0">
                <a:latin typeface="Times New Roman"/>
              </a:rPr>
              <a:t>factor in clinical trials</a:t>
            </a:r>
            <a:r>
              <a:rPr lang="en-US" sz="1800" dirty="0" smtClean="0">
                <a:latin typeface="Times New Roman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Functions of packaging:</a:t>
            </a:r>
          </a:p>
          <a:p>
            <a:pPr marL="114300" indent="0">
              <a:buNone/>
            </a:pPr>
            <a:r>
              <a:rPr lang="en-US" sz="2600" i="1" u="sng" dirty="0">
                <a:latin typeface="Times New Roman"/>
              </a:rPr>
              <a:t>Protection of patients:</a:t>
            </a:r>
          </a:p>
          <a:p>
            <a:pPr algn="just"/>
            <a:r>
              <a:rPr lang="en-US" dirty="0">
                <a:latin typeface="Times New Roman"/>
              </a:rPr>
              <a:t>Packaging must not only increase compliance through </a:t>
            </a:r>
            <a:r>
              <a:rPr lang="en-US" dirty="0" smtClean="0">
                <a:latin typeface="Times New Roman"/>
              </a:rPr>
              <a:t>its design</a:t>
            </a:r>
            <a:r>
              <a:rPr lang="en-US" dirty="0">
                <a:latin typeface="Times New Roman"/>
              </a:rPr>
              <a:t>, but must also protect the patient and indicate </a:t>
            </a:r>
            <a:r>
              <a:rPr lang="en-US" dirty="0" smtClean="0">
                <a:latin typeface="Times New Roman"/>
              </a:rPr>
              <a:t>the integrity </a:t>
            </a:r>
            <a:r>
              <a:rPr lang="en-US" dirty="0">
                <a:latin typeface="Times New Roman"/>
              </a:rPr>
              <a:t>of the product </a:t>
            </a:r>
            <a:r>
              <a:rPr lang="en-US" dirty="0" smtClean="0">
                <a:latin typeface="Times New Roman"/>
              </a:rPr>
              <a:t>.</a:t>
            </a:r>
          </a:p>
          <a:p>
            <a:pPr algn="just"/>
            <a:r>
              <a:rPr lang="en-US" dirty="0" smtClean="0">
                <a:latin typeface="Times New Roman"/>
              </a:rPr>
              <a:t>Packaging </a:t>
            </a:r>
            <a:r>
              <a:rPr lang="en-US" dirty="0">
                <a:latin typeface="Times New Roman"/>
              </a:rPr>
              <a:t>equipped with a </a:t>
            </a:r>
            <a:r>
              <a:rPr lang="en-US" dirty="0" err="1" smtClean="0">
                <a:latin typeface="Times New Roman"/>
              </a:rPr>
              <a:t>tamperevident</a:t>
            </a:r>
            <a:r>
              <a:rPr lang="en-US" dirty="0" smtClean="0">
                <a:latin typeface="Times New Roman"/>
              </a:rPr>
              <a:t> device </a:t>
            </a:r>
            <a:r>
              <a:rPr lang="en-US" dirty="0">
                <a:latin typeface="Times New Roman"/>
              </a:rPr>
              <a:t>protects against incidental and </a:t>
            </a:r>
            <a:r>
              <a:rPr lang="en-US" dirty="0" smtClean="0">
                <a:latin typeface="Times New Roman"/>
              </a:rPr>
              <a:t>accidental poisoning</a:t>
            </a:r>
            <a:r>
              <a:rPr lang="en-US" dirty="0">
                <a:latin typeface="Times New Roman"/>
              </a:rPr>
              <a:t>. To protect children, several </a:t>
            </a:r>
            <a:r>
              <a:rPr lang="en-US" dirty="0" smtClean="0">
                <a:latin typeface="Times New Roman"/>
              </a:rPr>
              <a:t>child-resistant closures </a:t>
            </a:r>
            <a:r>
              <a:rPr lang="en-US" dirty="0">
                <a:latin typeface="Times New Roman"/>
              </a:rPr>
              <a:t>have been developed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Strategic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Feasibility studies are conducted to demonstrate whether interfering in a particular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biological mechanism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an effect that might be of therapeutic value.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strategic research of a particular company is usually guided by factors such as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inherent research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competence and expertise, therapeutic areas of unmet medical need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market potential/commercial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viability.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Companies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often wish to develop a portfolio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 within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specific therapeutic area to capture a segment of the market.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focusing on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particular therapeutic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area, a company can build on its existing expertise and competence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functions with the aim of becoming a leading company in that field.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800" b="1" dirty="0">
                <a:latin typeface="Times New Roman"/>
              </a:rPr>
              <a:t>Packaging materials and </a:t>
            </a:r>
            <a:r>
              <a:rPr lang="en-US" sz="1800" b="1" dirty="0" smtClean="0">
                <a:latin typeface="Times New Roman"/>
              </a:rPr>
              <a:t>closures</a:t>
            </a:r>
            <a:endParaRPr lang="en-US" sz="1800" b="1" dirty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800" b="1" i="1" dirty="0">
                <a:latin typeface="Times New Roman"/>
              </a:rPr>
              <a:t>Glass:</a:t>
            </a:r>
          </a:p>
          <a:p>
            <a:pPr algn="just"/>
            <a:r>
              <a:rPr lang="en-US" sz="1800" dirty="0">
                <a:latin typeface="Times New Roman"/>
              </a:rPr>
              <a:t>For a large number of pharmaceuticals, including </a:t>
            </a:r>
            <a:r>
              <a:rPr lang="en-US" sz="1800" dirty="0" smtClean="0">
                <a:latin typeface="Times New Roman"/>
              </a:rPr>
              <a:t>medicinal products </a:t>
            </a:r>
            <a:r>
              <a:rPr lang="en-US" sz="1800" dirty="0">
                <a:latin typeface="Times New Roman"/>
              </a:rPr>
              <a:t>for oral and local administration, glass </a:t>
            </a:r>
            <a:r>
              <a:rPr lang="en-US" sz="1800" dirty="0" smtClean="0">
                <a:latin typeface="Times New Roman"/>
              </a:rPr>
              <a:t>containers are </a:t>
            </a:r>
            <a:r>
              <a:rPr lang="en-US" sz="1800" dirty="0">
                <a:latin typeface="Times New Roman"/>
              </a:rPr>
              <a:t>usually the first choice (e.g. bottles for tablets, </a:t>
            </a:r>
            <a:r>
              <a:rPr lang="en-US" sz="1800" dirty="0" smtClean="0">
                <a:latin typeface="Times New Roman"/>
              </a:rPr>
              <a:t>injection syringes </a:t>
            </a:r>
            <a:r>
              <a:rPr lang="en-US" sz="1800" dirty="0">
                <a:latin typeface="Times New Roman"/>
              </a:rPr>
              <a:t>for unit- or multi dose administration</a:t>
            </a:r>
            <a:r>
              <a:rPr lang="en-US" sz="1800" dirty="0" smtClean="0">
                <a:latin typeface="Times New Roman"/>
              </a:rPr>
              <a:t>.</a:t>
            </a:r>
          </a:p>
          <a:p>
            <a:pPr algn="just"/>
            <a:r>
              <a:rPr lang="en-US" sz="1800" dirty="0">
                <a:latin typeface="Times New Roman"/>
              </a:rPr>
              <a:t>Classifications of types of glass are given in the </a:t>
            </a:r>
            <a:r>
              <a:rPr lang="en-US" sz="1800" dirty="0" smtClean="0">
                <a:latin typeface="Times New Roman"/>
              </a:rPr>
              <a:t>European and </a:t>
            </a:r>
            <a:r>
              <a:rPr lang="en-US" sz="1800" dirty="0">
                <a:latin typeface="Times New Roman"/>
              </a:rPr>
              <a:t>United States pharmacopoeias, whereas no </a:t>
            </a:r>
            <a:r>
              <a:rPr lang="en-US" sz="1800" dirty="0" smtClean="0">
                <a:latin typeface="Times New Roman"/>
              </a:rPr>
              <a:t>such classification </a:t>
            </a:r>
            <a:r>
              <a:rPr lang="en-US" sz="1800" dirty="0">
                <a:latin typeface="Times New Roman"/>
              </a:rPr>
              <a:t>exists in the Japanese pharmacopoeia.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Glass can </a:t>
            </a:r>
            <a:r>
              <a:rPr lang="en-US" sz="1800" dirty="0">
                <a:latin typeface="Times New Roman"/>
              </a:rPr>
              <a:t>be tested for light transmission and </a:t>
            </a:r>
            <a:r>
              <a:rPr lang="en-US" sz="1800" dirty="0" smtClean="0">
                <a:latin typeface="Times New Roman"/>
              </a:rPr>
              <a:t>hydrolytic resistance</a:t>
            </a:r>
            <a:r>
              <a:rPr lang="en-US" sz="1800" dirty="0">
                <a:latin typeface="Times New Roman"/>
              </a:rPr>
              <a:t>. In the Japanese pharmacopoeia, such tests </a:t>
            </a:r>
            <a:r>
              <a:rPr lang="en-US" sz="1800" dirty="0" smtClean="0">
                <a:latin typeface="Times New Roman"/>
              </a:rPr>
              <a:t>are described </a:t>
            </a:r>
            <a:r>
              <a:rPr lang="en-US" sz="1800" dirty="0">
                <a:latin typeface="Times New Roman"/>
              </a:rPr>
              <a:t>only for glass containers for injection, whereas </a:t>
            </a:r>
            <a:r>
              <a:rPr lang="en-US" sz="1800" dirty="0" smtClean="0">
                <a:latin typeface="Times New Roman"/>
              </a:rPr>
              <a:t>in the </a:t>
            </a:r>
            <a:r>
              <a:rPr lang="en-US" sz="1800" dirty="0">
                <a:latin typeface="Times New Roman"/>
              </a:rPr>
              <a:t>European and United States pharmacopoeias they </a:t>
            </a:r>
            <a:r>
              <a:rPr lang="en-US" sz="1800" dirty="0" smtClean="0">
                <a:latin typeface="Times New Roman"/>
              </a:rPr>
              <a:t>are given </a:t>
            </a:r>
            <a:r>
              <a:rPr lang="en-US" sz="1800" dirty="0">
                <a:latin typeface="Times New Roman"/>
              </a:rPr>
              <a:t>for all types of glass containers.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22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800" b="1" dirty="0">
                <a:latin typeface="Times New Roman"/>
              </a:rPr>
              <a:t>Packaging materials and </a:t>
            </a:r>
            <a:r>
              <a:rPr lang="en-US" sz="1800" b="1" dirty="0" smtClean="0">
                <a:latin typeface="Times New Roman"/>
              </a:rPr>
              <a:t>closures</a:t>
            </a:r>
            <a:endParaRPr lang="en-US" sz="1800" b="1" dirty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800" b="1" i="1" dirty="0">
                <a:latin typeface="Times New Roman"/>
              </a:rPr>
              <a:t>Plastics:</a:t>
            </a:r>
          </a:p>
          <a:p>
            <a:pPr algn="just"/>
            <a:r>
              <a:rPr lang="en-US" sz="1800" dirty="0">
                <a:latin typeface="Times New Roman"/>
              </a:rPr>
              <a:t>Some containers are now being made of plastics;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the main use </a:t>
            </a:r>
            <a:r>
              <a:rPr lang="en-US" sz="1800" dirty="0">
                <a:latin typeface="Times New Roman"/>
              </a:rPr>
              <a:t>is for bags for parenteral solutions.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Plastic containers have </a:t>
            </a:r>
            <a:r>
              <a:rPr lang="en-US" sz="1800" dirty="0">
                <a:latin typeface="Times New Roman"/>
              </a:rPr>
              <a:t>several advantages compared with glass </a:t>
            </a:r>
            <a:r>
              <a:rPr lang="en-US" sz="1800" dirty="0" smtClean="0">
                <a:latin typeface="Times New Roman"/>
              </a:rPr>
              <a:t>containers unbreakable</a:t>
            </a:r>
            <a:r>
              <a:rPr lang="en-US" sz="1800" dirty="0">
                <a:latin typeface="Times New Roman"/>
              </a:rPr>
              <a:t>, </a:t>
            </a:r>
            <a:r>
              <a:rPr lang="en-US" sz="1800" dirty="0" smtClean="0">
                <a:latin typeface="Times New Roman"/>
              </a:rPr>
              <a:t>collapsible</a:t>
            </a:r>
            <a:r>
              <a:rPr lang="en-US" sz="1800" dirty="0">
                <a:latin typeface="Times New Roman"/>
              </a:rPr>
              <a:t>, </a:t>
            </a:r>
            <a:r>
              <a:rPr lang="en-US" sz="1800" dirty="0" smtClean="0">
                <a:latin typeface="Times New Roman"/>
              </a:rPr>
              <a:t>light resistant.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800" b="1" i="1" dirty="0">
                <a:latin typeface="Times New Roman"/>
              </a:rPr>
              <a:t>Metal:</a:t>
            </a:r>
          </a:p>
          <a:p>
            <a:pPr algn="just"/>
            <a:r>
              <a:rPr lang="en-US" sz="1800" dirty="0">
                <a:latin typeface="Times New Roman"/>
              </a:rPr>
              <a:t>Metal containers are used solely for medicinal products </a:t>
            </a:r>
            <a:r>
              <a:rPr lang="en-US" sz="1800" dirty="0" smtClean="0">
                <a:latin typeface="Times New Roman"/>
              </a:rPr>
              <a:t>for non </a:t>
            </a:r>
            <a:r>
              <a:rPr lang="en-US" sz="1800" dirty="0">
                <a:latin typeface="Times New Roman"/>
              </a:rPr>
              <a:t>parenteral administration. They include tubes, </a:t>
            </a:r>
            <a:r>
              <a:rPr lang="en-US" sz="1800" dirty="0" smtClean="0">
                <a:latin typeface="Times New Roman"/>
              </a:rPr>
              <a:t>packs made </a:t>
            </a:r>
            <a:r>
              <a:rPr lang="en-US" sz="1800" dirty="0">
                <a:latin typeface="Times New Roman"/>
              </a:rPr>
              <a:t>from foil or blisters, cans, and aerosol and </a:t>
            </a:r>
            <a:r>
              <a:rPr lang="en-US" sz="1800" dirty="0" smtClean="0">
                <a:latin typeface="Times New Roman"/>
              </a:rPr>
              <a:t>gas cylinders</a:t>
            </a:r>
            <a:r>
              <a:rPr lang="en-US" sz="1800" dirty="0">
                <a:latin typeface="Times New Roman"/>
              </a:rPr>
              <a:t>. </a:t>
            </a:r>
            <a:endParaRPr lang="en-US" sz="1800" dirty="0" smtClean="0">
              <a:latin typeface="Times New Roman"/>
            </a:endParaRPr>
          </a:p>
          <a:p>
            <a:pPr algn="just"/>
            <a:r>
              <a:rPr lang="en-US" sz="1800" dirty="0" smtClean="0">
                <a:latin typeface="Times New Roman"/>
              </a:rPr>
              <a:t>Aluminum </a:t>
            </a:r>
            <a:r>
              <a:rPr lang="en-US" sz="1800" dirty="0">
                <a:latin typeface="Times New Roman"/>
              </a:rPr>
              <a:t>and stainless steel are the metals </a:t>
            </a:r>
            <a:r>
              <a:rPr lang="en-US" sz="1800" dirty="0" smtClean="0">
                <a:latin typeface="Times New Roman"/>
              </a:rPr>
              <a:t>of choice </a:t>
            </a:r>
            <a:r>
              <a:rPr lang="en-US" sz="1800" dirty="0">
                <a:latin typeface="Times New Roman"/>
              </a:rPr>
              <a:t>for both primary and secondary packaging </a:t>
            </a:r>
            <a:r>
              <a:rPr lang="en-US" sz="1800" dirty="0" smtClean="0">
                <a:latin typeface="Times New Roman"/>
              </a:rPr>
              <a:t>for medicinal </a:t>
            </a:r>
            <a:r>
              <a:rPr lang="en-US" sz="1800" dirty="0">
                <a:latin typeface="Times New Roman"/>
              </a:rPr>
              <a:t>products. They have certain advantages </a:t>
            </a:r>
            <a:r>
              <a:rPr lang="en-US" sz="1800" dirty="0" smtClean="0">
                <a:latin typeface="Times New Roman"/>
              </a:rPr>
              <a:t>and provide </a:t>
            </a:r>
            <a:r>
              <a:rPr lang="en-US" sz="1800" dirty="0">
                <a:latin typeface="Times New Roman"/>
              </a:rPr>
              <a:t>excellent tamper-evident containers. Metal </a:t>
            </a:r>
            <a:r>
              <a:rPr lang="en-US" sz="1800" dirty="0" smtClean="0">
                <a:latin typeface="Times New Roman"/>
              </a:rPr>
              <a:t>is strong</a:t>
            </a:r>
            <a:r>
              <a:rPr lang="en-US" sz="1800" dirty="0">
                <a:latin typeface="Times New Roman"/>
              </a:rPr>
              <a:t>, impermeable to gases and shatter proof, it is </a:t>
            </a:r>
            <a:r>
              <a:rPr lang="en-US" sz="1800" dirty="0" smtClean="0">
                <a:latin typeface="Times New Roman"/>
              </a:rPr>
              <a:t>the ideal </a:t>
            </a:r>
            <a:r>
              <a:rPr lang="en-US" sz="1800" dirty="0">
                <a:latin typeface="Times New Roman"/>
              </a:rPr>
              <a:t>packaging material for pressurized containers.</a:t>
            </a:r>
            <a:endParaRPr lang="en-US" sz="18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63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600" b="1" dirty="0">
                <a:latin typeface="Times New Roman"/>
              </a:rPr>
              <a:t>Packaging materials and </a:t>
            </a:r>
            <a:r>
              <a:rPr lang="en-US" sz="1600" b="1" dirty="0" smtClean="0">
                <a:latin typeface="Times New Roman"/>
              </a:rPr>
              <a:t>closures</a:t>
            </a:r>
            <a:endParaRPr lang="en-US" sz="1600" b="1" dirty="0">
              <a:latin typeface="Times New Roman"/>
            </a:endParaRPr>
          </a:p>
          <a:p>
            <a:pPr algn="just"/>
            <a:r>
              <a:rPr lang="en-US" sz="1600" dirty="0">
                <a:latin typeface="Times New Roman"/>
              </a:rPr>
              <a:t>Closures used for the purpose of covering drug </a:t>
            </a:r>
            <a:r>
              <a:rPr lang="en-US" sz="1600" dirty="0" smtClean="0">
                <a:latin typeface="Times New Roman"/>
              </a:rPr>
              <a:t>containers after </a:t>
            </a:r>
            <a:r>
              <a:rPr lang="en-US" sz="1600" dirty="0">
                <a:latin typeface="Times New Roman"/>
              </a:rPr>
              <a:t>the filling process should be as inert as possible. </a:t>
            </a:r>
            <a:r>
              <a:rPr lang="en-US" sz="1600" dirty="0" smtClean="0">
                <a:latin typeface="Times New Roman"/>
              </a:rPr>
              <a:t>They should </a:t>
            </a:r>
            <a:r>
              <a:rPr lang="en-US" sz="1600" dirty="0">
                <a:latin typeface="Times New Roman"/>
              </a:rPr>
              <a:t>not give rise to undesired interactions between </a:t>
            </a:r>
            <a:r>
              <a:rPr lang="en-US" sz="1600" dirty="0" smtClean="0">
                <a:latin typeface="Times New Roman"/>
              </a:rPr>
              <a:t>the contents </a:t>
            </a:r>
            <a:r>
              <a:rPr lang="en-US" sz="1600" dirty="0">
                <a:latin typeface="Times New Roman"/>
              </a:rPr>
              <a:t>and the outside environment, and should provide </a:t>
            </a:r>
            <a:r>
              <a:rPr lang="en-US" sz="1600" dirty="0" smtClean="0">
                <a:latin typeface="Times New Roman"/>
              </a:rPr>
              <a:t>a complete </a:t>
            </a:r>
            <a:r>
              <a:rPr lang="en-US" sz="1600" dirty="0">
                <a:latin typeface="Times New Roman"/>
              </a:rPr>
              <a:t>seal. </a:t>
            </a:r>
            <a:endParaRPr lang="en-US" sz="1600" dirty="0" smtClean="0">
              <a:latin typeface="Times New Roman"/>
            </a:endParaRPr>
          </a:p>
          <a:p>
            <a:pPr algn="just"/>
            <a:r>
              <a:rPr lang="en-US" sz="1600" dirty="0" smtClean="0">
                <a:latin typeface="Times New Roman"/>
              </a:rPr>
              <a:t>Besides </a:t>
            </a:r>
            <a:r>
              <a:rPr lang="en-US" sz="1600" dirty="0">
                <a:latin typeface="Times New Roman"/>
              </a:rPr>
              <a:t>their protective function, </a:t>
            </a:r>
            <a:r>
              <a:rPr lang="en-US" sz="1600" dirty="0" smtClean="0">
                <a:latin typeface="Times New Roman"/>
              </a:rPr>
              <a:t>closures must </a:t>
            </a:r>
            <a:r>
              <a:rPr lang="en-US" sz="1600" dirty="0">
                <a:latin typeface="Times New Roman"/>
              </a:rPr>
              <a:t>also allow the easy and safe administration of </a:t>
            </a:r>
            <a:r>
              <a:rPr lang="en-US" sz="1600" dirty="0" smtClean="0">
                <a:latin typeface="Times New Roman"/>
              </a:rPr>
              <a:t>the drug</a:t>
            </a:r>
            <a:r>
              <a:rPr lang="en-US" sz="1600" dirty="0">
                <a:latin typeface="Times New Roman"/>
              </a:rPr>
              <a:t>.</a:t>
            </a:r>
          </a:p>
          <a:p>
            <a:pPr algn="just"/>
            <a:r>
              <a:rPr lang="en-US" sz="1600" dirty="0">
                <a:latin typeface="Times New Roman"/>
              </a:rPr>
              <a:t>Depending on the application, closures may have to </a:t>
            </a:r>
            <a:r>
              <a:rPr lang="en-US" sz="1600" dirty="0" smtClean="0">
                <a:latin typeface="Times New Roman"/>
              </a:rPr>
              <a:t>be pierced </a:t>
            </a:r>
            <a:r>
              <a:rPr lang="en-US" sz="1600" dirty="0">
                <a:latin typeface="Times New Roman"/>
              </a:rPr>
              <a:t>with a needle for intravenous sets. Such closures </a:t>
            </a:r>
            <a:r>
              <a:rPr lang="en-US" sz="1600" dirty="0" smtClean="0">
                <a:latin typeface="Times New Roman"/>
              </a:rPr>
              <a:t>are made </a:t>
            </a:r>
            <a:r>
              <a:rPr lang="en-US" sz="1600" dirty="0">
                <a:latin typeface="Times New Roman"/>
              </a:rPr>
              <a:t>from elastomeric materials (rubbers), while those </a:t>
            </a:r>
            <a:r>
              <a:rPr lang="en-US" sz="1600" dirty="0" smtClean="0">
                <a:latin typeface="Times New Roman"/>
              </a:rPr>
              <a:t>that cannot </a:t>
            </a:r>
            <a:r>
              <a:rPr lang="en-US" sz="1600" dirty="0">
                <a:latin typeface="Times New Roman"/>
              </a:rPr>
              <a:t>be pierced are generally made from plastics such </a:t>
            </a:r>
            <a:r>
              <a:rPr lang="en-US" sz="1600" dirty="0" smtClean="0">
                <a:latin typeface="Times New Roman"/>
              </a:rPr>
              <a:t>as polyethylene </a:t>
            </a:r>
            <a:r>
              <a:rPr lang="en-US" sz="1600" dirty="0">
                <a:latin typeface="Times New Roman"/>
              </a:rPr>
              <a:t>or polypropylene. </a:t>
            </a:r>
            <a:endParaRPr lang="en-US" sz="1600" dirty="0" smtClean="0">
              <a:latin typeface="Times New Roman"/>
            </a:endParaRPr>
          </a:p>
          <a:p>
            <a:pPr algn="just"/>
            <a:r>
              <a:rPr lang="en-US" sz="1600" dirty="0" smtClean="0">
                <a:latin typeface="Times New Roman"/>
              </a:rPr>
              <a:t>Depending </a:t>
            </a:r>
            <a:r>
              <a:rPr lang="en-US" sz="1600" dirty="0">
                <a:latin typeface="Times New Roman"/>
              </a:rPr>
              <a:t>on the type </a:t>
            </a:r>
            <a:r>
              <a:rPr lang="en-US" sz="1600" dirty="0" smtClean="0">
                <a:latin typeface="Times New Roman"/>
              </a:rPr>
              <a:t>of container</a:t>
            </a:r>
            <a:r>
              <a:rPr lang="en-US" sz="1600" dirty="0">
                <a:latin typeface="Times New Roman"/>
              </a:rPr>
              <a:t>, closures may have different shapes and sizes, </a:t>
            </a:r>
            <a:r>
              <a:rPr lang="en-US" sz="1600" dirty="0" smtClean="0">
                <a:latin typeface="Times New Roman"/>
              </a:rPr>
              <a:t>e.g. stoppers </a:t>
            </a:r>
            <a:r>
              <a:rPr lang="en-US" sz="1600" dirty="0">
                <a:latin typeface="Times New Roman"/>
              </a:rPr>
              <a:t>for infusion or injection bottles or plungers </a:t>
            </a:r>
            <a:r>
              <a:rPr lang="en-US" sz="1600" dirty="0" smtClean="0">
                <a:latin typeface="Times New Roman"/>
              </a:rPr>
              <a:t>for prefilled </a:t>
            </a:r>
            <a:r>
              <a:rPr lang="en-US" sz="1600" dirty="0">
                <a:latin typeface="Times New Roman"/>
              </a:rPr>
              <a:t>syringes. A special design of stopper may also </a:t>
            </a:r>
            <a:r>
              <a:rPr lang="en-US" sz="1600" dirty="0" smtClean="0">
                <a:latin typeface="Times New Roman"/>
              </a:rPr>
              <a:t>be required </a:t>
            </a:r>
            <a:r>
              <a:rPr lang="en-US" sz="1600" dirty="0">
                <a:latin typeface="Times New Roman"/>
              </a:rPr>
              <a:t>for some pharmaceutical production </a:t>
            </a:r>
            <a:r>
              <a:rPr lang="en-US" sz="1600" dirty="0" smtClean="0">
                <a:latin typeface="Times New Roman"/>
              </a:rPr>
              <a:t>processes such </a:t>
            </a:r>
            <a:r>
              <a:rPr lang="en-US" sz="1600" dirty="0">
                <a:latin typeface="Times New Roman"/>
              </a:rPr>
              <a:t>as </a:t>
            </a:r>
            <a:r>
              <a:rPr lang="en-US" sz="1600" dirty="0" err="1">
                <a:latin typeface="Times New Roman"/>
              </a:rPr>
              <a:t>lyophilization</a:t>
            </a:r>
            <a:r>
              <a:rPr lang="en-US" sz="1600" dirty="0">
                <a:latin typeface="Times New Roman"/>
              </a:rPr>
              <a:t>.</a:t>
            </a:r>
          </a:p>
          <a:p>
            <a:pPr algn="just"/>
            <a:r>
              <a:rPr lang="en-US" sz="1600" dirty="0">
                <a:latin typeface="Times New Roman"/>
              </a:rPr>
              <a:t>Closures, as primary packaging components, are of </a:t>
            </a:r>
            <a:r>
              <a:rPr lang="en-US" sz="1600" dirty="0" smtClean="0">
                <a:latin typeface="Times New Roman"/>
              </a:rPr>
              <a:t>critical importance </a:t>
            </a:r>
            <a:r>
              <a:rPr lang="en-US" sz="1600" dirty="0">
                <a:latin typeface="Times New Roman"/>
              </a:rPr>
              <a:t>and must be carefully selected.</a:t>
            </a:r>
            <a:endParaRPr lang="en-US" sz="16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21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dosage forms: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Tamper resistant packaging: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requirement for tamper resistant packaging is now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one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major consideration in the development 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packaging for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pharmaceutical products. Tamper evident containers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closed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containers fitted with a device that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irreversibly indicates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if the container has been opened.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following package configuration have been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identified by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FDA as examples of packaging systems that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capable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meeting the requirements of tamper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resistant packaging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as defined by FDA regulation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Film wrappers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Blister package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Strip package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Bubble pack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Shrink seal and bands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Foil paper or plastic pouches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Bottle seals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Tape seals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Breakable caps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 Sealed tubes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14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dosage forms:</a:t>
            </a:r>
          </a:p>
          <a:p>
            <a:pPr marL="114300" indent="0" algn="just">
              <a:buNone/>
            </a:pPr>
            <a:r>
              <a:rPr lang="en-US" sz="1400" b="1" u="sng" dirty="0">
                <a:latin typeface="Times New Roman"/>
              </a:rPr>
              <a:t>Strip packages</a:t>
            </a:r>
            <a:r>
              <a:rPr lang="en-US" sz="1400" b="1" u="sng" dirty="0" smtClean="0">
                <a:latin typeface="Times New Roman"/>
              </a:rPr>
              <a:t>:</a:t>
            </a:r>
          </a:p>
          <a:p>
            <a:pPr marL="114300" indent="0" algn="just">
              <a:buNone/>
            </a:pPr>
            <a:endParaRPr lang="en-US" sz="1400" b="1" u="sng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u="sng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u="sng" dirty="0" smtClean="0">
              <a:latin typeface="Times New Roman"/>
            </a:endParaRPr>
          </a:p>
          <a:p>
            <a:r>
              <a:rPr lang="en-US" sz="1400" dirty="0">
                <a:latin typeface="Times New Roman"/>
              </a:rPr>
              <a:t>A strip package is a form of unit dose packaging that </a:t>
            </a:r>
            <a:r>
              <a:rPr lang="en-US" sz="1400" dirty="0" smtClean="0">
                <a:latin typeface="Times New Roman"/>
              </a:rPr>
              <a:t>is commonly </a:t>
            </a:r>
            <a:r>
              <a:rPr lang="en-US" sz="1400" dirty="0">
                <a:latin typeface="Times New Roman"/>
              </a:rPr>
              <a:t>used for the packaging of tablets and capsules. </a:t>
            </a:r>
            <a:r>
              <a:rPr lang="en-US" sz="1400" dirty="0" smtClean="0">
                <a:latin typeface="Times New Roman"/>
              </a:rPr>
              <a:t>A strip </a:t>
            </a:r>
            <a:r>
              <a:rPr lang="en-US" sz="1400" dirty="0">
                <a:latin typeface="Times New Roman"/>
              </a:rPr>
              <a:t>package is formed by feeding two webs of a </a:t>
            </a:r>
            <a:r>
              <a:rPr lang="en-US" sz="1400" dirty="0" err="1" smtClean="0">
                <a:latin typeface="Times New Roman"/>
              </a:rPr>
              <a:t>heatsealable</a:t>
            </a:r>
            <a:r>
              <a:rPr lang="en-US" sz="1400" dirty="0" smtClean="0">
                <a:latin typeface="Times New Roman"/>
              </a:rPr>
              <a:t> flexible </a:t>
            </a:r>
            <a:r>
              <a:rPr lang="en-US" sz="1400" dirty="0">
                <a:latin typeface="Times New Roman"/>
              </a:rPr>
              <a:t>film through either a heated crimping </a:t>
            </a:r>
            <a:r>
              <a:rPr lang="en-US" sz="1400" dirty="0" smtClean="0">
                <a:latin typeface="Times New Roman"/>
              </a:rPr>
              <a:t>roller or </a:t>
            </a:r>
            <a:r>
              <a:rPr lang="en-US" sz="1400" dirty="0">
                <a:latin typeface="Times New Roman"/>
              </a:rPr>
              <a:t>a heated reciprocating plate. The product is dropped </a:t>
            </a:r>
            <a:r>
              <a:rPr lang="en-US" sz="1400" dirty="0" smtClean="0">
                <a:latin typeface="Times New Roman"/>
              </a:rPr>
              <a:t>into the </a:t>
            </a:r>
            <a:r>
              <a:rPr lang="en-US" sz="1400" dirty="0">
                <a:latin typeface="Times New Roman"/>
              </a:rPr>
              <a:t>pocket formed prior to forming the final set of seals. </a:t>
            </a:r>
            <a:r>
              <a:rPr lang="en-US" sz="1400" dirty="0" smtClean="0">
                <a:latin typeface="Times New Roman"/>
              </a:rPr>
              <a:t>A continuous </a:t>
            </a:r>
            <a:r>
              <a:rPr lang="en-US" sz="1400" dirty="0">
                <a:latin typeface="Times New Roman"/>
              </a:rPr>
              <a:t>strip of packets is formed, generally </a:t>
            </a:r>
            <a:r>
              <a:rPr lang="en-US" sz="1400" dirty="0" smtClean="0">
                <a:latin typeface="Times New Roman"/>
              </a:rPr>
              <a:t>several packets </a:t>
            </a:r>
            <a:r>
              <a:rPr lang="en-US" sz="1400" dirty="0">
                <a:latin typeface="Times New Roman"/>
              </a:rPr>
              <a:t>wide depending on the packaging </a:t>
            </a:r>
            <a:r>
              <a:rPr lang="en-US" sz="1400" dirty="0" smtClean="0">
                <a:latin typeface="Times New Roman"/>
              </a:rPr>
              <a:t>machine's limitations</a:t>
            </a:r>
            <a:r>
              <a:rPr lang="en-US" sz="1400" dirty="0">
                <a:latin typeface="Times New Roman"/>
              </a:rPr>
              <a:t>. The strip of packets is cut to the desired </a:t>
            </a:r>
            <a:r>
              <a:rPr lang="en-US" sz="1400" dirty="0" smtClean="0">
                <a:latin typeface="Times New Roman"/>
              </a:rPr>
              <a:t>number of </a:t>
            </a:r>
            <a:r>
              <a:rPr lang="en-US" sz="1400" dirty="0">
                <a:latin typeface="Times New Roman"/>
              </a:rPr>
              <a:t>packets in length. </a:t>
            </a:r>
            <a:endParaRPr lang="en-US" sz="1400" dirty="0" smtClean="0">
              <a:latin typeface="Times New Roman"/>
            </a:endParaRPr>
          </a:p>
          <a:p>
            <a:r>
              <a:rPr lang="en-US" sz="1400" dirty="0" smtClean="0">
                <a:latin typeface="Times New Roman"/>
              </a:rPr>
              <a:t>The </a:t>
            </a:r>
            <a:r>
              <a:rPr lang="en-US" sz="1400" dirty="0">
                <a:latin typeface="Times New Roman"/>
              </a:rPr>
              <a:t>strips formed are usually </a:t>
            </a:r>
            <a:r>
              <a:rPr lang="en-US" sz="1400" dirty="0" smtClean="0">
                <a:latin typeface="Times New Roman"/>
              </a:rPr>
              <a:t>collated and </a:t>
            </a:r>
            <a:r>
              <a:rPr lang="en-US" sz="1400" dirty="0">
                <a:latin typeface="Times New Roman"/>
              </a:rPr>
              <a:t>packaged into a folding carton. The product </a:t>
            </a:r>
            <a:r>
              <a:rPr lang="en-US" sz="1400" dirty="0" smtClean="0">
                <a:latin typeface="Times New Roman"/>
              </a:rPr>
              <a:t>sealed between </a:t>
            </a:r>
            <a:r>
              <a:rPr lang="en-US" sz="1400" dirty="0">
                <a:latin typeface="Times New Roman"/>
              </a:rPr>
              <a:t>the two sheets of film usually has a seal </a:t>
            </a:r>
            <a:r>
              <a:rPr lang="en-US" sz="1400" dirty="0" smtClean="0">
                <a:latin typeface="Times New Roman"/>
              </a:rPr>
              <a:t>around each </a:t>
            </a:r>
            <a:r>
              <a:rPr lang="en-US" sz="1400" dirty="0">
                <a:latin typeface="Times New Roman"/>
              </a:rPr>
              <a:t>tablet, with perforations usually separating </a:t>
            </a:r>
            <a:r>
              <a:rPr lang="en-US" sz="1400" dirty="0" smtClean="0">
                <a:latin typeface="Times New Roman"/>
              </a:rPr>
              <a:t>adjacent packets</a:t>
            </a:r>
            <a:r>
              <a:rPr lang="en-US" sz="1400" dirty="0">
                <a:latin typeface="Times New Roman"/>
              </a:rPr>
              <a:t>. The seals can be in a simple rectangular </a:t>
            </a:r>
            <a:r>
              <a:rPr lang="en-US" sz="1400" dirty="0" smtClean="0">
                <a:latin typeface="Times New Roman"/>
              </a:rPr>
              <a:t>or "picture-frame</a:t>
            </a:r>
            <a:r>
              <a:rPr lang="en-US" sz="1400" dirty="0">
                <a:latin typeface="Times New Roman"/>
              </a:rPr>
              <a:t>" format or can be contoured to the shape </a:t>
            </a:r>
            <a:r>
              <a:rPr lang="en-US" sz="1400" dirty="0" smtClean="0">
                <a:latin typeface="Times New Roman"/>
              </a:rPr>
              <a:t>of the </a:t>
            </a:r>
            <a:r>
              <a:rPr lang="en-US" sz="1400" dirty="0">
                <a:latin typeface="Times New Roman"/>
              </a:rPr>
              <a:t>product .Different packaging materials are used for </a:t>
            </a:r>
            <a:r>
              <a:rPr lang="en-US" sz="1400" dirty="0" smtClean="0">
                <a:latin typeface="Times New Roman"/>
              </a:rPr>
              <a:t>strip packaging </a:t>
            </a:r>
            <a:r>
              <a:rPr lang="en-US" sz="1400" dirty="0">
                <a:latin typeface="Times New Roman"/>
              </a:rPr>
              <a:t>based on their properties for </a:t>
            </a:r>
            <a:r>
              <a:rPr lang="en-US" sz="1400" dirty="0" smtClean="0">
                <a:latin typeface="Times New Roman"/>
              </a:rPr>
              <a:t>high-barrier applications a paper/polyethylene/foil/polyethylene lamination </a:t>
            </a:r>
            <a:r>
              <a:rPr lang="en-US" sz="1400" dirty="0">
                <a:latin typeface="Times New Roman"/>
              </a:rPr>
              <a:t>is commonly used.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6970"/>
            <a:ext cx="2155825" cy="15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25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dosage forms:</a:t>
            </a:r>
          </a:p>
          <a:p>
            <a:pPr marL="114300" indent="0" algn="just">
              <a:buNone/>
            </a:pPr>
            <a:r>
              <a:rPr lang="en-US" sz="1400" b="1" dirty="0">
                <a:latin typeface="Times New Roman"/>
              </a:rPr>
              <a:t>Blister </a:t>
            </a:r>
            <a:r>
              <a:rPr lang="en-US" sz="1400" b="1" dirty="0" smtClean="0">
                <a:latin typeface="Times New Roman"/>
              </a:rPr>
              <a:t>packages</a:t>
            </a:r>
            <a:endParaRPr lang="en-US" sz="1400" b="1" u="sng" dirty="0" smtClean="0">
              <a:latin typeface="Times New Roman"/>
            </a:endParaRPr>
          </a:p>
          <a:p>
            <a:pPr algn="just"/>
            <a:r>
              <a:rPr lang="en-US" sz="1400" dirty="0">
                <a:latin typeface="Times New Roman"/>
              </a:rPr>
              <a:t>When one thinks of unit dose in pharmaceutical </a:t>
            </a:r>
            <a:r>
              <a:rPr lang="en-US" sz="1400" dirty="0" smtClean="0">
                <a:latin typeface="Times New Roman"/>
              </a:rPr>
              <a:t>packaging, the </a:t>
            </a:r>
            <a:r>
              <a:rPr lang="en-US" sz="1400" dirty="0">
                <a:latin typeface="Times New Roman"/>
              </a:rPr>
              <a:t>package that invariably comes to mind is the </a:t>
            </a:r>
            <a:r>
              <a:rPr lang="en-US" sz="1400" dirty="0" smtClean="0">
                <a:latin typeface="Times New Roman"/>
              </a:rPr>
              <a:t>blister package</a:t>
            </a:r>
            <a:r>
              <a:rPr lang="en-US" sz="1400" dirty="0">
                <a:latin typeface="Times New Roman"/>
              </a:rPr>
              <a:t>. This packaging mode has been used </a:t>
            </a:r>
            <a:r>
              <a:rPr lang="en-US" sz="1400" dirty="0" smtClean="0">
                <a:latin typeface="Times New Roman"/>
              </a:rPr>
              <a:t>extensively for </a:t>
            </a:r>
            <a:r>
              <a:rPr lang="en-US" sz="1400" dirty="0">
                <a:latin typeface="Times New Roman"/>
              </a:rPr>
              <a:t>pharmaceutical packaging for several good reasons. It </a:t>
            </a:r>
            <a:r>
              <a:rPr lang="en-US" sz="1400" dirty="0" smtClean="0">
                <a:latin typeface="Times New Roman"/>
              </a:rPr>
              <a:t>is a </a:t>
            </a:r>
            <a:r>
              <a:rPr lang="en-US" sz="1400" dirty="0">
                <a:latin typeface="Times New Roman"/>
              </a:rPr>
              <a:t>packaging configuration capable of providing </a:t>
            </a:r>
            <a:r>
              <a:rPr lang="en-US" sz="1400" dirty="0" smtClean="0">
                <a:latin typeface="Times New Roman"/>
              </a:rPr>
              <a:t>excellent environmental </a:t>
            </a:r>
            <a:r>
              <a:rPr lang="en-US" sz="1400" dirty="0">
                <a:latin typeface="Times New Roman"/>
              </a:rPr>
              <a:t>protection, coupled with an </a:t>
            </a:r>
            <a:r>
              <a:rPr lang="en-US" sz="1400" dirty="0" smtClean="0">
                <a:latin typeface="Times New Roman"/>
              </a:rPr>
              <a:t>esthetically pleasing </a:t>
            </a:r>
            <a:r>
              <a:rPr lang="en-US" sz="1400" dirty="0">
                <a:latin typeface="Times New Roman"/>
              </a:rPr>
              <a:t>and efficacious appearance. It also provides </a:t>
            </a:r>
            <a:r>
              <a:rPr lang="en-US" sz="1400" dirty="0" smtClean="0">
                <a:latin typeface="Times New Roman"/>
              </a:rPr>
              <a:t>user functionality </a:t>
            </a:r>
            <a:r>
              <a:rPr lang="en-US" sz="1400" dirty="0">
                <a:latin typeface="Times New Roman"/>
              </a:rPr>
              <a:t>in terms of convenience, child resistance, </a:t>
            </a:r>
            <a:r>
              <a:rPr lang="en-US" sz="1400" dirty="0" smtClean="0">
                <a:latin typeface="Times New Roman"/>
              </a:rPr>
              <a:t>and no</a:t>
            </a:r>
            <a:r>
              <a:rPr lang="en-US" sz="1400" dirty="0">
                <a:latin typeface="Times New Roman"/>
              </a:rPr>
              <a:t>, </a:t>
            </a:r>
            <a:r>
              <a:rPr lang="en-US" sz="1400" dirty="0" err="1">
                <a:latin typeface="Times New Roman"/>
              </a:rPr>
              <a:t>tamperresistance</a:t>
            </a:r>
            <a:r>
              <a:rPr lang="en-US" sz="1400" dirty="0">
                <a:latin typeface="Times New Roman"/>
              </a:rPr>
              <a:t>.</a:t>
            </a:r>
          </a:p>
          <a:p>
            <a:pPr algn="just"/>
            <a:r>
              <a:rPr lang="en-US" sz="1400" dirty="0">
                <a:latin typeface="Times New Roman"/>
              </a:rPr>
              <a:t>The blister package is formed by heat-softening a sheet </a:t>
            </a:r>
            <a:r>
              <a:rPr lang="en-US" sz="1400" dirty="0" smtClean="0">
                <a:latin typeface="Times New Roman"/>
              </a:rPr>
              <a:t>of thermoplastic </a:t>
            </a:r>
            <a:r>
              <a:rPr lang="en-US" sz="1400" dirty="0">
                <a:latin typeface="Times New Roman"/>
              </a:rPr>
              <a:t>resin and vacuum-drawing the softened </a:t>
            </a:r>
            <a:r>
              <a:rPr lang="en-US" sz="1400" dirty="0" smtClean="0">
                <a:latin typeface="Times New Roman"/>
              </a:rPr>
              <a:t>sheet of </a:t>
            </a:r>
            <a:r>
              <a:rPr lang="en-US" sz="1400" dirty="0">
                <a:latin typeface="Times New Roman"/>
              </a:rPr>
              <a:t>plastic into a contoured mold. After cooling, the sheet </a:t>
            </a:r>
            <a:r>
              <a:rPr lang="en-US" sz="1400" dirty="0" smtClean="0">
                <a:latin typeface="Times New Roman"/>
              </a:rPr>
              <a:t>is released </a:t>
            </a:r>
            <a:r>
              <a:rPr lang="en-US" sz="1400" dirty="0">
                <a:latin typeface="Times New Roman"/>
              </a:rPr>
              <a:t>from the mold and proceeds to the filling station </a:t>
            </a:r>
            <a:r>
              <a:rPr lang="en-US" sz="1400" dirty="0" smtClean="0">
                <a:latin typeface="Times New Roman"/>
              </a:rPr>
              <a:t>of the </a:t>
            </a:r>
            <a:r>
              <a:rPr lang="en-US" sz="1400" dirty="0">
                <a:latin typeface="Times New Roman"/>
              </a:rPr>
              <a:t>packaging machine.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419600"/>
            <a:ext cx="2906713" cy="20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09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Containers for liquids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Parentrals</a:t>
            </a:r>
            <a:endParaRPr lang="en-US" sz="1400" b="1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Injectable formulations are packaged in to containers </a:t>
            </a:r>
            <a:r>
              <a:rPr lang="en-US" sz="1400" dirty="0" smtClean="0">
                <a:latin typeface="Times New Roman"/>
              </a:rPr>
              <a:t>made of </a:t>
            </a:r>
            <a:r>
              <a:rPr lang="en-US" sz="1400" dirty="0">
                <a:latin typeface="Times New Roman"/>
              </a:rPr>
              <a:t>plastic or glass. Container system includes </a:t>
            </a:r>
            <a:r>
              <a:rPr lang="en-US" sz="1400" dirty="0" smtClean="0">
                <a:latin typeface="Times New Roman"/>
              </a:rPr>
              <a:t>ampoules, syringes</a:t>
            </a:r>
            <a:r>
              <a:rPr lang="en-US" sz="1400" dirty="0">
                <a:latin typeface="Times New Roman"/>
              </a:rPr>
              <a:t>, vials, bottles, cartridges, bags ampoules are </a:t>
            </a:r>
            <a:r>
              <a:rPr lang="en-US" sz="1400" dirty="0" smtClean="0">
                <a:latin typeface="Times New Roman"/>
              </a:rPr>
              <a:t>all glass</a:t>
            </a:r>
            <a:r>
              <a:rPr lang="en-US" sz="1400" dirty="0">
                <a:latin typeface="Times New Roman"/>
              </a:rPr>
              <a:t>, and plastic are all bags. </a:t>
            </a: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/>
              </a:rPr>
              <a:t>Rubber </a:t>
            </a:r>
            <a:r>
              <a:rPr lang="en-US" sz="1400" dirty="0">
                <a:latin typeface="Times New Roman"/>
              </a:rPr>
              <a:t>materials for </a:t>
            </a:r>
            <a:r>
              <a:rPr lang="en-US" sz="1400" dirty="0" smtClean="0">
                <a:latin typeface="Times New Roman"/>
              </a:rPr>
              <a:t>rubber stoppers </a:t>
            </a:r>
            <a:r>
              <a:rPr lang="en-US" sz="1400" dirty="0">
                <a:latin typeface="Times New Roman"/>
              </a:rPr>
              <a:t>for vials and bottles, rubber plungers and </a:t>
            </a:r>
            <a:r>
              <a:rPr lang="en-US" sz="1400" dirty="0" smtClean="0">
                <a:latin typeface="Times New Roman"/>
              </a:rPr>
              <a:t>rubber seals </a:t>
            </a:r>
            <a:r>
              <a:rPr lang="en-US" sz="1400" dirty="0">
                <a:latin typeface="Times New Roman"/>
              </a:rPr>
              <a:t>for syringes, cartridges. </a:t>
            </a: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/>
              </a:rPr>
              <a:t>Irrigation </a:t>
            </a:r>
            <a:r>
              <a:rPr lang="en-US" sz="1400" dirty="0">
                <a:latin typeface="Times New Roman"/>
              </a:rPr>
              <a:t>solutions </a:t>
            </a:r>
            <a:r>
              <a:rPr lang="en-US" sz="1400" dirty="0" smtClean="0">
                <a:latin typeface="Times New Roman"/>
              </a:rPr>
              <a:t>are packaged </a:t>
            </a:r>
            <a:r>
              <a:rPr lang="en-US" sz="1400" dirty="0">
                <a:latin typeface="Times New Roman"/>
              </a:rPr>
              <a:t>in glass bottles with </a:t>
            </a:r>
            <a:r>
              <a:rPr lang="en-US" sz="1400" dirty="0" smtClean="0">
                <a:latin typeface="Times New Roman"/>
              </a:rPr>
              <a:t>aluminum </a:t>
            </a:r>
            <a:r>
              <a:rPr lang="en-US" sz="1400" dirty="0" err="1">
                <a:latin typeface="Times New Roman"/>
              </a:rPr>
              <a:t>screwcaps</a:t>
            </a:r>
            <a:r>
              <a:rPr lang="en-US" sz="1400" dirty="0">
                <a:latin typeface="Times New Roman"/>
              </a:rPr>
              <a:t>. </a:t>
            </a: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/>
              </a:rPr>
              <a:t>A </a:t>
            </a:r>
            <a:r>
              <a:rPr lang="en-US" sz="1400" dirty="0">
                <a:latin typeface="Times New Roman"/>
              </a:rPr>
              <a:t>single-dose container is one that holds a quantity of </a:t>
            </a:r>
            <a:r>
              <a:rPr lang="en-US" sz="1400" dirty="0" smtClean="0">
                <a:latin typeface="Times New Roman"/>
              </a:rPr>
              <a:t>drug intended </a:t>
            </a:r>
            <a:r>
              <a:rPr lang="en-US" sz="1400" dirty="0">
                <a:latin typeface="Times New Roman"/>
              </a:rPr>
              <a:t>as a single dose and when opened cannot </a:t>
            </a:r>
            <a:r>
              <a:rPr lang="en-US" sz="1400" dirty="0" smtClean="0">
                <a:latin typeface="Times New Roman"/>
              </a:rPr>
              <a:t>be resealed </a:t>
            </a:r>
            <a:r>
              <a:rPr lang="en-US" sz="1400" dirty="0">
                <a:latin typeface="Times New Roman"/>
              </a:rPr>
              <a:t>with assurance that sterility has been maintained.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These containers include fusion-sealed ampoules </a:t>
            </a:r>
            <a:r>
              <a:rPr lang="en-US" sz="1400" dirty="0" smtClean="0">
                <a:latin typeface="Times New Roman"/>
              </a:rPr>
              <a:t>and prefilled </a:t>
            </a:r>
            <a:r>
              <a:rPr lang="en-US" sz="1400" dirty="0">
                <a:latin typeface="Times New Roman"/>
              </a:rPr>
              <a:t>syringes and cartridges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09742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269447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139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Closures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The closure is normally the most vulnerable and </a:t>
            </a:r>
            <a:r>
              <a:rPr lang="en-US" sz="1400" dirty="0" smtClean="0">
                <a:latin typeface="Times New Roman"/>
              </a:rPr>
              <a:t>critical component </a:t>
            </a:r>
            <a:r>
              <a:rPr lang="en-US" sz="1400" dirty="0">
                <a:latin typeface="Times New Roman"/>
              </a:rPr>
              <a:t>of a container in so far as stability </a:t>
            </a:r>
            <a:r>
              <a:rPr lang="en-US" sz="1400" dirty="0" smtClean="0">
                <a:latin typeface="Times New Roman"/>
              </a:rPr>
              <a:t>and compatibility </a:t>
            </a:r>
            <a:r>
              <a:rPr lang="en-US" sz="1400" dirty="0">
                <a:latin typeface="Times New Roman"/>
              </a:rPr>
              <a:t>with the product are concerned. An </a:t>
            </a:r>
            <a:r>
              <a:rPr lang="en-US" sz="1400" dirty="0" smtClean="0">
                <a:latin typeface="Times New Roman"/>
              </a:rPr>
              <a:t>effective closure </a:t>
            </a:r>
            <a:r>
              <a:rPr lang="en-US" sz="1400" dirty="0">
                <a:latin typeface="Times New Roman"/>
              </a:rPr>
              <a:t>must prevent the contents from escaping and </a:t>
            </a:r>
            <a:r>
              <a:rPr lang="en-US" sz="1400" dirty="0" smtClean="0">
                <a:latin typeface="Times New Roman"/>
              </a:rPr>
              <a:t>allow no </a:t>
            </a:r>
            <a:r>
              <a:rPr lang="en-US" sz="1400" dirty="0">
                <a:latin typeface="Times New Roman"/>
              </a:rPr>
              <a:t>substance to enter the container</a:t>
            </a:r>
            <a:r>
              <a:rPr lang="en-US" sz="1400" dirty="0" smtClean="0">
                <a:latin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sz="1400" b="1" dirty="0">
                <a:latin typeface="Times New Roman"/>
              </a:rPr>
              <a:t>Function of a closure: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Provide a totally hermetic seal.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Provide an effective seal which is acceptable to </a:t>
            </a:r>
            <a:r>
              <a:rPr lang="en-US" sz="1400" dirty="0" smtClean="0">
                <a:latin typeface="Times New Roman"/>
              </a:rPr>
              <a:t>the products</a:t>
            </a:r>
            <a:r>
              <a:rPr lang="en-US" sz="1400" dirty="0">
                <a:latin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Provide an effective microbiological seal.</a:t>
            </a:r>
          </a:p>
          <a:p>
            <a:pPr marL="114300" indent="0" algn="just">
              <a:buNone/>
            </a:pPr>
            <a:r>
              <a:rPr lang="en-US" sz="1400" b="1" dirty="0">
                <a:latin typeface="Times New Roman"/>
              </a:rPr>
              <a:t>Types of closures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Closures are available in five basic designs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</a:t>
            </a:r>
            <a:r>
              <a:rPr lang="en-US" sz="1400" dirty="0" smtClean="0">
                <a:latin typeface="Times New Roman"/>
              </a:rPr>
              <a:t>Threaded </a:t>
            </a:r>
            <a:r>
              <a:rPr lang="en-US" sz="1400" dirty="0">
                <a:latin typeface="Times New Roman"/>
              </a:rPr>
              <a:t>screw cap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Lug cap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Crimp-on (crowns)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pilfer proof closure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 Roll-on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Many variations of these basic types exist, </a:t>
            </a:r>
            <a:r>
              <a:rPr lang="en-US" sz="1400" dirty="0" smtClean="0">
                <a:latin typeface="Times New Roman"/>
              </a:rPr>
              <a:t>including vacuum</a:t>
            </a:r>
            <a:r>
              <a:rPr lang="en-US" sz="1400" dirty="0">
                <a:latin typeface="Times New Roman"/>
              </a:rPr>
              <a:t>, tamperproof, safety, child resistant, and liner </a:t>
            </a:r>
            <a:r>
              <a:rPr lang="en-US" sz="1400" dirty="0" smtClean="0">
                <a:latin typeface="Times New Roman"/>
              </a:rPr>
              <a:t>less types</a:t>
            </a:r>
            <a:r>
              <a:rPr lang="en-US" sz="1400" dirty="0">
                <a:latin typeface="Times New Roman"/>
              </a:rPr>
              <a:t>, and dispenser applicators.</a:t>
            </a:r>
            <a:endParaRPr lang="en-US" sz="14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211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Closures</a:t>
            </a:r>
          </a:p>
          <a:p>
            <a:pPr marL="457200" indent="-342900" algn="just">
              <a:buAutoNum type="arabicPeriod"/>
            </a:pPr>
            <a:r>
              <a:rPr lang="en-US" sz="1400" i="1" u="sng" dirty="0" smtClean="0">
                <a:latin typeface="Times New Roman"/>
              </a:rPr>
              <a:t>Threaded </a:t>
            </a:r>
            <a:r>
              <a:rPr lang="en-US" sz="1400" i="1" u="sng" dirty="0">
                <a:latin typeface="Times New Roman"/>
              </a:rPr>
              <a:t>Screw Cap</a:t>
            </a:r>
            <a:r>
              <a:rPr lang="en-US" sz="1400" i="1" u="sng" dirty="0" smtClean="0">
                <a:latin typeface="Times New Roman"/>
              </a:rPr>
              <a:t>: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The screw cap when applied overcome the sealing </a:t>
            </a:r>
            <a:r>
              <a:rPr lang="en-US" sz="1400" dirty="0" smtClean="0">
                <a:latin typeface="Times New Roman"/>
              </a:rPr>
              <a:t>surface irregularities </a:t>
            </a:r>
            <a:r>
              <a:rPr lang="en-US" sz="1400" dirty="0">
                <a:latin typeface="Times New Roman"/>
              </a:rPr>
              <a:t>and provides physical and chemical </a:t>
            </a:r>
            <a:r>
              <a:rPr lang="en-US" sz="1400" dirty="0" smtClean="0">
                <a:latin typeface="Times New Roman"/>
              </a:rPr>
              <a:t>protection to </a:t>
            </a:r>
            <a:r>
              <a:rPr lang="en-US" sz="1400" dirty="0">
                <a:latin typeface="Times New Roman"/>
              </a:rPr>
              <a:t>content being sealed. The screw cap is commonly </a:t>
            </a:r>
            <a:r>
              <a:rPr lang="en-US" sz="1400" dirty="0" smtClean="0">
                <a:latin typeface="Times New Roman"/>
              </a:rPr>
              <a:t>made of </a:t>
            </a:r>
            <a:r>
              <a:rPr lang="en-US" sz="1400" dirty="0">
                <a:latin typeface="Times New Roman"/>
              </a:rPr>
              <a:t>metal or plastics. The metal is usually tinplate </a:t>
            </a:r>
            <a:r>
              <a:rPr lang="en-US" sz="1400" dirty="0" smtClean="0">
                <a:latin typeface="Times New Roman"/>
              </a:rPr>
              <a:t>or aluminum</a:t>
            </a:r>
            <a:r>
              <a:rPr lang="en-US" sz="1400" dirty="0">
                <a:latin typeface="Times New Roman"/>
              </a:rPr>
              <a:t>, and in plastics, both thermoplastic </a:t>
            </a:r>
            <a:r>
              <a:rPr lang="en-US" sz="1400" dirty="0" smtClean="0">
                <a:latin typeface="Times New Roman"/>
              </a:rPr>
              <a:t>and thermosetting </a:t>
            </a:r>
            <a:r>
              <a:rPr lang="en-US" sz="1400" dirty="0">
                <a:latin typeface="Times New Roman"/>
              </a:rPr>
              <a:t>materials are used</a:t>
            </a:r>
            <a:r>
              <a:rPr lang="en-US" sz="1400" dirty="0" smtClean="0">
                <a:latin typeface="Times New Roman"/>
              </a:rPr>
              <a:t>.</a:t>
            </a:r>
          </a:p>
          <a:p>
            <a:pPr marL="114300" indent="0" algn="just">
              <a:buNone/>
            </a:pPr>
            <a:endParaRPr lang="en-US" sz="1400" dirty="0">
              <a:latin typeface="Times New Roman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dirty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/>
              </a:rPr>
              <a:t>1. Threaded Screw Cap		2. Lug cap</a:t>
            </a:r>
            <a:endParaRPr lang="en-US" sz="1400" dirty="0">
              <a:latin typeface="Times New Roman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/>
              </a:rPr>
              <a:t>2</a:t>
            </a:r>
            <a:r>
              <a:rPr lang="en-US" sz="1400" dirty="0">
                <a:latin typeface="Times New Roman"/>
              </a:rPr>
              <a:t>. </a:t>
            </a:r>
            <a:r>
              <a:rPr lang="en-US" sz="1400" i="1" u="sng" dirty="0">
                <a:latin typeface="Times New Roman"/>
              </a:rPr>
              <a:t>Lug Cap</a:t>
            </a:r>
            <a:r>
              <a:rPr lang="en-US" sz="1400" i="1" u="sng" dirty="0" smtClean="0">
                <a:latin typeface="Times New Roman"/>
              </a:rPr>
              <a:t>: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The lug cap is similar to the threaded screw cap </a:t>
            </a:r>
            <a:r>
              <a:rPr lang="en-US" sz="1400" dirty="0" smtClean="0">
                <a:latin typeface="Times New Roman"/>
              </a:rPr>
              <a:t>and operates </a:t>
            </a:r>
            <a:r>
              <a:rPr lang="en-US" sz="1400" dirty="0">
                <a:latin typeface="Times New Roman"/>
              </a:rPr>
              <a:t>on the same principle. It is simply an </a:t>
            </a:r>
            <a:r>
              <a:rPr lang="en-US" sz="1400" dirty="0" smtClean="0">
                <a:latin typeface="Times New Roman"/>
              </a:rPr>
              <a:t>interrupted thread </a:t>
            </a:r>
            <a:r>
              <a:rPr lang="en-US" sz="1400" dirty="0">
                <a:latin typeface="Times New Roman"/>
              </a:rPr>
              <a:t>on the glass finish, instead of a continuous thread. </a:t>
            </a:r>
            <a:r>
              <a:rPr lang="en-US" sz="1400" dirty="0" smtClean="0">
                <a:latin typeface="Times New Roman"/>
              </a:rPr>
              <a:t>It is </a:t>
            </a:r>
            <a:r>
              <a:rPr lang="en-US" sz="1400" dirty="0">
                <a:latin typeface="Times New Roman"/>
              </a:rPr>
              <a:t>used to engage a lug on the cap sidewall and draw the </a:t>
            </a:r>
            <a:r>
              <a:rPr lang="en-US" sz="1400" dirty="0" smtClean="0">
                <a:latin typeface="Times New Roman"/>
              </a:rPr>
              <a:t>cap down </a:t>
            </a:r>
            <a:r>
              <a:rPr lang="en-US" sz="1400" dirty="0">
                <a:latin typeface="Times New Roman"/>
              </a:rPr>
              <a:t>to the sealing surface of the container. Unlike </a:t>
            </a:r>
            <a:r>
              <a:rPr lang="en-US" sz="1400" dirty="0" smtClean="0">
                <a:latin typeface="Times New Roman"/>
              </a:rPr>
              <a:t>the threaded </a:t>
            </a:r>
            <a:r>
              <a:rPr lang="en-US" sz="1400" dirty="0">
                <a:latin typeface="Times New Roman"/>
              </a:rPr>
              <a:t>closure, it requires only a quarter turn</a:t>
            </a:r>
            <a:r>
              <a:rPr lang="en-US" sz="1400" dirty="0" smtClean="0">
                <a:latin typeface="Times New Roman"/>
              </a:rPr>
              <a:t>. The </a:t>
            </a:r>
            <a:r>
              <a:rPr lang="en-US" sz="1400" dirty="0">
                <a:latin typeface="Times New Roman"/>
              </a:rPr>
              <a:t>lug </a:t>
            </a:r>
            <a:r>
              <a:rPr lang="en-US" sz="1400" dirty="0" smtClean="0">
                <a:latin typeface="Times New Roman"/>
              </a:rPr>
              <a:t>cap is </a:t>
            </a:r>
            <a:r>
              <a:rPr lang="en-US" sz="1400" dirty="0">
                <a:latin typeface="Times New Roman"/>
              </a:rPr>
              <a:t>used for both normal atmospheric-pressure </a:t>
            </a:r>
            <a:r>
              <a:rPr lang="en-US" sz="1400" dirty="0" smtClean="0">
                <a:latin typeface="Times New Roman"/>
              </a:rPr>
              <a:t>and vacuum pressure closing</a:t>
            </a:r>
            <a:r>
              <a:rPr lang="en-US" sz="1400" dirty="0">
                <a:latin typeface="Times New Roman"/>
              </a:rPr>
              <a:t>.</a:t>
            </a:r>
            <a:endParaRPr lang="en-US" sz="1400" dirty="0" smtClean="0"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089025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7368"/>
            <a:ext cx="18510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34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Closures</a:t>
            </a:r>
          </a:p>
          <a:p>
            <a:pPr marL="114300" indent="0" algn="just">
              <a:buNone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. Crown Caps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This style of cap is commonly used as a crimped closure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beverage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bottles and has remained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essentially unchanged for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more than 50 years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b="1" i="1" dirty="0">
                <a:latin typeface="Times New Roman"/>
              </a:rPr>
              <a:t>Roll-On Closures</a:t>
            </a:r>
            <a:r>
              <a:rPr lang="en-US" sz="1400" b="1" i="1" dirty="0" smtClean="0">
                <a:latin typeface="Times New Roman"/>
              </a:rPr>
              <a:t>:</a:t>
            </a:r>
          </a:p>
          <a:p>
            <a:pPr marL="114300" indent="0">
              <a:buNone/>
            </a:pPr>
            <a:r>
              <a:rPr lang="en-US" sz="1400" dirty="0">
                <a:latin typeface="Times New Roman"/>
              </a:rPr>
              <a:t>The aluminum roll-on cap can be sealed securely, </a:t>
            </a:r>
            <a:r>
              <a:rPr lang="en-US" sz="1400" dirty="0" smtClean="0">
                <a:latin typeface="Times New Roman"/>
              </a:rPr>
              <a:t>opened easily</a:t>
            </a:r>
            <a:r>
              <a:rPr lang="en-US" sz="1400" dirty="0">
                <a:latin typeface="Times New Roman"/>
              </a:rPr>
              <a:t>, and resealed effectively. It finds wide application </a:t>
            </a:r>
            <a:r>
              <a:rPr lang="en-US" sz="1400" dirty="0" smtClean="0">
                <a:latin typeface="Times New Roman"/>
              </a:rPr>
              <a:t>in the </a:t>
            </a:r>
            <a:r>
              <a:rPr lang="en-US" sz="1400" dirty="0">
                <a:latin typeface="Times New Roman"/>
              </a:rPr>
              <a:t>packaging of food, beverages, chemicals, </a:t>
            </a:r>
            <a:r>
              <a:rPr lang="en-US" sz="1400" dirty="0" smtClean="0">
                <a:latin typeface="Times New Roman"/>
              </a:rPr>
              <a:t>and pharmaceuticals</a:t>
            </a:r>
            <a:r>
              <a:rPr lang="en-US" sz="1400" dirty="0">
                <a:latin typeface="Times New Roman"/>
              </a:rPr>
              <a:t>. The roll-on closure requires a material </a:t>
            </a:r>
            <a:r>
              <a:rPr lang="en-US" sz="1400" dirty="0" smtClean="0">
                <a:latin typeface="Times New Roman"/>
              </a:rPr>
              <a:t>that is </a:t>
            </a:r>
            <a:r>
              <a:rPr lang="en-US" sz="1400" dirty="0">
                <a:latin typeface="Times New Roman"/>
              </a:rPr>
              <a:t>easy to form, such as aluminum or other </a:t>
            </a:r>
            <a:r>
              <a:rPr lang="en-US" sz="1400" dirty="0" smtClean="0">
                <a:latin typeface="Times New Roman"/>
              </a:rPr>
              <a:t>light-gauge metal</a:t>
            </a:r>
            <a:r>
              <a:rPr lang="en-US" sz="1400" dirty="0">
                <a:latin typeface="Times New Roman"/>
              </a:rPr>
              <a:t>. Re sealable, non re sealable, and pilfer proof types </a:t>
            </a:r>
            <a:r>
              <a:rPr lang="en-US" sz="1400" dirty="0" smtClean="0">
                <a:latin typeface="Times New Roman"/>
              </a:rPr>
              <a:t>of the </a:t>
            </a:r>
            <a:r>
              <a:rPr lang="en-US" sz="1400" dirty="0">
                <a:latin typeface="Times New Roman"/>
              </a:rPr>
              <a:t>roll-on closure are available for use on glass or </a:t>
            </a:r>
            <a:r>
              <a:rPr lang="en-US" sz="1400" dirty="0" smtClean="0">
                <a:latin typeface="Times New Roman"/>
              </a:rPr>
              <a:t>plastic bottles </a:t>
            </a:r>
            <a:r>
              <a:rPr lang="en-US" sz="1400" dirty="0">
                <a:latin typeface="Times New Roman"/>
              </a:rPr>
              <a:t>and jars.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14557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14" y="3135312"/>
            <a:ext cx="1546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4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Exploratory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Investigation of the biological mechanism and identification of a “chemical lead” that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interferes with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During the exploratory research stage, diverse compounds are screened for the desired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biological activity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The aim is to find a chemical or molecular entity that interferes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to provide a valuable probe of the underlying therapeutic problem.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Traditionally, this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has been achieved by the organic chemist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synthesizing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compounds one at a time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biologist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test in a linear fashion. Over the last decade, there has been a rapid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development 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technologies for creating very large and diverse quantities of synthetic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biosynthetic molecules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for testing large numbers for activity in less time.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technologies have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been labeled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“combinatorial chemistry” and automated “high-throughput screening” (HTS), respectively.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key impact has been to accelerate the synthesis of new compounds from,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say, 50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compounds per chemist year to many tens of thousands and to be able to test these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against many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biological targets (e.g., biological receptors or biochemical pathways) very quickly</a:t>
            </a:r>
          </a:p>
        </p:txBody>
      </p:sp>
    </p:spTree>
    <p:extLst>
      <p:ext uri="{BB962C8B-B14F-4D97-AF65-F5344CB8AC3E}">
        <p14:creationId xmlns:p14="http://schemas.microsoft.com/office/powerpoint/2010/main" val="2652671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Closures</a:t>
            </a:r>
          </a:p>
          <a:p>
            <a:pPr marL="114300" indent="0" algn="just">
              <a:buNone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b="1" i="1" dirty="0">
                <a:latin typeface="Times New Roman"/>
              </a:rPr>
              <a:t>Pilfer proof </a:t>
            </a:r>
            <a:r>
              <a:rPr lang="en-US" sz="1400" b="1" i="1" dirty="0" smtClean="0">
                <a:latin typeface="Times New Roman"/>
              </a:rPr>
              <a:t>Closures</a:t>
            </a:r>
          </a:p>
          <a:p>
            <a:pPr marL="114300" indent="0" algn="just">
              <a:buNone/>
            </a:pPr>
            <a:endParaRPr lang="en-US" sz="1400" b="1" i="1" dirty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>
              <a:latin typeface="Times New Roman"/>
            </a:endParaRPr>
          </a:p>
          <a:p>
            <a:pPr marL="114300" indent="0" algn="just">
              <a:buNone/>
            </a:pPr>
            <a:r>
              <a:rPr lang="en-US" sz="1400" dirty="0">
                <a:latin typeface="Times New Roman"/>
              </a:rPr>
              <a:t>The pilfer proof closure is similar to the standard </a:t>
            </a:r>
            <a:r>
              <a:rPr lang="en-US" sz="1400" dirty="0" smtClean="0">
                <a:latin typeface="Times New Roman"/>
              </a:rPr>
              <a:t>roll-on closure </a:t>
            </a:r>
            <a:r>
              <a:rPr lang="en-US" sz="1400" dirty="0">
                <a:latin typeface="Times New Roman"/>
              </a:rPr>
              <a:t>except that it has a greater skirt length. </a:t>
            </a:r>
            <a:r>
              <a:rPr lang="en-US" sz="1400" dirty="0" smtClean="0">
                <a:latin typeface="Times New Roman"/>
              </a:rPr>
              <a:t>This additional </a:t>
            </a:r>
            <a:r>
              <a:rPr lang="en-US" sz="1400" dirty="0">
                <a:latin typeface="Times New Roman"/>
              </a:rPr>
              <a:t>length extends below the threaded portion </a:t>
            </a:r>
            <a:r>
              <a:rPr lang="en-US" sz="1400" dirty="0" smtClean="0">
                <a:latin typeface="Times New Roman"/>
              </a:rPr>
              <a:t>to form </a:t>
            </a:r>
            <a:r>
              <a:rPr lang="en-US" sz="1400" dirty="0">
                <a:latin typeface="Times New Roman"/>
              </a:rPr>
              <a:t>a bank, which is fastened to the basic cap by a </a:t>
            </a:r>
            <a:r>
              <a:rPr lang="en-US" sz="1400" dirty="0" smtClean="0">
                <a:latin typeface="Times New Roman"/>
              </a:rPr>
              <a:t>series of </a:t>
            </a:r>
            <a:r>
              <a:rPr lang="en-US" sz="1400" dirty="0">
                <a:latin typeface="Times New Roman"/>
              </a:rPr>
              <a:t>narrow metal "bridges." When the pilfer proof closure </a:t>
            </a:r>
            <a:r>
              <a:rPr lang="en-US" sz="1400" dirty="0" smtClean="0">
                <a:latin typeface="Times New Roman"/>
              </a:rPr>
              <a:t>is removed</a:t>
            </a:r>
            <a:r>
              <a:rPr lang="en-US" sz="1400" dirty="0">
                <a:latin typeface="Times New Roman"/>
              </a:rPr>
              <a:t>, the bridges break, and the bank remains in </a:t>
            </a:r>
            <a:r>
              <a:rPr lang="en-US" sz="1400" dirty="0" smtClean="0">
                <a:latin typeface="Times New Roman"/>
              </a:rPr>
              <a:t>place on </a:t>
            </a:r>
            <a:r>
              <a:rPr lang="en-US" sz="1400" dirty="0">
                <a:latin typeface="Times New Roman"/>
              </a:rPr>
              <a:t>the neck of the container. The closure can be re </a:t>
            </a:r>
            <a:r>
              <a:rPr lang="en-US" sz="1400" dirty="0" smtClean="0">
                <a:latin typeface="Times New Roman"/>
              </a:rPr>
              <a:t>sealed easily </a:t>
            </a:r>
            <a:r>
              <a:rPr lang="en-US" sz="1400" dirty="0">
                <a:latin typeface="Times New Roman"/>
              </a:rPr>
              <a:t>and the detached band indicates that the package </a:t>
            </a:r>
            <a:r>
              <a:rPr lang="en-US" sz="1400" dirty="0" smtClean="0">
                <a:latin typeface="Times New Roman"/>
              </a:rPr>
              <a:t>has been </a:t>
            </a:r>
            <a:r>
              <a:rPr lang="en-US" sz="1400" dirty="0">
                <a:latin typeface="Times New Roman"/>
              </a:rPr>
              <a:t>opened. The torque is necessary to remove the cap.</a:t>
            </a:r>
            <a:endParaRPr lang="en-US" sz="1400" dirty="0" smtClean="0">
              <a:latin typeface="Times New Roman"/>
            </a:endParaRPr>
          </a:p>
          <a:p>
            <a:pPr marL="114300" indent="0" algn="just">
              <a:buNone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0955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53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Packaging for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liposomes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342900" algn="just"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Hermetically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sealed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borosilicate glass ampoules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Provide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secure environment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lipids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sensitive to oxidation.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ampules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are shipped 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cardboard liners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for protection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convenience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Ampules are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pre-scored for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easier opening. Once the seal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broken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sample may be transferred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Screw Cap Storage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Vial.</a:t>
            </a: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Narrow-mouth borosilicate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glass bottles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Convenient for shipping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larger volumes of lipids.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closure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system is composed of a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closed-top screw cap with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teflon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liner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fused to a silicone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rubber backing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The liner is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sonically welded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the cap, therefore no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glue can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come in contact with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organic solution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9908"/>
            <a:ext cx="1044045" cy="19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872"/>
            <a:ext cx="1058863" cy="18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78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PACKAGING OF PHARMACEUTICALS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Packaging material for different formulations </a:t>
            </a:r>
          </a:p>
          <a:p>
            <a:pPr marL="114300" indent="0" algn="just"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Packaging for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liposomes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3. Wide-mouth borosilicate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glass bottles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Convenient for shipping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storage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dry powder lipids. Larger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openings provide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easier access to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lipid samples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The closure system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composed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a closed-top screw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cap with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teflon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liner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The Screw Cap Storage Vial</a:t>
            </a:r>
          </a:p>
          <a:p>
            <a:pPr marL="11430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Designed as a storage option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materials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shipped in glass ampules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 bottles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The closure system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contains 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open-top screw cap with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teflon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liner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fused to a silicone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rubber septum.</a:t>
            </a: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8159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2" y="4495800"/>
            <a:ext cx="17303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8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Exploratory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rate of technology development specifically associated with HTS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pharmaceutical drug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discovery has increased markedly over recent years with automated techniques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involving miniaturization,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allow assays on very small samples (e.g., 1L volume), and the ability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analyze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thousands of samples a day using well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microplates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addition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use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HTS for pharmacological activity, HTS tests have been developed for assessing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metabolism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pharmacokinetic and toxicity factors to speed up the drug discovery process.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simple terms, a biologically active compound can be considered to consist of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supportive framework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biofunctional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groups attached that bind to a target to induce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biological response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compound is, in effect, a unique combination of numerous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possible groups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Combinatorial techniques have replaced traditional synthetic approaches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generate many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possible combinations rapidly for biological testing.</a:t>
            </a:r>
          </a:p>
        </p:txBody>
      </p:sp>
    </p:spTree>
    <p:extLst>
      <p:ext uri="{BB962C8B-B14F-4D97-AF65-F5344CB8AC3E}">
        <p14:creationId xmlns:p14="http://schemas.microsoft.com/office/powerpoint/2010/main" val="61782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Exploratory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Approaches to lead generation during exploratory research often depend on how much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already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known about the therapeutic target under consideration. For example, if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threedimensional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structure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the target (such as an enzyme-inhibitor complex) is known,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chemical leads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could be found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optimized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through combinatorial chemistry and HTS.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Alternatively, 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some cases, the only available biochemical knowledge might be the structure of a ligand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enzyme. If there were no information at all, then the only approach might be limited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HTS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batches of compounds from combinatorial libraries.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Even with combinatorial chemistry and HTS, lead generation can be extremely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laborious because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the vast number of different molecules possible (framework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biofunctional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combinations). To ease this burden, some rational drug design and quantitative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structure activity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relationships (QSARs) are often introduced to direct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utilize 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company’s finite screening resource as efficiently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40061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Exploratory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“Representative” libraries of compounds, where each member is selected to give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about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larger cluster of compounds, are designed and used to reduce the amount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compounds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have to be made and tested.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Together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combinatorial chemistry and rational drug design, genomics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rapidly emerging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a useful technique to enable companies to significantly increase the number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drug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targets and improve on candidate selection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success.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of companies have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seen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potential in defining patient groups based on their genotypes and are now investing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lots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money to gain a clearer understanding of the genes that are important to drug action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5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chemical lead is used to generate specific chemical compounds with the optimal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desired characteristics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for example, potency, specificity, duration, safety and pharmaceutical aspects.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One or more candidate drugs are nominated for development.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During the candidate drug selection stage, the chemical lead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optimized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by testing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range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selected compounds in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(animal) studies. The objective is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 one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or more candidate drugs for development with the most desired characteristics.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Pharmacological characteristics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might include acceptable absorption, potency, duration of action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selectivity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the receptor or enzyme. Safety characteristics will normally include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noncarcinogenicity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non-teratogenicity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non-mutagenicity, and general non-toxicity.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potential for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characteristics can be predicted from relatively short-term preclinical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toxipharmacological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animal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studies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tests.</a:t>
            </a:r>
          </a:p>
        </p:txBody>
      </p:sp>
    </p:spTree>
    <p:extLst>
      <p:ext uri="{BB962C8B-B14F-4D97-AF65-F5344CB8AC3E}">
        <p14:creationId xmlns:p14="http://schemas.microsoft.com/office/powerpoint/2010/main" val="397450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STAGES OF THE DRUG DISCOVERY AND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DEVELOPMENT PROCESS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Candidate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Drug Selection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Higher priority in the selection process will, in most cases, be given to a compound’s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optimal pharmacological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safety characteristics. However, in the event of having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choice from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range of compounds all possessing similar pharmacological and safety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properties, there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may be a significant advantage for formulation development in selecting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compound with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most preferred pharmaceutical properties. It is useful to conduct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preformulation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studies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studies at the candidate drug selection stage to determine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most relevant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physicochemical and biopharmaceutical properties of potential candidate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drugs to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aid candidate selection.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the study of how the physicochemical properties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candidate drugs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the formulation/delivery system and the route of administration affect the rate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extent 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drug absorption. Appropriate biopharmaceutical information generated at this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stage can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also be very important in directing the candidate selection process and for future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dosage form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design during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233003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1263</TotalTime>
  <Words>5345</Words>
  <Application>Microsoft Office PowerPoint</Application>
  <PresentationFormat>On-screen Show (4:3)</PresentationFormat>
  <Paragraphs>327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FORMULATION AND PACKAGING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STAGES OF THE DRUG DISCOVERY AND DEVELOPMENT PROCESS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  <vt:lpstr>PACKAGING OF PHARMACEUTICALS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FORMULATION AND PACKAGING</dc:title>
  <dc:creator>User</dc:creator>
  <cp:lastModifiedBy>User</cp:lastModifiedBy>
  <cp:revision>22</cp:revision>
  <dcterms:created xsi:type="dcterms:W3CDTF">2017-01-19T21:08:40Z</dcterms:created>
  <dcterms:modified xsi:type="dcterms:W3CDTF">2018-01-31T08:33:21Z</dcterms:modified>
</cp:coreProperties>
</file>