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6D9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4" d="100"/>
          <a:sy n="54" d="100"/>
        </p:scale>
        <p:origin x="1482"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316523" y="1828800"/>
            <a:ext cx="6172200" cy="24384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E736B55-8631-4112-96C3-456D30E63B2C}" type="datetimeFigureOut">
              <a:rPr lang="en-US" smtClean="0"/>
              <a:pPr/>
              <a:t>2/16/2016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450F51E-7E5D-4F88-8676-FA44116A5818}" type="slidenum">
              <a:rPr lang="en-US" smtClean="0"/>
              <a:pPr/>
              <a:t>‹#›</a:t>
            </a:fld>
            <a:endParaRPr lang="en-US"/>
          </a:p>
        </p:txBody>
      </p:sp>
      <p:sp>
        <p:nvSpPr>
          <p:cNvPr id="9" name="Subtitle 8"/>
          <p:cNvSpPr>
            <a:spLocks noGrp="1"/>
          </p:cNvSpPr>
          <p:nvPr>
            <p:ph type="subTitle" idx="1"/>
          </p:nvPr>
        </p:nvSpPr>
        <p:spPr>
          <a:xfrm>
            <a:off x="1028700" y="4442264"/>
            <a:ext cx="4800600" cy="23368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736B55-8631-4112-96C3-456D30E63B2C}"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736B55-8631-4112-96C3-456D30E63B2C}"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736B55-8631-4112-96C3-456D30E63B2C}"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00150" y="812800"/>
            <a:ext cx="5314950" cy="24384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00150" y="3343715"/>
            <a:ext cx="5314950" cy="2012949"/>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736B55-8631-4112-96C3-456D30E63B2C}"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943600" y="8555568"/>
            <a:ext cx="571500" cy="486833"/>
          </a:xfrm>
        </p:spPr>
        <p:txBody>
          <a:bodyPr/>
          <a:lstStyle/>
          <a:p>
            <a:fld id="{3450F51E-7E5D-4F88-8676-FA44116A58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2133601"/>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736B55-8631-4112-96C3-456D30E63B2C}"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2046817"/>
            <a:ext cx="303014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69" y="2046817"/>
            <a:ext cx="3031331" cy="1001183"/>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3149601"/>
            <a:ext cx="303014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3149601"/>
            <a:ext cx="3031331" cy="5018617"/>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736B55-8631-4112-96C3-456D30E63B2C}" type="datetimeFigureOut">
              <a:rPr lang="en-US" smtClean="0"/>
              <a:pPr/>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736B55-8631-4112-96C3-456D30E63B2C}"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36B55-8631-4112-96C3-456D30E63B2C}" type="datetimeFigureOut">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2032001"/>
            <a:ext cx="2256235" cy="6136217"/>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681287" y="364067"/>
            <a:ext cx="3833813" cy="7804151"/>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736B55-8631-4112-96C3-456D30E63B2C}"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812800"/>
            <a:ext cx="4114800" cy="696384"/>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371600" y="2442633"/>
            <a:ext cx="4114800" cy="52832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371600" y="1555716"/>
            <a:ext cx="4114800" cy="707136"/>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736B55-8631-4112-96C3-456D30E63B2C}"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0F51E-7E5D-4F88-8676-FA44116A58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42900" y="2133600"/>
            <a:ext cx="6172200" cy="62788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342900" y="8555568"/>
            <a:ext cx="1600200" cy="486833"/>
          </a:xfrm>
          <a:prstGeom prst="rect">
            <a:avLst/>
          </a:prstGeom>
        </p:spPr>
        <p:txBody>
          <a:bodyPr vert="horz" anchor="b"/>
          <a:lstStyle>
            <a:lvl1pPr algn="l" eaLnBrk="1" latinLnBrk="0" hangingPunct="1">
              <a:defRPr kumimoji="0" sz="1200">
                <a:solidFill>
                  <a:schemeClr val="tx1">
                    <a:shade val="50000"/>
                  </a:schemeClr>
                </a:solidFill>
              </a:defRPr>
            </a:lvl1pPr>
          </a:lstStyle>
          <a:p>
            <a:fld id="{2E736B55-8631-4112-96C3-456D30E63B2C}" type="datetimeFigureOut">
              <a:rPr lang="en-US" smtClean="0"/>
              <a:pPr/>
              <a:t>2/16/2016</a:t>
            </a:fld>
            <a:endParaRPr lang="en-US"/>
          </a:p>
        </p:txBody>
      </p:sp>
      <p:sp>
        <p:nvSpPr>
          <p:cNvPr id="3" name="Footer Placeholder 2"/>
          <p:cNvSpPr>
            <a:spLocks noGrp="1"/>
          </p:cNvSpPr>
          <p:nvPr>
            <p:ph type="ftr" sz="quarter" idx="3"/>
          </p:nvPr>
        </p:nvSpPr>
        <p:spPr>
          <a:xfrm>
            <a:off x="2343150" y="8555568"/>
            <a:ext cx="2171700" cy="486833"/>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5943600" y="8555568"/>
            <a:ext cx="571500" cy="486833"/>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450F51E-7E5D-4F88-8676-FA44116A581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3.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5867400" cy="1600200"/>
          </a:xfrm>
        </p:spPr>
        <p:txBody>
          <a:bodyPr>
            <a:normAutofit fontScale="90000"/>
          </a:bodyPr>
          <a:lstStyle/>
          <a:p>
            <a:r>
              <a:rPr lang="nl-BE" sz="1800" dirty="0" smtClean="0">
                <a:ln w="38100">
                  <a:solidFill>
                    <a:srgbClr val="FFCC00"/>
                  </a:solidFill>
                </a:ln>
                <a:solidFill>
                  <a:srgbClr val="FFCC00"/>
                </a:solidFill>
                <a:latin typeface="Arial" pitchFamily="34" charset="0"/>
                <a:cs typeface="Arial" pitchFamily="34" charset="0"/>
              </a:rPr>
              <a:t>Ectodermal Dysplasia - Case Report: a Challenge for Prosthodontic Solution</a:t>
            </a:r>
            <a:r>
              <a:rPr lang="nl-BE" sz="1800" dirty="0" smtClean="0">
                <a:solidFill>
                  <a:srgbClr val="FFCC00"/>
                </a:solidFill>
                <a:latin typeface="Arial" pitchFamily="34" charset="0"/>
                <a:cs typeface="Arial" pitchFamily="34" charset="0"/>
              </a:rPr>
              <a:t/>
            </a:r>
            <a:br>
              <a:rPr lang="nl-BE" sz="1800" dirty="0" smtClean="0">
                <a:solidFill>
                  <a:srgbClr val="FFCC00"/>
                </a:solidFill>
                <a:latin typeface="Arial" pitchFamily="34" charset="0"/>
                <a:cs typeface="Arial" pitchFamily="34" charset="0"/>
              </a:rPr>
            </a:br>
            <a:r>
              <a:rPr lang="en-US" sz="2000" i="1" dirty="0" smtClean="0">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B</a:t>
            </a:r>
            <a:r>
              <a:rPr lang="en-US" sz="1100" i="1" cap="none" dirty="0" err="1" smtClean="0">
                <a:solidFill>
                  <a:schemeClr val="bg1"/>
                </a:solidFill>
                <a:latin typeface="Arial" pitchFamily="34" charset="0"/>
                <a:cs typeface="Arial" pitchFamily="34" charset="0"/>
              </a:rPr>
              <a:t>ajraktarova</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V</a:t>
            </a:r>
            <a:r>
              <a:rPr lang="en-US" sz="1100" i="1" cap="none" dirty="0" err="1" smtClean="0">
                <a:solidFill>
                  <a:schemeClr val="bg1"/>
                </a:solidFill>
                <a:latin typeface="Arial" pitchFamily="34" charset="0"/>
                <a:cs typeface="Arial" pitchFamily="34" charset="0"/>
              </a:rPr>
              <a:t>aljakova</a:t>
            </a:r>
            <a:r>
              <a:rPr lang="en-US" sz="1100" i="1" dirty="0" smtClean="0">
                <a:solidFill>
                  <a:schemeClr val="bg1"/>
                </a:solidFill>
                <a:latin typeface="Arial" pitchFamily="34" charset="0"/>
                <a:cs typeface="Arial" pitchFamily="34" charset="0"/>
              </a:rPr>
              <a:t> E</a:t>
            </a:r>
            <a:r>
              <a:rPr lang="en-US" sz="1100" i="1" baseline="30000" dirty="0" smtClean="0">
                <a:solidFill>
                  <a:schemeClr val="bg1"/>
                </a:solidFill>
                <a:latin typeface="Arial" pitchFamily="34" charset="0"/>
                <a:cs typeface="Arial" pitchFamily="34" charset="0"/>
              </a:rPr>
              <a:t>1</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B</a:t>
            </a:r>
            <a:r>
              <a:rPr lang="en-US" sz="1100" i="1" cap="none" dirty="0" err="1" smtClean="0">
                <a:solidFill>
                  <a:schemeClr val="bg1"/>
                </a:solidFill>
                <a:latin typeface="Arial" pitchFamily="34" charset="0"/>
                <a:cs typeface="Arial" pitchFamily="34" charset="0"/>
              </a:rPr>
              <a:t>ajevska</a:t>
            </a:r>
            <a:r>
              <a:rPr lang="en-US" sz="1100" i="1" dirty="0" smtClean="0">
                <a:solidFill>
                  <a:schemeClr val="bg1"/>
                </a:solidFill>
                <a:latin typeface="Arial" pitchFamily="34" charset="0"/>
                <a:cs typeface="Arial" pitchFamily="34" charset="0"/>
              </a:rPr>
              <a:t> J</a:t>
            </a:r>
            <a:r>
              <a:rPr lang="en-US" sz="1100" i="1" baseline="30000" dirty="0" smtClean="0">
                <a:solidFill>
                  <a:schemeClr val="bg1"/>
                </a:solidFill>
                <a:latin typeface="Arial" pitchFamily="34" charset="0"/>
                <a:cs typeface="Arial" pitchFamily="34" charset="0"/>
              </a:rPr>
              <a:t>1</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K</a:t>
            </a:r>
            <a:r>
              <a:rPr lang="en-US" sz="1100" i="1" cap="none" dirty="0" err="1" smtClean="0">
                <a:solidFill>
                  <a:schemeClr val="bg1"/>
                </a:solidFill>
                <a:latin typeface="Arial" pitchFamily="34" charset="0"/>
                <a:cs typeface="Arial" pitchFamily="34" charset="0"/>
              </a:rPr>
              <a:t>orunoska</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S</a:t>
            </a:r>
            <a:r>
              <a:rPr lang="en-US" sz="1100" i="1" cap="none" dirty="0" err="1" smtClean="0">
                <a:solidFill>
                  <a:schemeClr val="bg1"/>
                </a:solidFill>
                <a:latin typeface="Arial" pitchFamily="34" charset="0"/>
                <a:cs typeface="Arial" pitchFamily="34" charset="0"/>
              </a:rPr>
              <a:t>tevkovska</a:t>
            </a:r>
            <a:r>
              <a:rPr lang="en-US" sz="1100" i="1" dirty="0" smtClean="0">
                <a:solidFill>
                  <a:schemeClr val="bg1"/>
                </a:solidFill>
                <a:latin typeface="Arial" pitchFamily="34" charset="0"/>
                <a:cs typeface="Arial" pitchFamily="34" charset="0"/>
              </a:rPr>
              <a:t> V</a:t>
            </a:r>
            <a:r>
              <a:rPr lang="en-US" sz="1100" i="1" baseline="30000" dirty="0" smtClean="0">
                <a:solidFill>
                  <a:schemeClr val="bg1"/>
                </a:solidFill>
                <a:latin typeface="Arial" pitchFamily="34" charset="0"/>
                <a:cs typeface="Arial" pitchFamily="34" charset="0"/>
              </a:rPr>
              <a:t>1</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K</a:t>
            </a:r>
            <a:r>
              <a:rPr lang="en-US" sz="1100" i="1" cap="none" dirty="0" err="1" smtClean="0">
                <a:solidFill>
                  <a:schemeClr val="bg1"/>
                </a:solidFill>
                <a:latin typeface="Arial" pitchFamily="34" charset="0"/>
                <a:cs typeface="Arial" pitchFamily="34" charset="0"/>
              </a:rPr>
              <a:t>apuševska</a:t>
            </a:r>
            <a:r>
              <a:rPr lang="en-US" sz="1100" i="1" dirty="0" smtClean="0">
                <a:solidFill>
                  <a:schemeClr val="bg1"/>
                </a:solidFill>
                <a:latin typeface="Arial" pitchFamily="34" charset="0"/>
                <a:cs typeface="Arial" pitchFamily="34" charset="0"/>
              </a:rPr>
              <a:t> B</a:t>
            </a:r>
            <a:r>
              <a:rPr lang="en-US" sz="1100" i="1" baseline="30000" dirty="0" smtClean="0">
                <a:solidFill>
                  <a:schemeClr val="bg1"/>
                </a:solidFill>
                <a:latin typeface="Arial" pitchFamily="34" charset="0"/>
                <a:cs typeface="Arial" pitchFamily="34" charset="0"/>
              </a:rPr>
              <a:t>1</a:t>
            </a:r>
            <a:r>
              <a:rPr lang="en-US" sz="1100" i="1" dirty="0" smtClean="0">
                <a:solidFill>
                  <a:schemeClr val="bg1"/>
                </a:solidFill>
                <a:latin typeface="Arial" pitchFamily="34" charset="0"/>
                <a:cs typeface="Arial" pitchFamily="34" charset="0"/>
              </a:rPr>
              <a:t>, </a:t>
            </a:r>
            <a:br>
              <a:rPr lang="en-US" sz="1100" i="1" dirty="0" smtClean="0">
                <a:solidFill>
                  <a:schemeClr val="bg1"/>
                </a:solidFill>
                <a:latin typeface="Arial" pitchFamily="34" charset="0"/>
                <a:cs typeface="Arial" pitchFamily="34" charset="0"/>
              </a:rPr>
            </a:br>
            <a:r>
              <a:rPr lang="en-US" sz="1100" i="1" dirty="0" err="1" smtClean="0">
                <a:solidFill>
                  <a:schemeClr val="bg1"/>
                </a:solidFill>
                <a:latin typeface="Arial" pitchFamily="34" charset="0"/>
                <a:cs typeface="Arial" pitchFamily="34" charset="0"/>
              </a:rPr>
              <a:t>G</a:t>
            </a:r>
            <a:r>
              <a:rPr lang="en-US" sz="1100" i="1" cap="none" dirty="0" err="1" smtClean="0">
                <a:solidFill>
                  <a:schemeClr val="bg1"/>
                </a:solidFill>
                <a:latin typeface="Arial" pitchFamily="34" charset="0"/>
                <a:cs typeface="Arial" pitchFamily="34" charset="0"/>
              </a:rPr>
              <a:t>igovski</a:t>
            </a:r>
            <a:r>
              <a:rPr lang="en-US" sz="1100" i="1" dirty="0" smtClean="0">
                <a:solidFill>
                  <a:schemeClr val="bg1"/>
                </a:solidFill>
                <a:latin typeface="Arial" pitchFamily="34" charset="0"/>
                <a:cs typeface="Arial" pitchFamily="34" charset="0"/>
              </a:rPr>
              <a:t> N</a:t>
            </a:r>
            <a:r>
              <a:rPr lang="en-US" sz="1100" i="1" baseline="30000" dirty="0" smtClean="0">
                <a:solidFill>
                  <a:schemeClr val="bg1"/>
                </a:solidFill>
                <a:latin typeface="Arial" pitchFamily="34" charset="0"/>
                <a:cs typeface="Arial" pitchFamily="34" charset="0"/>
              </a:rPr>
              <a:t>1</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M</a:t>
            </a:r>
            <a:r>
              <a:rPr lang="en-US" sz="1100" i="1" cap="none" dirty="0" err="1" smtClean="0">
                <a:solidFill>
                  <a:schemeClr val="bg1"/>
                </a:solidFill>
                <a:latin typeface="Arial" pitchFamily="34" charset="0"/>
                <a:cs typeface="Arial" pitchFamily="34" charset="0"/>
              </a:rPr>
              <a:t>ijoska</a:t>
            </a:r>
            <a:r>
              <a:rPr lang="en-US" sz="1100" i="1" dirty="0" smtClean="0">
                <a:solidFill>
                  <a:schemeClr val="bg1"/>
                </a:solidFill>
                <a:latin typeface="Arial" pitchFamily="34" charset="0"/>
                <a:cs typeface="Arial" pitchFamily="34" charset="0"/>
              </a:rPr>
              <a:t> A</a:t>
            </a:r>
            <a:r>
              <a:rPr lang="en-US" sz="1100" i="1" baseline="30000" dirty="0" smtClean="0">
                <a:solidFill>
                  <a:schemeClr val="bg1"/>
                </a:solidFill>
                <a:latin typeface="Arial" pitchFamily="34" charset="0"/>
                <a:cs typeface="Arial" pitchFamily="34" charset="0"/>
              </a:rPr>
              <a:t>1</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Z</a:t>
            </a:r>
            <a:r>
              <a:rPr lang="en-US" sz="1100" i="1" cap="none" dirty="0" err="1" smtClean="0">
                <a:solidFill>
                  <a:schemeClr val="bg1"/>
                </a:solidFill>
                <a:latin typeface="Arial" pitchFamily="34" charset="0"/>
                <a:cs typeface="Arial" pitchFamily="34" charset="0"/>
              </a:rPr>
              <a:t>latanovska</a:t>
            </a:r>
            <a:r>
              <a:rPr lang="en-US" sz="1100" i="1" dirty="0" smtClean="0">
                <a:solidFill>
                  <a:schemeClr val="bg1"/>
                </a:solidFill>
                <a:latin typeface="Arial" pitchFamily="34" charset="0"/>
                <a:cs typeface="Arial" pitchFamily="34" charset="0"/>
              </a:rPr>
              <a:t> K</a:t>
            </a:r>
            <a:r>
              <a:rPr lang="en-US" sz="1100" i="1" baseline="30000" dirty="0" smtClean="0">
                <a:solidFill>
                  <a:schemeClr val="bg1"/>
                </a:solidFill>
                <a:latin typeface="Arial" pitchFamily="34" charset="0"/>
                <a:cs typeface="Arial" pitchFamily="34" charset="0"/>
              </a:rPr>
              <a:t>2</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B</a:t>
            </a:r>
            <a:r>
              <a:rPr lang="en-US" sz="1100" i="1" cap="none" dirty="0" err="1" smtClean="0">
                <a:solidFill>
                  <a:schemeClr val="bg1"/>
                </a:solidFill>
                <a:latin typeface="Arial" pitchFamily="34" charset="0"/>
                <a:cs typeface="Arial" pitchFamily="34" charset="0"/>
              </a:rPr>
              <a:t>ajraktarova</a:t>
            </a:r>
            <a:r>
              <a:rPr lang="en-US" sz="1100" i="1" dirty="0" smtClean="0">
                <a:solidFill>
                  <a:schemeClr val="bg1"/>
                </a:solidFill>
                <a:latin typeface="Arial" pitchFamily="34" charset="0"/>
                <a:cs typeface="Arial" pitchFamily="34" charset="0"/>
              </a:rPr>
              <a:t> </a:t>
            </a:r>
            <a:r>
              <a:rPr lang="en-US" sz="1100" i="1" dirty="0" err="1" smtClean="0">
                <a:solidFill>
                  <a:schemeClr val="bg1"/>
                </a:solidFill>
                <a:latin typeface="Arial" pitchFamily="34" charset="0"/>
                <a:cs typeface="Arial" pitchFamily="34" charset="0"/>
              </a:rPr>
              <a:t>M</a:t>
            </a:r>
            <a:r>
              <a:rPr lang="en-US" sz="1100" i="1" cap="none" dirty="0" err="1" smtClean="0">
                <a:solidFill>
                  <a:schemeClr val="bg1"/>
                </a:solidFill>
                <a:latin typeface="Arial" pitchFamily="34" charset="0"/>
                <a:cs typeface="Arial" pitchFamily="34" charset="0"/>
              </a:rPr>
              <a:t>iševska</a:t>
            </a:r>
            <a:r>
              <a:rPr lang="en-US" sz="1100" i="1" dirty="0" smtClean="0">
                <a:solidFill>
                  <a:schemeClr val="bg1"/>
                </a:solidFill>
                <a:latin typeface="Arial" pitchFamily="34" charset="0"/>
                <a:cs typeface="Arial" pitchFamily="34" charset="0"/>
              </a:rPr>
              <a:t> C</a:t>
            </a:r>
            <a:r>
              <a:rPr lang="en-US" sz="1100" i="1" baseline="30000" dirty="0" smtClean="0">
                <a:solidFill>
                  <a:schemeClr val="bg1"/>
                </a:solidFill>
                <a:latin typeface="Arial" pitchFamily="34" charset="0"/>
                <a:cs typeface="Arial" pitchFamily="34" charset="0"/>
              </a:rPr>
              <a:t>3 </a:t>
            </a:r>
            <a:r>
              <a:rPr lang="mk-MK" sz="1100" i="1" baseline="30000" dirty="0" smtClean="0"/>
              <a:t/>
            </a:r>
            <a:br>
              <a:rPr lang="mk-MK" sz="1100" i="1" baseline="30000" dirty="0" smtClean="0"/>
            </a:br>
            <a:r>
              <a:rPr lang="en-US" sz="1200" i="1" dirty="0" smtClean="0">
                <a:solidFill>
                  <a:schemeClr val="bg1"/>
                </a:solidFill>
                <a:latin typeface="Arial" pitchFamily="34" charset="0"/>
                <a:cs typeface="Arial" pitchFamily="34" charset="0"/>
              </a:rPr>
              <a:t/>
            </a:r>
            <a:br>
              <a:rPr lang="en-US" sz="1200" i="1" dirty="0" smtClean="0">
                <a:solidFill>
                  <a:schemeClr val="bg1"/>
                </a:solidFill>
                <a:latin typeface="Arial" pitchFamily="34" charset="0"/>
                <a:cs typeface="Arial" pitchFamily="34" charset="0"/>
              </a:rPr>
            </a:br>
            <a:r>
              <a:rPr lang="en-US" sz="900" i="1" dirty="0" smtClean="0">
                <a:solidFill>
                  <a:schemeClr val="bg1"/>
                </a:solidFill>
                <a:effectLst/>
                <a:latin typeface="Arial" pitchFamily="34" charset="0"/>
                <a:cs typeface="Arial" pitchFamily="34" charset="0"/>
              </a:rPr>
              <a:t> </a:t>
            </a:r>
            <a:r>
              <a:rPr lang="en-US" sz="900" i="1" baseline="30000" dirty="0" smtClean="0">
                <a:solidFill>
                  <a:schemeClr val="bg1"/>
                </a:solidFill>
                <a:effectLst/>
                <a:latin typeface="Arial" pitchFamily="34" charset="0"/>
                <a:cs typeface="Arial" pitchFamily="34" charset="0"/>
              </a:rPr>
              <a:t>1</a:t>
            </a:r>
            <a:r>
              <a:rPr lang="en-US" sz="900" i="1" dirty="0" smtClean="0">
                <a:solidFill>
                  <a:schemeClr val="bg1"/>
                </a:solidFill>
                <a:effectLst/>
                <a:latin typeface="Arial" pitchFamily="34" charset="0"/>
                <a:cs typeface="Arial" pitchFamily="34" charset="0"/>
              </a:rPr>
              <a:t>D</a:t>
            </a:r>
            <a:r>
              <a:rPr lang="en-US" sz="900" i="1" cap="none" dirty="0" smtClean="0">
                <a:solidFill>
                  <a:schemeClr val="bg1"/>
                </a:solidFill>
                <a:effectLst/>
                <a:latin typeface="Arial" pitchFamily="34" charset="0"/>
                <a:cs typeface="Arial" pitchFamily="34" charset="0"/>
              </a:rPr>
              <a:t>epartment</a:t>
            </a:r>
            <a:r>
              <a:rPr lang="en-US" sz="900" i="1" dirty="0" smtClean="0">
                <a:solidFill>
                  <a:schemeClr val="bg1"/>
                </a:solidFill>
                <a:effectLst/>
                <a:latin typeface="Arial" pitchFamily="34" charset="0"/>
                <a:cs typeface="Arial" pitchFamily="34" charset="0"/>
              </a:rPr>
              <a:t> </a:t>
            </a:r>
            <a:r>
              <a:rPr lang="en-US" sz="900" i="1" cap="none" dirty="0" smtClean="0">
                <a:solidFill>
                  <a:schemeClr val="bg1"/>
                </a:solidFill>
                <a:effectLst/>
                <a:latin typeface="Arial" pitchFamily="34" charset="0"/>
                <a:cs typeface="Arial" pitchFamily="34" charset="0"/>
              </a:rPr>
              <a:t>of</a:t>
            </a:r>
            <a:r>
              <a:rPr lang="en-US" sz="900" i="1" dirty="0" smtClean="0">
                <a:solidFill>
                  <a:schemeClr val="bg1"/>
                </a:solidFill>
                <a:effectLst/>
                <a:latin typeface="Arial" pitchFamily="34" charset="0"/>
                <a:cs typeface="Arial" pitchFamily="34" charset="0"/>
              </a:rPr>
              <a:t> </a:t>
            </a:r>
            <a:r>
              <a:rPr lang="en-US" sz="900" i="1" dirty="0" err="1" smtClean="0">
                <a:solidFill>
                  <a:schemeClr val="bg1"/>
                </a:solidFill>
                <a:effectLst/>
                <a:latin typeface="Arial" pitchFamily="34" charset="0"/>
                <a:cs typeface="Arial" pitchFamily="34" charset="0"/>
              </a:rPr>
              <a:t>P</a:t>
            </a:r>
            <a:r>
              <a:rPr lang="en-US" sz="900" i="1" cap="none" dirty="0" err="1" smtClean="0">
                <a:solidFill>
                  <a:schemeClr val="bg1"/>
                </a:solidFill>
                <a:effectLst/>
                <a:latin typeface="Arial" pitchFamily="34" charset="0"/>
                <a:cs typeface="Arial" pitchFamily="34" charset="0"/>
              </a:rPr>
              <a:t>rosthodontics</a:t>
            </a:r>
            <a:r>
              <a:rPr lang="en-US" sz="900" i="1" dirty="0" smtClean="0">
                <a:solidFill>
                  <a:schemeClr val="bg1"/>
                </a:solidFill>
                <a:effectLst/>
                <a:latin typeface="Arial" pitchFamily="34" charset="0"/>
                <a:cs typeface="Arial" pitchFamily="34" charset="0"/>
              </a:rPr>
              <a:t>, F</a:t>
            </a:r>
            <a:r>
              <a:rPr lang="en-US" sz="900" i="1" cap="none" dirty="0" smtClean="0">
                <a:solidFill>
                  <a:schemeClr val="bg1"/>
                </a:solidFill>
                <a:effectLst/>
                <a:latin typeface="Arial" pitchFamily="34" charset="0"/>
                <a:cs typeface="Arial" pitchFamily="34" charset="0"/>
              </a:rPr>
              <a:t>aculty of </a:t>
            </a:r>
            <a:r>
              <a:rPr lang="en-US" sz="900" i="1" dirty="0" smtClean="0">
                <a:solidFill>
                  <a:schemeClr val="bg1"/>
                </a:solidFill>
                <a:effectLst/>
                <a:latin typeface="Arial" pitchFamily="34" charset="0"/>
                <a:cs typeface="Arial" pitchFamily="34" charset="0"/>
              </a:rPr>
              <a:t>D</a:t>
            </a:r>
            <a:r>
              <a:rPr lang="en-US" sz="900" i="1" cap="none" dirty="0" smtClean="0">
                <a:solidFill>
                  <a:schemeClr val="bg1"/>
                </a:solidFill>
                <a:effectLst/>
                <a:latin typeface="Arial" pitchFamily="34" charset="0"/>
                <a:cs typeface="Arial" pitchFamily="34" charset="0"/>
              </a:rPr>
              <a:t>entistry</a:t>
            </a:r>
            <a:r>
              <a:rPr lang="en-US" sz="900" i="1" dirty="0" smtClean="0">
                <a:solidFill>
                  <a:schemeClr val="bg1"/>
                </a:solidFill>
                <a:effectLst/>
                <a:latin typeface="Arial" pitchFamily="34" charset="0"/>
                <a:cs typeface="Arial" pitchFamily="34" charset="0"/>
              </a:rPr>
              <a:t>, U</a:t>
            </a:r>
            <a:r>
              <a:rPr lang="en-US" sz="900" i="1" cap="none" dirty="0" smtClean="0">
                <a:solidFill>
                  <a:schemeClr val="bg1"/>
                </a:solidFill>
                <a:effectLst/>
                <a:latin typeface="Arial" pitchFamily="34" charset="0"/>
                <a:cs typeface="Arial" pitchFamily="34" charset="0"/>
              </a:rPr>
              <a:t>niversity</a:t>
            </a:r>
            <a:r>
              <a:rPr lang="en-US" sz="900" i="1" dirty="0" smtClean="0">
                <a:solidFill>
                  <a:schemeClr val="bg1"/>
                </a:solidFill>
                <a:effectLst/>
                <a:latin typeface="Arial" pitchFamily="34" charset="0"/>
                <a:cs typeface="Arial" pitchFamily="34" charset="0"/>
              </a:rPr>
              <a:t> “S</a:t>
            </a:r>
            <a:r>
              <a:rPr lang="en-US" sz="900" i="1" cap="none" dirty="0" smtClean="0">
                <a:solidFill>
                  <a:schemeClr val="bg1"/>
                </a:solidFill>
                <a:effectLst/>
                <a:latin typeface="Arial" pitchFamily="34" charset="0"/>
                <a:cs typeface="Arial" pitchFamily="34" charset="0"/>
              </a:rPr>
              <a:t>s</a:t>
            </a:r>
            <a:r>
              <a:rPr lang="en-US" sz="900" i="1" dirty="0" smtClean="0">
                <a:solidFill>
                  <a:schemeClr val="bg1"/>
                </a:solidFill>
                <a:effectLst/>
                <a:latin typeface="Arial" pitchFamily="34" charset="0"/>
                <a:cs typeface="Arial" pitchFamily="34" charset="0"/>
              </a:rPr>
              <a:t>. C</a:t>
            </a:r>
            <a:r>
              <a:rPr lang="en-US" sz="900" i="1" cap="none" dirty="0" smtClean="0">
                <a:solidFill>
                  <a:schemeClr val="bg1"/>
                </a:solidFill>
                <a:effectLst/>
                <a:latin typeface="Arial" pitchFamily="34" charset="0"/>
                <a:cs typeface="Arial" pitchFamily="34" charset="0"/>
              </a:rPr>
              <a:t>yril and</a:t>
            </a:r>
            <a:r>
              <a:rPr lang="en-US" sz="900" i="1" dirty="0" smtClean="0">
                <a:solidFill>
                  <a:schemeClr val="bg1"/>
                </a:solidFill>
                <a:effectLst/>
                <a:latin typeface="Arial" pitchFamily="34" charset="0"/>
                <a:cs typeface="Arial" pitchFamily="34" charset="0"/>
              </a:rPr>
              <a:t> M</a:t>
            </a:r>
            <a:r>
              <a:rPr lang="en-US" sz="900" i="1" cap="none" dirty="0" smtClean="0">
                <a:solidFill>
                  <a:schemeClr val="bg1"/>
                </a:solidFill>
                <a:effectLst/>
                <a:latin typeface="Arial" pitchFamily="34" charset="0"/>
                <a:cs typeface="Arial" pitchFamily="34" charset="0"/>
              </a:rPr>
              <a:t>ethodius</a:t>
            </a:r>
            <a:r>
              <a:rPr lang="en-US" sz="900" i="1" dirty="0" smtClean="0">
                <a:solidFill>
                  <a:schemeClr val="bg1"/>
                </a:solidFill>
                <a:effectLst/>
                <a:latin typeface="Arial" pitchFamily="34" charset="0"/>
                <a:cs typeface="Arial" pitchFamily="34" charset="0"/>
              </a:rPr>
              <a:t>”, S</a:t>
            </a:r>
            <a:r>
              <a:rPr lang="en-US" sz="900" i="1" cap="none" dirty="0" smtClean="0">
                <a:solidFill>
                  <a:schemeClr val="bg1"/>
                </a:solidFill>
                <a:effectLst/>
                <a:latin typeface="Arial" pitchFamily="34" charset="0"/>
                <a:cs typeface="Arial" pitchFamily="34" charset="0"/>
              </a:rPr>
              <a:t>kopje</a:t>
            </a:r>
            <a:r>
              <a:rPr lang="en-US" sz="900" i="1" dirty="0" smtClean="0">
                <a:solidFill>
                  <a:schemeClr val="bg1"/>
                </a:solidFill>
                <a:effectLst/>
                <a:latin typeface="Arial" pitchFamily="34" charset="0"/>
                <a:cs typeface="Arial" pitchFamily="34" charset="0"/>
              </a:rPr>
              <a:t>, M</a:t>
            </a:r>
            <a:r>
              <a:rPr lang="en-US" sz="900" i="1" cap="none" dirty="0" smtClean="0">
                <a:solidFill>
                  <a:schemeClr val="bg1"/>
                </a:solidFill>
                <a:effectLst/>
                <a:latin typeface="Arial" pitchFamily="34" charset="0"/>
                <a:cs typeface="Arial" pitchFamily="34" charset="0"/>
              </a:rPr>
              <a:t>acedonia</a:t>
            </a:r>
            <a:r>
              <a:rPr lang="en-US" sz="900" i="1" dirty="0" smtClean="0">
                <a:solidFill>
                  <a:schemeClr val="bg1"/>
                </a:solidFill>
                <a:effectLst/>
                <a:latin typeface="Arial" pitchFamily="34" charset="0"/>
                <a:cs typeface="Arial" pitchFamily="34" charset="0"/>
              </a:rPr>
              <a:t/>
            </a:r>
            <a:br>
              <a:rPr lang="en-US" sz="900" i="1" dirty="0" smtClean="0">
                <a:solidFill>
                  <a:schemeClr val="bg1"/>
                </a:solidFill>
                <a:effectLst/>
                <a:latin typeface="Arial" pitchFamily="34" charset="0"/>
                <a:cs typeface="Arial" pitchFamily="34" charset="0"/>
              </a:rPr>
            </a:br>
            <a:r>
              <a:rPr lang="en-US" sz="900" i="1" baseline="30000" dirty="0" smtClean="0">
                <a:solidFill>
                  <a:schemeClr val="bg1"/>
                </a:solidFill>
                <a:effectLst/>
                <a:latin typeface="Arial" pitchFamily="34" charset="0"/>
                <a:cs typeface="Arial" pitchFamily="34" charset="0"/>
              </a:rPr>
              <a:t> 2</a:t>
            </a:r>
            <a:r>
              <a:rPr lang="en-US" sz="900" i="1" dirty="0" smtClean="0">
                <a:solidFill>
                  <a:schemeClr val="bg1"/>
                </a:solidFill>
                <a:effectLst/>
                <a:latin typeface="Arial" pitchFamily="34" charset="0"/>
                <a:cs typeface="Arial" pitchFamily="34" charset="0"/>
              </a:rPr>
              <a:t>D</a:t>
            </a:r>
            <a:r>
              <a:rPr lang="en-US" sz="900" i="1" cap="none" dirty="0" smtClean="0">
                <a:solidFill>
                  <a:schemeClr val="bg1"/>
                </a:solidFill>
                <a:effectLst/>
                <a:latin typeface="Arial" pitchFamily="34" charset="0"/>
                <a:cs typeface="Arial" pitchFamily="34" charset="0"/>
              </a:rPr>
              <a:t>epartment</a:t>
            </a:r>
            <a:r>
              <a:rPr lang="en-US" sz="900" i="1" dirty="0" smtClean="0">
                <a:solidFill>
                  <a:schemeClr val="bg1"/>
                </a:solidFill>
                <a:effectLst/>
                <a:latin typeface="Arial" pitchFamily="34" charset="0"/>
                <a:cs typeface="Arial" pitchFamily="34" charset="0"/>
              </a:rPr>
              <a:t> </a:t>
            </a:r>
            <a:r>
              <a:rPr lang="en-US" sz="900" i="1" cap="none" dirty="0" smtClean="0">
                <a:solidFill>
                  <a:schemeClr val="bg1"/>
                </a:solidFill>
                <a:effectLst/>
                <a:latin typeface="Arial" pitchFamily="34" charset="0"/>
                <a:cs typeface="Arial" pitchFamily="34" charset="0"/>
              </a:rPr>
              <a:t>of</a:t>
            </a:r>
            <a:r>
              <a:rPr lang="en-US" sz="900" i="1" dirty="0" smtClean="0">
                <a:solidFill>
                  <a:schemeClr val="bg1"/>
                </a:solidFill>
                <a:effectLst/>
                <a:latin typeface="Arial" pitchFamily="34" charset="0"/>
                <a:cs typeface="Arial" pitchFamily="34" charset="0"/>
              </a:rPr>
              <a:t> </a:t>
            </a:r>
            <a:r>
              <a:rPr lang="en-US" sz="900" i="1" dirty="0" err="1" smtClean="0">
                <a:solidFill>
                  <a:schemeClr val="bg1"/>
                </a:solidFill>
                <a:effectLst/>
                <a:latin typeface="Arial" pitchFamily="34" charset="0"/>
                <a:cs typeface="Arial" pitchFamily="34" charset="0"/>
              </a:rPr>
              <a:t>P</a:t>
            </a:r>
            <a:r>
              <a:rPr lang="en-US" sz="900" i="1" cap="none" dirty="0" err="1" smtClean="0">
                <a:solidFill>
                  <a:schemeClr val="bg1"/>
                </a:solidFill>
                <a:effectLst/>
                <a:latin typeface="Arial" pitchFamily="34" charset="0"/>
                <a:cs typeface="Arial" pitchFamily="34" charset="0"/>
              </a:rPr>
              <a:t>rosthodontics</a:t>
            </a:r>
            <a:r>
              <a:rPr lang="en-US" sz="900" i="1" dirty="0" smtClean="0">
                <a:solidFill>
                  <a:schemeClr val="bg1"/>
                </a:solidFill>
                <a:effectLst/>
                <a:latin typeface="Arial" pitchFamily="34" charset="0"/>
                <a:cs typeface="Arial" pitchFamily="34" charset="0"/>
              </a:rPr>
              <a:t> , F</a:t>
            </a:r>
            <a:r>
              <a:rPr lang="en-US" sz="900" i="1" cap="none" dirty="0" smtClean="0">
                <a:solidFill>
                  <a:schemeClr val="bg1"/>
                </a:solidFill>
                <a:effectLst/>
                <a:latin typeface="Arial" pitchFamily="34" charset="0"/>
                <a:cs typeface="Arial" pitchFamily="34" charset="0"/>
              </a:rPr>
              <a:t>aculty of </a:t>
            </a:r>
            <a:r>
              <a:rPr lang="en-US" sz="900" i="1" dirty="0" smtClean="0">
                <a:solidFill>
                  <a:schemeClr val="bg1"/>
                </a:solidFill>
                <a:effectLst/>
                <a:latin typeface="Arial" pitchFamily="34" charset="0"/>
                <a:cs typeface="Arial" pitchFamily="34" charset="0"/>
              </a:rPr>
              <a:t>M</a:t>
            </a:r>
            <a:r>
              <a:rPr lang="en-US" sz="900" i="1" cap="none" dirty="0" smtClean="0">
                <a:solidFill>
                  <a:schemeClr val="bg1"/>
                </a:solidFill>
                <a:effectLst/>
                <a:latin typeface="Arial" pitchFamily="34" charset="0"/>
                <a:cs typeface="Arial" pitchFamily="34" charset="0"/>
              </a:rPr>
              <a:t>edical </a:t>
            </a:r>
            <a:r>
              <a:rPr lang="en-US" sz="900" i="1" dirty="0" smtClean="0">
                <a:solidFill>
                  <a:schemeClr val="bg1"/>
                </a:solidFill>
                <a:effectLst/>
                <a:latin typeface="Arial" pitchFamily="34" charset="0"/>
                <a:cs typeface="Arial" pitchFamily="34" charset="0"/>
              </a:rPr>
              <a:t>S</a:t>
            </a:r>
            <a:r>
              <a:rPr lang="en-US" sz="900" i="1" cap="none" dirty="0" smtClean="0">
                <a:solidFill>
                  <a:schemeClr val="bg1"/>
                </a:solidFill>
                <a:effectLst/>
                <a:latin typeface="Arial" pitchFamily="34" charset="0"/>
                <a:cs typeface="Arial" pitchFamily="34" charset="0"/>
              </a:rPr>
              <a:t>ciences</a:t>
            </a:r>
            <a:r>
              <a:rPr lang="en-US" sz="900" i="1" dirty="0" smtClean="0">
                <a:solidFill>
                  <a:schemeClr val="bg1"/>
                </a:solidFill>
                <a:effectLst/>
                <a:latin typeface="Arial" pitchFamily="34" charset="0"/>
                <a:cs typeface="Arial" pitchFamily="34" charset="0"/>
              </a:rPr>
              <a:t>, U</a:t>
            </a:r>
            <a:r>
              <a:rPr lang="en-US" sz="900" i="1" cap="none" dirty="0" smtClean="0">
                <a:solidFill>
                  <a:schemeClr val="bg1"/>
                </a:solidFill>
                <a:effectLst/>
                <a:latin typeface="Arial" pitchFamily="34" charset="0"/>
                <a:cs typeface="Arial" pitchFamily="34" charset="0"/>
              </a:rPr>
              <a:t>niversity </a:t>
            </a:r>
            <a:r>
              <a:rPr lang="en-US" sz="900" i="1" dirty="0" smtClean="0">
                <a:solidFill>
                  <a:schemeClr val="bg1"/>
                </a:solidFill>
                <a:effectLst/>
                <a:latin typeface="Arial" pitchFamily="34" charset="0"/>
                <a:cs typeface="Arial" pitchFamily="34" charset="0"/>
              </a:rPr>
              <a:t>“</a:t>
            </a:r>
            <a:r>
              <a:rPr lang="en-US" sz="900" i="1" dirty="0" err="1" smtClean="0">
                <a:solidFill>
                  <a:schemeClr val="bg1"/>
                </a:solidFill>
                <a:effectLst/>
                <a:latin typeface="Arial" pitchFamily="34" charset="0"/>
                <a:cs typeface="Arial" pitchFamily="34" charset="0"/>
              </a:rPr>
              <a:t>G</a:t>
            </a:r>
            <a:r>
              <a:rPr lang="en-US" sz="900" i="1" cap="none" dirty="0" err="1" smtClean="0">
                <a:solidFill>
                  <a:schemeClr val="bg1"/>
                </a:solidFill>
                <a:effectLst/>
                <a:latin typeface="Arial" pitchFamily="34" charset="0"/>
                <a:cs typeface="Arial" pitchFamily="34" charset="0"/>
              </a:rPr>
              <a:t>oce</a:t>
            </a:r>
            <a:r>
              <a:rPr lang="en-US" sz="900" i="1" cap="none" dirty="0" smtClean="0">
                <a:solidFill>
                  <a:schemeClr val="bg1"/>
                </a:solidFill>
                <a:effectLst/>
                <a:latin typeface="Arial" pitchFamily="34" charset="0"/>
                <a:cs typeface="Arial" pitchFamily="34" charset="0"/>
              </a:rPr>
              <a:t> </a:t>
            </a:r>
            <a:r>
              <a:rPr lang="en-US" sz="900" i="1" dirty="0" err="1" smtClean="0">
                <a:solidFill>
                  <a:schemeClr val="bg1"/>
                </a:solidFill>
                <a:effectLst/>
                <a:latin typeface="Arial" pitchFamily="34" charset="0"/>
                <a:cs typeface="Arial" pitchFamily="34" charset="0"/>
              </a:rPr>
              <a:t>D</a:t>
            </a:r>
            <a:r>
              <a:rPr lang="en-US" sz="900" i="1" cap="none" dirty="0" err="1" smtClean="0">
                <a:solidFill>
                  <a:schemeClr val="bg1"/>
                </a:solidFill>
                <a:effectLst/>
                <a:latin typeface="Arial" pitchFamily="34" charset="0"/>
                <a:cs typeface="Arial" pitchFamily="34" charset="0"/>
              </a:rPr>
              <a:t>elčev</a:t>
            </a:r>
            <a:r>
              <a:rPr lang="en-US" sz="900" i="1" dirty="0" smtClean="0">
                <a:solidFill>
                  <a:schemeClr val="bg1"/>
                </a:solidFill>
                <a:effectLst/>
                <a:latin typeface="Arial" pitchFamily="34" charset="0"/>
                <a:cs typeface="Arial" pitchFamily="34" charset="0"/>
              </a:rPr>
              <a:t>”, </a:t>
            </a:r>
            <a:r>
              <a:rPr lang="en-US" sz="900" i="1" dirty="0" err="1" smtClean="0">
                <a:solidFill>
                  <a:schemeClr val="bg1"/>
                </a:solidFill>
                <a:effectLst/>
                <a:latin typeface="Arial" pitchFamily="34" charset="0"/>
                <a:cs typeface="Arial" pitchFamily="34" charset="0"/>
              </a:rPr>
              <a:t>Š</a:t>
            </a:r>
            <a:r>
              <a:rPr lang="en-US" sz="900" i="1" cap="none" dirty="0" err="1" smtClean="0">
                <a:solidFill>
                  <a:schemeClr val="bg1"/>
                </a:solidFill>
                <a:effectLst/>
                <a:latin typeface="Arial" pitchFamily="34" charset="0"/>
                <a:cs typeface="Arial" pitchFamily="34" charset="0"/>
              </a:rPr>
              <a:t>tip</a:t>
            </a:r>
            <a:r>
              <a:rPr lang="en-US" sz="900" i="1" dirty="0" smtClean="0">
                <a:solidFill>
                  <a:schemeClr val="bg1"/>
                </a:solidFill>
                <a:effectLst/>
                <a:latin typeface="Arial" pitchFamily="34" charset="0"/>
                <a:cs typeface="Arial" pitchFamily="34" charset="0"/>
              </a:rPr>
              <a:t>, M</a:t>
            </a:r>
            <a:r>
              <a:rPr lang="en-US" sz="900" i="1" cap="none" dirty="0" smtClean="0">
                <a:solidFill>
                  <a:schemeClr val="bg1"/>
                </a:solidFill>
                <a:effectLst/>
                <a:latin typeface="Arial" pitchFamily="34" charset="0"/>
                <a:cs typeface="Arial" pitchFamily="34" charset="0"/>
              </a:rPr>
              <a:t>acedonia</a:t>
            </a:r>
            <a:r>
              <a:rPr lang="en-US" sz="900" i="1" dirty="0" smtClean="0">
                <a:solidFill>
                  <a:schemeClr val="bg1"/>
                </a:solidFill>
                <a:effectLst/>
                <a:latin typeface="Arial" pitchFamily="34" charset="0"/>
                <a:cs typeface="Arial" pitchFamily="34" charset="0"/>
              </a:rPr>
              <a:t/>
            </a:r>
            <a:br>
              <a:rPr lang="en-US" sz="900" i="1" dirty="0" smtClean="0">
                <a:solidFill>
                  <a:schemeClr val="bg1"/>
                </a:solidFill>
                <a:effectLst/>
                <a:latin typeface="Arial" pitchFamily="34" charset="0"/>
                <a:cs typeface="Arial" pitchFamily="34" charset="0"/>
              </a:rPr>
            </a:br>
            <a:r>
              <a:rPr lang="en-US" sz="900" i="1" baseline="30000" dirty="0" smtClean="0">
                <a:solidFill>
                  <a:schemeClr val="bg1"/>
                </a:solidFill>
                <a:effectLst/>
                <a:latin typeface="Arial" pitchFamily="34" charset="0"/>
                <a:cs typeface="Arial" pitchFamily="34" charset="0"/>
              </a:rPr>
              <a:t> 3</a:t>
            </a:r>
            <a:r>
              <a:rPr lang="en-US" sz="900" i="1" dirty="0" smtClean="0">
                <a:solidFill>
                  <a:schemeClr val="bg1"/>
                </a:solidFill>
                <a:effectLst/>
                <a:latin typeface="Arial" pitchFamily="34" charset="0"/>
                <a:cs typeface="Arial" pitchFamily="34" charset="0"/>
              </a:rPr>
              <a:t>D</a:t>
            </a:r>
            <a:r>
              <a:rPr lang="en-US" sz="900" i="1" cap="none" dirty="0" smtClean="0">
                <a:solidFill>
                  <a:schemeClr val="bg1"/>
                </a:solidFill>
                <a:effectLst/>
                <a:latin typeface="Arial" pitchFamily="34" charset="0"/>
                <a:cs typeface="Arial" pitchFamily="34" charset="0"/>
              </a:rPr>
              <a:t>epartment</a:t>
            </a:r>
            <a:r>
              <a:rPr lang="en-US" sz="900" i="1" dirty="0" smtClean="0">
                <a:solidFill>
                  <a:schemeClr val="bg1"/>
                </a:solidFill>
                <a:effectLst/>
                <a:latin typeface="Arial" pitchFamily="34" charset="0"/>
                <a:cs typeface="Arial" pitchFamily="34" charset="0"/>
              </a:rPr>
              <a:t> </a:t>
            </a:r>
            <a:r>
              <a:rPr lang="en-US" sz="900" i="1" cap="none" dirty="0" smtClean="0">
                <a:solidFill>
                  <a:schemeClr val="bg1"/>
                </a:solidFill>
                <a:effectLst/>
                <a:latin typeface="Arial" pitchFamily="34" charset="0"/>
                <a:cs typeface="Arial" pitchFamily="34" charset="0"/>
              </a:rPr>
              <a:t>of</a:t>
            </a:r>
            <a:r>
              <a:rPr lang="en-US" sz="900" i="1" dirty="0" smtClean="0">
                <a:solidFill>
                  <a:schemeClr val="bg1"/>
                </a:solidFill>
                <a:effectLst/>
                <a:latin typeface="Arial" pitchFamily="34" charset="0"/>
                <a:cs typeface="Arial" pitchFamily="34" charset="0"/>
              </a:rPr>
              <a:t> O</a:t>
            </a:r>
            <a:r>
              <a:rPr lang="en-US" sz="900" i="1" cap="none" dirty="0" smtClean="0">
                <a:solidFill>
                  <a:schemeClr val="bg1"/>
                </a:solidFill>
                <a:effectLst/>
                <a:latin typeface="Arial" pitchFamily="34" charset="0"/>
                <a:cs typeface="Arial" pitchFamily="34" charset="0"/>
              </a:rPr>
              <a:t>rthodontics</a:t>
            </a:r>
            <a:r>
              <a:rPr lang="en-US" sz="900" i="1" dirty="0" smtClean="0">
                <a:solidFill>
                  <a:schemeClr val="bg1"/>
                </a:solidFill>
                <a:effectLst/>
                <a:latin typeface="Arial" pitchFamily="34" charset="0"/>
                <a:cs typeface="Arial" pitchFamily="34" charset="0"/>
              </a:rPr>
              <a:t>,  F</a:t>
            </a:r>
            <a:r>
              <a:rPr lang="en-US" sz="900" i="1" cap="none" dirty="0" smtClean="0">
                <a:solidFill>
                  <a:schemeClr val="bg1"/>
                </a:solidFill>
                <a:effectLst/>
                <a:latin typeface="Arial" pitchFamily="34" charset="0"/>
                <a:cs typeface="Arial" pitchFamily="34" charset="0"/>
              </a:rPr>
              <a:t>aculty of </a:t>
            </a:r>
            <a:r>
              <a:rPr lang="en-US" sz="900" i="1" dirty="0" smtClean="0">
                <a:solidFill>
                  <a:schemeClr val="bg1"/>
                </a:solidFill>
                <a:effectLst/>
                <a:latin typeface="Arial" pitchFamily="34" charset="0"/>
                <a:cs typeface="Arial" pitchFamily="34" charset="0"/>
              </a:rPr>
              <a:t>D</a:t>
            </a:r>
            <a:r>
              <a:rPr lang="en-US" sz="900" i="1" cap="none" dirty="0" smtClean="0">
                <a:solidFill>
                  <a:schemeClr val="bg1"/>
                </a:solidFill>
                <a:effectLst/>
                <a:latin typeface="Arial" pitchFamily="34" charset="0"/>
                <a:cs typeface="Arial" pitchFamily="34" charset="0"/>
              </a:rPr>
              <a:t>entistry</a:t>
            </a:r>
            <a:r>
              <a:rPr lang="en-US" sz="900" i="1" dirty="0" smtClean="0">
                <a:solidFill>
                  <a:schemeClr val="bg1"/>
                </a:solidFill>
                <a:effectLst/>
                <a:latin typeface="Arial" pitchFamily="34" charset="0"/>
                <a:cs typeface="Arial" pitchFamily="34" charset="0"/>
              </a:rPr>
              <a:t>, U</a:t>
            </a:r>
            <a:r>
              <a:rPr lang="en-US" sz="900" i="1" cap="none" dirty="0" smtClean="0">
                <a:solidFill>
                  <a:schemeClr val="bg1"/>
                </a:solidFill>
                <a:effectLst/>
                <a:latin typeface="Arial" pitchFamily="34" charset="0"/>
                <a:cs typeface="Arial" pitchFamily="34" charset="0"/>
              </a:rPr>
              <a:t>niversity</a:t>
            </a:r>
            <a:r>
              <a:rPr lang="en-US" sz="900" i="1" dirty="0" smtClean="0">
                <a:solidFill>
                  <a:schemeClr val="bg1"/>
                </a:solidFill>
                <a:effectLst/>
                <a:latin typeface="Arial" pitchFamily="34" charset="0"/>
                <a:cs typeface="Arial" pitchFamily="34" charset="0"/>
              </a:rPr>
              <a:t> “S</a:t>
            </a:r>
            <a:r>
              <a:rPr lang="en-US" sz="900" i="1" cap="none" dirty="0" smtClean="0">
                <a:solidFill>
                  <a:schemeClr val="bg1"/>
                </a:solidFill>
                <a:effectLst/>
                <a:latin typeface="Arial" pitchFamily="34" charset="0"/>
                <a:cs typeface="Arial" pitchFamily="34" charset="0"/>
              </a:rPr>
              <a:t>s</a:t>
            </a:r>
            <a:r>
              <a:rPr lang="en-US" sz="900" i="1" dirty="0" smtClean="0">
                <a:solidFill>
                  <a:schemeClr val="bg1"/>
                </a:solidFill>
                <a:effectLst/>
                <a:latin typeface="Arial" pitchFamily="34" charset="0"/>
                <a:cs typeface="Arial" pitchFamily="34" charset="0"/>
              </a:rPr>
              <a:t>. C</a:t>
            </a:r>
            <a:r>
              <a:rPr lang="en-US" sz="900" i="1" cap="none" dirty="0" smtClean="0">
                <a:solidFill>
                  <a:schemeClr val="bg1"/>
                </a:solidFill>
                <a:effectLst/>
                <a:latin typeface="Arial" pitchFamily="34" charset="0"/>
                <a:cs typeface="Arial" pitchFamily="34" charset="0"/>
              </a:rPr>
              <a:t>yril and</a:t>
            </a:r>
            <a:r>
              <a:rPr lang="en-US" sz="900" i="1" dirty="0" smtClean="0">
                <a:solidFill>
                  <a:schemeClr val="bg1"/>
                </a:solidFill>
                <a:effectLst/>
                <a:latin typeface="Arial" pitchFamily="34" charset="0"/>
                <a:cs typeface="Arial" pitchFamily="34" charset="0"/>
              </a:rPr>
              <a:t> M</a:t>
            </a:r>
            <a:r>
              <a:rPr lang="en-US" sz="900" i="1" cap="none" dirty="0" smtClean="0">
                <a:solidFill>
                  <a:schemeClr val="bg1"/>
                </a:solidFill>
                <a:effectLst/>
                <a:latin typeface="Arial" pitchFamily="34" charset="0"/>
                <a:cs typeface="Arial" pitchFamily="34" charset="0"/>
              </a:rPr>
              <a:t>ethodius</a:t>
            </a:r>
            <a:r>
              <a:rPr lang="en-US" sz="900" i="1" dirty="0" smtClean="0">
                <a:solidFill>
                  <a:schemeClr val="bg1"/>
                </a:solidFill>
                <a:effectLst/>
                <a:latin typeface="Arial" pitchFamily="34" charset="0"/>
                <a:cs typeface="Arial" pitchFamily="34" charset="0"/>
              </a:rPr>
              <a:t>”, S</a:t>
            </a:r>
            <a:r>
              <a:rPr lang="en-US" sz="900" i="1" cap="none" dirty="0" smtClean="0">
                <a:solidFill>
                  <a:schemeClr val="bg1"/>
                </a:solidFill>
                <a:effectLst/>
                <a:latin typeface="Arial" pitchFamily="34" charset="0"/>
                <a:cs typeface="Arial" pitchFamily="34" charset="0"/>
              </a:rPr>
              <a:t>kopje</a:t>
            </a:r>
            <a:r>
              <a:rPr lang="en-US" sz="900" i="1" dirty="0" smtClean="0">
                <a:solidFill>
                  <a:schemeClr val="bg1"/>
                </a:solidFill>
                <a:effectLst/>
                <a:latin typeface="Arial" pitchFamily="34" charset="0"/>
                <a:cs typeface="Arial" pitchFamily="34" charset="0"/>
              </a:rPr>
              <a:t>, M</a:t>
            </a:r>
            <a:r>
              <a:rPr lang="en-US" sz="900" i="1" cap="none" dirty="0" smtClean="0">
                <a:solidFill>
                  <a:schemeClr val="bg1"/>
                </a:solidFill>
                <a:effectLst/>
                <a:latin typeface="Arial" pitchFamily="34" charset="0"/>
                <a:cs typeface="Arial" pitchFamily="34" charset="0"/>
              </a:rPr>
              <a:t>acedonia </a:t>
            </a:r>
            <a:endParaRPr lang="en-US" sz="14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152400" y="1905000"/>
            <a:ext cx="6477000" cy="990600"/>
          </a:xfrm>
          <a:ln w="19050">
            <a:solidFill>
              <a:srgbClr val="002060"/>
            </a:solidFill>
          </a:ln>
        </p:spPr>
        <p:txBody>
          <a:bodyPr>
            <a:normAutofit fontScale="92500"/>
          </a:bodyPr>
          <a:lstStyle/>
          <a:p>
            <a:pPr algn="just"/>
            <a:r>
              <a:rPr lang="en-US" sz="1000" dirty="0" smtClean="0">
                <a:latin typeface="Arial" pitchFamily="34" charset="0"/>
                <a:cs typeface="Arial" pitchFamily="34" charset="0"/>
              </a:rPr>
              <a:t>Introduction: </a:t>
            </a:r>
            <a:r>
              <a:rPr lang="en-US" sz="1000" dirty="0" err="1" smtClean="0">
                <a:latin typeface="Arial" pitchFamily="34" charset="0"/>
                <a:cs typeface="Arial" pitchFamily="34" charset="0"/>
              </a:rPr>
              <a:t>Ectodermal</a:t>
            </a:r>
            <a:r>
              <a:rPr lang="en-US" sz="1000" dirty="0" smtClean="0">
                <a:latin typeface="Arial" pitchFamily="34" charset="0"/>
                <a:cs typeface="Arial" pitchFamily="34" charset="0"/>
              </a:rPr>
              <a:t> dysplasia (ED) is a hereditary disorder characterized by developmental disturbances of two or more tissues and structures (skin, hair, nails, sweat glands, teeth structures, eye lenses, parts of the inner ear and nerves) of </a:t>
            </a:r>
            <a:r>
              <a:rPr lang="en-US" sz="1000" dirty="0" err="1" smtClean="0">
                <a:latin typeface="Arial" pitchFamily="34" charset="0"/>
                <a:cs typeface="Arial" pitchFamily="34" charset="0"/>
              </a:rPr>
              <a:t>ectodermal</a:t>
            </a:r>
            <a:r>
              <a:rPr lang="en-US" sz="1000" dirty="0" smtClean="0">
                <a:latin typeface="Arial" pitchFamily="34" charset="0"/>
                <a:cs typeface="Arial" pitchFamily="34" charset="0"/>
              </a:rPr>
              <a:t> embryonic origin. </a:t>
            </a:r>
            <a:r>
              <a:rPr lang="en-US" sz="1000" dirty="0" err="1" smtClean="0">
                <a:latin typeface="Arial" pitchFamily="34" charset="0"/>
                <a:cs typeface="Arial" pitchFamily="34" charset="0"/>
              </a:rPr>
              <a:t>Hypodontia</a:t>
            </a:r>
            <a:r>
              <a:rPr lang="en-US" sz="1000" dirty="0" smtClean="0">
                <a:latin typeface="Arial" pitchFamily="34" charset="0"/>
                <a:cs typeface="Arial" pitchFamily="34" charset="0"/>
              </a:rPr>
              <a:t> or </a:t>
            </a:r>
            <a:r>
              <a:rPr lang="en-US" sz="1000" dirty="0" err="1" smtClean="0">
                <a:latin typeface="Arial" pitchFamily="34" charset="0"/>
                <a:cs typeface="Arial" pitchFamily="34" charset="0"/>
              </a:rPr>
              <a:t>anodontia</a:t>
            </a:r>
            <a:r>
              <a:rPr lang="en-US" sz="1000" dirty="0" smtClean="0">
                <a:latin typeface="Arial" pitchFamily="34" charset="0"/>
                <a:cs typeface="Arial" pitchFamily="34" charset="0"/>
              </a:rPr>
              <a:t> of the primary and permanent dentition, poorly developed alveolar ridges and improper </a:t>
            </a:r>
            <a:r>
              <a:rPr lang="mk-MK" sz="1000" dirty="0" smtClean="0">
                <a:latin typeface="Arial" pitchFamily="34" charset="0"/>
                <a:cs typeface="Arial" pitchFamily="34" charset="0"/>
              </a:rPr>
              <a:t>м</a:t>
            </a:r>
            <a:r>
              <a:rPr lang="en-US" sz="1000" dirty="0" err="1" smtClean="0">
                <a:latin typeface="Arial" pitchFamily="34" charset="0"/>
                <a:cs typeface="Arial" pitchFamily="34" charset="0"/>
              </a:rPr>
              <a:t>axillo</a:t>
            </a:r>
            <a:r>
              <a:rPr lang="en-US" sz="1000" dirty="0" smtClean="0">
                <a:latin typeface="Arial" pitchFamily="34" charset="0"/>
                <a:cs typeface="Arial" pitchFamily="34" charset="0"/>
              </a:rPr>
              <a:t> - </a:t>
            </a:r>
            <a:r>
              <a:rPr lang="en-US" sz="1000" dirty="0" err="1" smtClean="0">
                <a:latin typeface="Arial" pitchFamily="34" charset="0"/>
                <a:cs typeface="Arial" pitchFamily="34" charset="0"/>
              </a:rPr>
              <a:t>mandibular</a:t>
            </a:r>
            <a:r>
              <a:rPr lang="en-US" sz="1000" dirty="0" smtClean="0">
                <a:latin typeface="Arial" pitchFamily="34" charset="0"/>
                <a:cs typeface="Arial" pitchFamily="34" charset="0"/>
              </a:rPr>
              <a:t> relations are the most common oral manifestations. Disruption during embryonic development of palatal processes in maxilla, may lead to cleft palate with varying degrees of expression. </a:t>
            </a:r>
          </a:p>
          <a:p>
            <a:pPr algn="just"/>
            <a:r>
              <a:rPr lang="en-US" sz="1000" dirty="0" smtClean="0">
                <a:latin typeface="Arial" pitchFamily="34" charset="0"/>
                <a:cs typeface="Arial" pitchFamily="34" charset="0"/>
              </a:rPr>
              <a:t>Management of patients with ED requires a multidisciplinary team approach.</a:t>
            </a:r>
            <a:endParaRPr lang="en-US" sz="1200" dirty="0">
              <a:latin typeface="Arial" pitchFamily="34" charset="0"/>
              <a:cs typeface="Arial" pitchFamily="34" charset="0"/>
            </a:endParaRPr>
          </a:p>
        </p:txBody>
      </p:sp>
      <p:sp>
        <p:nvSpPr>
          <p:cNvPr id="4" name="TextBox 3"/>
          <p:cNvSpPr txBox="1"/>
          <p:nvPr/>
        </p:nvSpPr>
        <p:spPr>
          <a:xfrm>
            <a:off x="228600" y="8382000"/>
            <a:ext cx="6477000" cy="553998"/>
          </a:xfrm>
          <a:prstGeom prst="rect">
            <a:avLst/>
          </a:prstGeom>
          <a:noFill/>
          <a:ln w="19050">
            <a:solidFill>
              <a:srgbClr val="002060"/>
            </a:solidFill>
          </a:ln>
        </p:spPr>
        <p:txBody>
          <a:bodyPr wrap="square" rtlCol="0">
            <a:spAutoFit/>
          </a:bodyPr>
          <a:lstStyle/>
          <a:p>
            <a:pPr algn="just"/>
            <a:r>
              <a:rPr lang="en-US" sz="1000" b="1" dirty="0" smtClean="0">
                <a:latin typeface="Arial" pitchFamily="34" charset="0"/>
                <a:cs typeface="Arial" pitchFamily="34" charset="0"/>
              </a:rPr>
              <a:t>Conclusion:</a:t>
            </a:r>
            <a:r>
              <a:rPr lang="en-US" sz="1000" dirty="0" smtClean="0">
                <a:latin typeface="Arial" pitchFamily="34" charset="0"/>
                <a:cs typeface="Arial" pitchFamily="34" charset="0"/>
              </a:rPr>
              <a:t> Correct </a:t>
            </a:r>
            <a:r>
              <a:rPr lang="en-US" sz="1000" dirty="0" err="1" smtClean="0">
                <a:latin typeface="Arial" pitchFamily="34" charset="0"/>
                <a:cs typeface="Arial" pitchFamily="34" charset="0"/>
              </a:rPr>
              <a:t>maxillo</a:t>
            </a:r>
            <a:r>
              <a:rPr lang="en-US" sz="1000" dirty="0" smtClean="0">
                <a:latin typeface="Arial" pitchFamily="34" charset="0"/>
                <a:cs typeface="Arial" pitchFamily="34" charset="0"/>
              </a:rPr>
              <a:t> - </a:t>
            </a:r>
            <a:r>
              <a:rPr lang="en-US" sz="1000" dirty="0" err="1" smtClean="0">
                <a:latin typeface="Arial" pitchFamily="34" charset="0"/>
                <a:cs typeface="Arial" pitchFamily="34" charset="0"/>
              </a:rPr>
              <a:t>mandibular</a:t>
            </a:r>
            <a:r>
              <a:rPr lang="en-US" sz="1000" dirty="0" smtClean="0">
                <a:latin typeface="Arial" pitchFamily="34" charset="0"/>
                <a:cs typeface="Arial" pitchFamily="34" charset="0"/>
              </a:rPr>
              <a:t> relations and normal function of the </a:t>
            </a:r>
            <a:r>
              <a:rPr lang="en-US" sz="1000" dirty="0" err="1" smtClean="0">
                <a:latin typeface="Arial" pitchFamily="34" charset="0"/>
                <a:cs typeface="Arial" pitchFamily="34" charset="0"/>
              </a:rPr>
              <a:t>dento</a:t>
            </a:r>
            <a:r>
              <a:rPr lang="en-US" sz="1000" dirty="0" smtClean="0">
                <a:latin typeface="Arial" pitchFamily="34" charset="0"/>
                <a:cs typeface="Arial" pitchFamily="34" charset="0"/>
              </a:rPr>
              <a:t>-facial system in patients with ED, can be established by the acrylic dentures. </a:t>
            </a:r>
            <a:r>
              <a:rPr lang="en-US" sz="1000" dirty="0" err="1" smtClean="0">
                <a:latin typeface="Arial" pitchFamily="34" charset="0"/>
                <a:cs typeface="Arial" pitchFamily="34" charset="0"/>
              </a:rPr>
              <a:t>Prosthodontic</a:t>
            </a:r>
            <a:r>
              <a:rPr lang="en-US" sz="1000" dirty="0" smtClean="0">
                <a:latin typeface="Arial" pitchFamily="34" charset="0"/>
                <a:cs typeface="Arial" pitchFamily="34" charset="0"/>
              </a:rPr>
              <a:t> treatment has a major impact not only on the aesthetic and functions, but on the psychological development and emotional condition of the patients as well.</a:t>
            </a:r>
            <a:endParaRPr lang="en-US" sz="1000" dirty="0">
              <a:latin typeface="Arial" pitchFamily="34" charset="0"/>
              <a:cs typeface="Arial" pitchFamily="34" charset="0"/>
            </a:endParaRPr>
          </a:p>
        </p:txBody>
      </p:sp>
      <p:pic>
        <p:nvPicPr>
          <p:cNvPr id="1027" name="Picture 3" descr="C:\Documents and Settings\sega\Desktop\sliki Erina\P1050640.JPG"/>
          <p:cNvPicPr>
            <a:picLocks noChangeAspect="1" noChangeArrowheads="1"/>
          </p:cNvPicPr>
          <p:nvPr/>
        </p:nvPicPr>
        <p:blipFill>
          <a:blip r:embed="rId2" cstate="print"/>
          <a:srcRect l="4656" t="12963" r="5070" b="12963"/>
          <a:stretch>
            <a:fillRect/>
          </a:stretch>
        </p:blipFill>
        <p:spPr bwMode="auto">
          <a:xfrm>
            <a:off x="228600" y="5638800"/>
            <a:ext cx="1783079" cy="1097280"/>
          </a:xfrm>
          <a:prstGeom prst="rect">
            <a:avLst/>
          </a:prstGeom>
          <a:ln w="12700" cap="sq">
            <a:solidFill>
              <a:schemeClr val="accent1"/>
            </a:solidFill>
            <a:prstDash val="solid"/>
            <a:miter lim="800000"/>
          </a:ln>
          <a:effectLst>
            <a:outerShdw blurRad="50800" dist="38100" dir="2700000" algn="tl" rotWithShape="0">
              <a:srgbClr val="000000">
                <a:alpha val="43000"/>
              </a:srgbClr>
            </a:outerShdw>
          </a:effectLst>
        </p:spPr>
      </p:pic>
      <p:pic>
        <p:nvPicPr>
          <p:cNvPr id="1028" name="Picture 4" descr="C:\Documents and Settings\sega\Desktop\sliki Erina\P1050643.JPG"/>
          <p:cNvPicPr>
            <a:picLocks noChangeAspect="1" noChangeArrowheads="1"/>
          </p:cNvPicPr>
          <p:nvPr/>
        </p:nvPicPr>
        <p:blipFill>
          <a:blip r:embed="rId3" cstate="print"/>
          <a:srcRect l="4714" t="12994" r="3248" b="11929"/>
          <a:stretch>
            <a:fillRect/>
          </a:stretch>
        </p:blipFill>
        <p:spPr bwMode="auto">
          <a:xfrm>
            <a:off x="2057400" y="5638800"/>
            <a:ext cx="1793634" cy="1097280"/>
          </a:xfrm>
          <a:prstGeom prst="rect">
            <a:avLst/>
          </a:prstGeom>
          <a:ln w="12700">
            <a:solidFill>
              <a:schemeClr val="accent1"/>
            </a:solidFill>
          </a:ln>
          <a:effectLst>
            <a:outerShdw blurRad="292100" dist="139700" dir="2700000" algn="tl" rotWithShape="0">
              <a:srgbClr val="333333">
                <a:alpha val="65000"/>
              </a:srgbClr>
            </a:outerShdw>
          </a:effectLst>
        </p:spPr>
      </p:pic>
      <p:pic>
        <p:nvPicPr>
          <p:cNvPr id="1029" name="Picture 5" descr="C:\Documents and Settings\sega\Desktop\sliki Erina\P1050689.JPG"/>
          <p:cNvPicPr>
            <a:picLocks noChangeAspect="1" noChangeArrowheads="1"/>
          </p:cNvPicPr>
          <p:nvPr/>
        </p:nvPicPr>
        <p:blipFill>
          <a:blip r:embed="rId4" cstate="print"/>
          <a:srcRect l="25391" t="10417" r="8984" b="8333"/>
          <a:stretch>
            <a:fillRect/>
          </a:stretch>
        </p:blipFill>
        <p:spPr bwMode="auto">
          <a:xfrm>
            <a:off x="3886200" y="5410200"/>
            <a:ext cx="1755648" cy="1097280"/>
          </a:xfrm>
          <a:prstGeom prst="rect">
            <a:avLst/>
          </a:prstGeom>
          <a:ln w="12700">
            <a:solidFill>
              <a:schemeClr val="accent1"/>
            </a:solidFill>
          </a:ln>
          <a:effectLst>
            <a:outerShdw blurRad="292100" dist="139700" dir="2700000" algn="tl" rotWithShape="0">
              <a:srgbClr val="333333">
                <a:alpha val="65000"/>
              </a:srgbClr>
            </a:outerShdw>
          </a:effectLst>
        </p:spPr>
      </p:pic>
      <p:pic>
        <p:nvPicPr>
          <p:cNvPr id="1030" name="Picture 6" descr="C:\Documents and Settings\sega\Desktop\sliki Erina\2014-10-06 17.29.45.jpg"/>
          <p:cNvPicPr>
            <a:picLocks noChangeAspect="1" noChangeArrowheads="1"/>
          </p:cNvPicPr>
          <p:nvPr/>
        </p:nvPicPr>
        <p:blipFill>
          <a:blip r:embed="rId5" cstate="print"/>
          <a:srcRect l="24688" t="5195" r="24663"/>
          <a:stretch>
            <a:fillRect/>
          </a:stretch>
        </p:blipFill>
        <p:spPr bwMode="auto">
          <a:xfrm>
            <a:off x="5715000" y="5410200"/>
            <a:ext cx="990600" cy="1390650"/>
          </a:xfrm>
          <a:prstGeom prst="rect">
            <a:avLst/>
          </a:prstGeom>
          <a:ln w="12700">
            <a:solidFill>
              <a:schemeClr val="accent1"/>
            </a:solidFill>
          </a:ln>
          <a:effectLst>
            <a:outerShdw blurRad="292100" dist="139700" dir="2700000" algn="tl" rotWithShape="0">
              <a:srgbClr val="333333">
                <a:alpha val="65000"/>
              </a:srgbClr>
            </a:outerShdw>
          </a:effectLst>
        </p:spPr>
      </p:pic>
      <p:pic>
        <p:nvPicPr>
          <p:cNvPr id="1031" name="Picture 7" descr="C:\Documents and Settings\sega\Desktop\sliki Erina\2014-10-14 18.17.15.jpg"/>
          <p:cNvPicPr>
            <a:picLocks noChangeAspect="1" noChangeArrowheads="1"/>
          </p:cNvPicPr>
          <p:nvPr/>
        </p:nvPicPr>
        <p:blipFill>
          <a:blip r:embed="rId6" cstate="print"/>
          <a:srcRect l="10256" t="14530" r="2564" b="6838"/>
          <a:stretch>
            <a:fillRect/>
          </a:stretch>
        </p:blipFill>
        <p:spPr bwMode="auto">
          <a:xfrm>
            <a:off x="3886200" y="7162800"/>
            <a:ext cx="1524000" cy="1030941"/>
          </a:xfrm>
          <a:prstGeom prst="rect">
            <a:avLst/>
          </a:prstGeom>
          <a:noFill/>
          <a:ln w="12700">
            <a:solidFill>
              <a:schemeClr val="accent1"/>
            </a:solidFill>
          </a:ln>
        </p:spPr>
      </p:pic>
      <p:pic>
        <p:nvPicPr>
          <p:cNvPr id="1032" name="Picture 8" descr="C:\Documents and Settings\sega\Desktop\sliki Erina\2014-10-14 18.16.11.jpg"/>
          <p:cNvPicPr>
            <a:picLocks noChangeAspect="1" noChangeArrowheads="1"/>
          </p:cNvPicPr>
          <p:nvPr/>
        </p:nvPicPr>
        <p:blipFill>
          <a:blip r:embed="rId7" cstate="print"/>
          <a:srcRect l="3960" t="32343" r="4950" b="32013"/>
          <a:stretch>
            <a:fillRect/>
          </a:stretch>
        </p:blipFill>
        <p:spPr bwMode="auto">
          <a:xfrm>
            <a:off x="228600" y="7315200"/>
            <a:ext cx="2856090" cy="838200"/>
          </a:xfrm>
          <a:prstGeom prst="rect">
            <a:avLst/>
          </a:prstGeom>
          <a:noFill/>
          <a:ln w="12700">
            <a:solidFill>
              <a:schemeClr val="accent1"/>
            </a:solidFill>
          </a:ln>
        </p:spPr>
      </p:pic>
      <p:pic>
        <p:nvPicPr>
          <p:cNvPr id="1033" name="Picture 9" descr="C:\Documents and Settings\sega\Desktop\sliki Erina\2014-10-16 12.33.10.jpg"/>
          <p:cNvPicPr>
            <a:picLocks noChangeAspect="1" noChangeArrowheads="1"/>
          </p:cNvPicPr>
          <p:nvPr/>
        </p:nvPicPr>
        <p:blipFill>
          <a:blip r:embed="rId8" cstate="print"/>
          <a:srcRect r="8537" b="20732"/>
          <a:stretch>
            <a:fillRect/>
          </a:stretch>
        </p:blipFill>
        <p:spPr bwMode="auto">
          <a:xfrm>
            <a:off x="457200" y="3124200"/>
            <a:ext cx="1186958" cy="1371600"/>
          </a:xfrm>
          <a:prstGeom prst="rect">
            <a:avLst/>
          </a:prstGeom>
          <a:noFill/>
          <a:ln w="12700">
            <a:solidFill>
              <a:schemeClr val="accent1"/>
            </a:solidFill>
          </a:ln>
        </p:spPr>
      </p:pic>
      <p:pic>
        <p:nvPicPr>
          <p:cNvPr id="1034" name="Picture 10" descr="C:\Documents and Settings\sega\Desktop\sliki Erina\2014-10-16 12.33.45.jpg"/>
          <p:cNvPicPr>
            <a:picLocks noChangeAspect="1" noChangeArrowheads="1"/>
          </p:cNvPicPr>
          <p:nvPr/>
        </p:nvPicPr>
        <p:blipFill>
          <a:blip r:embed="rId9" cstate="print"/>
          <a:srcRect l="16000" r="18667"/>
          <a:stretch>
            <a:fillRect/>
          </a:stretch>
        </p:blipFill>
        <p:spPr bwMode="auto">
          <a:xfrm>
            <a:off x="1828800" y="3124200"/>
            <a:ext cx="1204639" cy="1382874"/>
          </a:xfrm>
          <a:prstGeom prst="rect">
            <a:avLst/>
          </a:prstGeom>
          <a:noFill/>
          <a:ln w="12700">
            <a:solidFill>
              <a:schemeClr val="accent1"/>
            </a:solidFill>
          </a:ln>
        </p:spPr>
      </p:pic>
      <p:pic>
        <p:nvPicPr>
          <p:cNvPr id="1035" name="Picture 11" descr="C:\Documents and Settings\sega\Desktop\sliki Erina\2014-10-16 12.30.12.jpg"/>
          <p:cNvPicPr>
            <a:picLocks noChangeAspect="1" noChangeArrowheads="1"/>
          </p:cNvPicPr>
          <p:nvPr/>
        </p:nvPicPr>
        <p:blipFill>
          <a:blip r:embed="rId10" cstate="print"/>
          <a:srcRect r="6557" b="4918"/>
          <a:stretch>
            <a:fillRect/>
          </a:stretch>
        </p:blipFill>
        <p:spPr bwMode="auto">
          <a:xfrm>
            <a:off x="3429000" y="3124200"/>
            <a:ext cx="1461462" cy="1115327"/>
          </a:xfrm>
          <a:prstGeom prst="rect">
            <a:avLst/>
          </a:prstGeom>
          <a:noFill/>
          <a:ln w="12700">
            <a:solidFill>
              <a:schemeClr val="accent1"/>
            </a:solidFill>
          </a:ln>
        </p:spPr>
      </p:pic>
      <p:pic>
        <p:nvPicPr>
          <p:cNvPr id="1037" name="Picture 13" descr="C:\Documents and Settings\sega\Desktop\sliki Erina\2014-10-16 12.31.38.jpg"/>
          <p:cNvPicPr>
            <a:picLocks noChangeAspect="1" noChangeArrowheads="1"/>
          </p:cNvPicPr>
          <p:nvPr/>
        </p:nvPicPr>
        <p:blipFill>
          <a:blip r:embed="rId11" cstate="print"/>
          <a:srcRect l="37795" t="39049" r="19685" b="16011"/>
          <a:stretch>
            <a:fillRect/>
          </a:stretch>
        </p:blipFill>
        <p:spPr bwMode="auto">
          <a:xfrm>
            <a:off x="5105400" y="3124200"/>
            <a:ext cx="1404167" cy="1113077"/>
          </a:xfrm>
          <a:prstGeom prst="rect">
            <a:avLst/>
          </a:prstGeom>
          <a:noFill/>
          <a:ln w="12700">
            <a:solidFill>
              <a:schemeClr val="accent1"/>
            </a:solidFill>
          </a:ln>
        </p:spPr>
      </p:pic>
      <p:sp>
        <p:nvSpPr>
          <p:cNvPr id="17" name="TextBox 16"/>
          <p:cNvSpPr txBox="1"/>
          <p:nvPr/>
        </p:nvSpPr>
        <p:spPr>
          <a:xfrm>
            <a:off x="152400" y="4572000"/>
            <a:ext cx="3200400" cy="954107"/>
          </a:xfrm>
          <a:prstGeom prst="rect">
            <a:avLst/>
          </a:prstGeom>
          <a:noFill/>
        </p:spPr>
        <p:txBody>
          <a:bodyPr wrap="square" rtlCol="0">
            <a:spAutoFit/>
          </a:bodyPr>
          <a:lstStyle/>
          <a:p>
            <a:pPr algn="just"/>
            <a:r>
              <a:rPr lang="nl-BE" sz="700" b="1" dirty="0" smtClean="0">
                <a:latin typeface="Arial" pitchFamily="34" charset="0"/>
                <a:cs typeface="Arial" pitchFamily="34" charset="0"/>
              </a:rPr>
              <a:t>Fig. 1 / 2. Frontal and profile view of a girl with ED: </a:t>
            </a:r>
          </a:p>
          <a:p>
            <a:pPr algn="just"/>
            <a:r>
              <a:rPr lang="nl-BE" sz="700" b="1" dirty="0" smtClean="0">
                <a:latin typeface="Arial" pitchFamily="34" charset="0"/>
                <a:cs typeface="Arial" pitchFamily="34" charset="0"/>
              </a:rPr>
              <a:t>Square and bossing forehead, prominent supraorbital ridges, slightly pigmented and wrinkled eyelids, wide nose base with anteverted nostrils, thin lips, and pointed chin. Hypotrichosis is characterized by almost no eyebrows, eyelashes and skin hairs; the sculp is covered with a wig. The skin is dry (hypohidrosis), thin, rough and shiny. Decreased lower facial height, together with deep mentolabial and nasolabial folds contributed to an old-looking facial expression.</a:t>
            </a:r>
            <a:endParaRPr lang="en-US" b="1" dirty="0"/>
          </a:p>
        </p:txBody>
      </p:sp>
      <p:sp>
        <p:nvSpPr>
          <p:cNvPr id="18" name="TextBox 17"/>
          <p:cNvSpPr txBox="1"/>
          <p:nvPr/>
        </p:nvSpPr>
        <p:spPr>
          <a:xfrm>
            <a:off x="3352800" y="4343400"/>
            <a:ext cx="3276600" cy="954107"/>
          </a:xfrm>
          <a:prstGeom prst="rect">
            <a:avLst/>
          </a:prstGeom>
          <a:noFill/>
        </p:spPr>
        <p:txBody>
          <a:bodyPr wrap="square" rtlCol="0">
            <a:spAutoFit/>
          </a:bodyPr>
          <a:lstStyle/>
          <a:p>
            <a:pPr algn="just"/>
            <a:r>
              <a:rPr lang="nl-BE" sz="700" b="1" dirty="0" smtClean="0">
                <a:latin typeface="Arial" pitchFamily="34" charset="0"/>
                <a:cs typeface="Arial" pitchFamily="34" charset="0"/>
              </a:rPr>
              <a:t>Fig. 3 / 4. </a:t>
            </a:r>
            <a:r>
              <a:rPr lang="en-US" sz="700" b="1" dirty="0" smtClean="0">
                <a:latin typeface="Arial" pitchFamily="34" charset="0"/>
                <a:cs typeface="Arial" pitchFamily="34" charset="0"/>
              </a:rPr>
              <a:t>Intraoral photographs of maxilla and mandible: </a:t>
            </a:r>
          </a:p>
          <a:p>
            <a:pPr algn="just"/>
            <a:r>
              <a:rPr lang="nl-BE" sz="700" b="1" dirty="0" smtClean="0">
                <a:latin typeface="Arial" pitchFamily="34" charset="0"/>
                <a:cs typeface="Arial" pitchFamily="34" charset="0"/>
              </a:rPr>
              <a:t>Complete bilateral cleft palate was partially solved on 1.5 year of age. The oro-nasal comunication was closed with a soft palate only, with an uneven surface. An alveolar ridge in the mandible is rather atrophic. There is severe hypodontia with carious deciduous and permanent molar teeth in the upper jaw and deciduous canines and permanent molar teeth destroyed by caries in mandible. The gingiva is rather swollen and inflamed with dark red color, especially around the teeth.</a:t>
            </a:r>
            <a:endParaRPr lang="en-US" sz="700" b="1" dirty="0">
              <a:latin typeface="Arial" pitchFamily="34" charset="0"/>
              <a:cs typeface="Arial" pitchFamily="34" charset="0"/>
            </a:endParaRPr>
          </a:p>
        </p:txBody>
      </p:sp>
      <p:sp>
        <p:nvSpPr>
          <p:cNvPr id="19" name="TextBox 18"/>
          <p:cNvSpPr txBox="1"/>
          <p:nvPr/>
        </p:nvSpPr>
        <p:spPr>
          <a:xfrm>
            <a:off x="457200" y="4343400"/>
            <a:ext cx="381000" cy="169277"/>
          </a:xfrm>
          <a:prstGeom prst="rect">
            <a:avLst/>
          </a:prstGeom>
          <a:noFill/>
        </p:spPr>
        <p:txBody>
          <a:bodyPr wrap="square" rtlCol="0">
            <a:spAutoFit/>
          </a:bodyPr>
          <a:lstStyle/>
          <a:p>
            <a:pPr algn="just"/>
            <a:r>
              <a:rPr lang="nl-BE" sz="500" b="1" dirty="0" smtClean="0">
                <a:effectLst>
                  <a:outerShdw blurRad="38100" dist="38100" dir="2700000" algn="tl">
                    <a:srgbClr val="000000">
                      <a:alpha val="43137"/>
                    </a:srgbClr>
                  </a:outerShdw>
                </a:effectLst>
                <a:latin typeface="Arial" pitchFamily="34" charset="0"/>
                <a:cs typeface="Arial" pitchFamily="34" charset="0"/>
              </a:rPr>
              <a:t>Fig. 1</a:t>
            </a:r>
            <a:endParaRPr lang="en-US" sz="1200" b="1" dirty="0">
              <a:effectLst>
                <a:outerShdw blurRad="38100" dist="38100" dir="2700000" algn="tl">
                  <a:srgbClr val="000000">
                    <a:alpha val="43137"/>
                  </a:srgbClr>
                </a:outerShdw>
              </a:effectLst>
            </a:endParaRPr>
          </a:p>
        </p:txBody>
      </p:sp>
      <p:sp>
        <p:nvSpPr>
          <p:cNvPr id="20" name="TextBox 19"/>
          <p:cNvSpPr txBox="1"/>
          <p:nvPr/>
        </p:nvSpPr>
        <p:spPr>
          <a:xfrm>
            <a:off x="1828800" y="4343400"/>
            <a:ext cx="381000" cy="169277"/>
          </a:xfrm>
          <a:prstGeom prst="rect">
            <a:avLst/>
          </a:prstGeom>
          <a:noFill/>
        </p:spPr>
        <p:txBody>
          <a:bodyPr wrap="square" rtlCol="0">
            <a:spAutoFit/>
          </a:bodyPr>
          <a:lstStyle/>
          <a:p>
            <a:pPr algn="just"/>
            <a:r>
              <a:rPr lang="nl-BE" sz="500" b="1" dirty="0" smtClean="0">
                <a:effectLst>
                  <a:outerShdw blurRad="38100" dist="38100" dir="2700000" algn="tl">
                    <a:srgbClr val="000000">
                      <a:alpha val="43137"/>
                    </a:srgbClr>
                  </a:outerShdw>
                </a:effectLst>
                <a:latin typeface="Arial" pitchFamily="34" charset="0"/>
                <a:cs typeface="Arial" pitchFamily="34" charset="0"/>
              </a:rPr>
              <a:t>Fig. 2</a:t>
            </a:r>
            <a:endParaRPr lang="en-US" sz="1200" b="1" dirty="0">
              <a:effectLst>
                <a:outerShdw blurRad="38100" dist="38100" dir="2700000" algn="tl">
                  <a:srgbClr val="000000">
                    <a:alpha val="43137"/>
                  </a:srgbClr>
                </a:outerShdw>
              </a:effectLst>
            </a:endParaRPr>
          </a:p>
        </p:txBody>
      </p:sp>
      <p:sp>
        <p:nvSpPr>
          <p:cNvPr id="21" name="TextBox 20"/>
          <p:cNvSpPr txBox="1"/>
          <p:nvPr/>
        </p:nvSpPr>
        <p:spPr>
          <a:xfrm>
            <a:off x="3429000" y="4038600"/>
            <a:ext cx="381000" cy="169277"/>
          </a:xfrm>
          <a:prstGeom prst="rect">
            <a:avLst/>
          </a:prstGeom>
          <a:noFill/>
        </p:spPr>
        <p:txBody>
          <a:bodyPr wrap="square" rtlCol="0">
            <a:spAutoFit/>
          </a:bodyPr>
          <a:lstStyle/>
          <a:p>
            <a:pPr algn="just"/>
            <a:r>
              <a:rPr lang="nl-BE" sz="500" b="1" dirty="0" smtClean="0">
                <a:effectLst>
                  <a:outerShdw blurRad="38100" dist="38100" dir="2700000" algn="tl">
                    <a:srgbClr val="000000">
                      <a:alpha val="43137"/>
                    </a:srgbClr>
                  </a:outerShdw>
                </a:effectLst>
                <a:latin typeface="Arial" pitchFamily="34" charset="0"/>
                <a:cs typeface="Arial" pitchFamily="34" charset="0"/>
              </a:rPr>
              <a:t>Fig. 3</a:t>
            </a:r>
            <a:endParaRPr lang="en-US" sz="1200" b="1" dirty="0">
              <a:effectLst>
                <a:outerShdw blurRad="38100" dist="38100" dir="2700000" algn="tl">
                  <a:srgbClr val="000000">
                    <a:alpha val="43137"/>
                  </a:srgbClr>
                </a:outerShdw>
              </a:effectLst>
            </a:endParaRPr>
          </a:p>
        </p:txBody>
      </p:sp>
      <p:sp>
        <p:nvSpPr>
          <p:cNvPr id="22" name="TextBox 21"/>
          <p:cNvSpPr txBox="1"/>
          <p:nvPr/>
        </p:nvSpPr>
        <p:spPr>
          <a:xfrm>
            <a:off x="5105400" y="4038600"/>
            <a:ext cx="381000" cy="169277"/>
          </a:xfrm>
          <a:prstGeom prst="rect">
            <a:avLst/>
          </a:prstGeom>
          <a:noFill/>
        </p:spPr>
        <p:txBody>
          <a:bodyPr wrap="square" rtlCol="0">
            <a:spAutoFit/>
          </a:bodyPr>
          <a:lstStyle/>
          <a:p>
            <a:pPr algn="just"/>
            <a:r>
              <a:rPr lang="nl-BE" sz="500" b="1" dirty="0" smtClean="0">
                <a:effectLst>
                  <a:outerShdw blurRad="38100" dist="38100" dir="2700000" algn="tl">
                    <a:srgbClr val="000000">
                      <a:alpha val="43137"/>
                    </a:srgbClr>
                  </a:outerShdw>
                </a:effectLst>
                <a:latin typeface="Arial" pitchFamily="34" charset="0"/>
                <a:cs typeface="Arial" pitchFamily="34" charset="0"/>
              </a:rPr>
              <a:t>Fig. 4</a:t>
            </a:r>
            <a:endParaRPr lang="en-US" sz="1200" b="1" dirty="0">
              <a:effectLst>
                <a:outerShdw blurRad="38100" dist="38100" dir="2700000" algn="tl">
                  <a:srgbClr val="000000">
                    <a:alpha val="43137"/>
                  </a:srgbClr>
                </a:outerShdw>
              </a:effectLst>
            </a:endParaRPr>
          </a:p>
        </p:txBody>
      </p:sp>
      <p:sp>
        <p:nvSpPr>
          <p:cNvPr id="23" name="TextBox 22"/>
          <p:cNvSpPr txBox="1"/>
          <p:nvPr/>
        </p:nvSpPr>
        <p:spPr>
          <a:xfrm>
            <a:off x="228600" y="6553200"/>
            <a:ext cx="381000" cy="169277"/>
          </a:xfrm>
          <a:prstGeom prst="rect">
            <a:avLst/>
          </a:prstGeom>
          <a:noFill/>
        </p:spPr>
        <p:txBody>
          <a:bodyPr wrap="square" rtlCol="0">
            <a:spAutoFit/>
          </a:bodyPr>
          <a:lstStyle/>
          <a:p>
            <a:pPr algn="just"/>
            <a:r>
              <a:rPr lang="nl-BE" sz="5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Fig. 5</a:t>
            </a:r>
            <a:endParaRPr lang="en-US" sz="1200" b="1" dirty="0">
              <a:solidFill>
                <a:schemeClr val="bg1"/>
              </a:solidFill>
              <a:effectLst>
                <a:outerShdw blurRad="38100" dist="38100" dir="2700000" algn="tl">
                  <a:srgbClr val="000000">
                    <a:alpha val="43137"/>
                  </a:srgbClr>
                </a:outerShdw>
              </a:effectLst>
            </a:endParaRPr>
          </a:p>
        </p:txBody>
      </p:sp>
      <p:sp>
        <p:nvSpPr>
          <p:cNvPr id="24" name="TextBox 23"/>
          <p:cNvSpPr txBox="1"/>
          <p:nvPr/>
        </p:nvSpPr>
        <p:spPr>
          <a:xfrm>
            <a:off x="2057400" y="6553200"/>
            <a:ext cx="381000" cy="169277"/>
          </a:xfrm>
          <a:prstGeom prst="rect">
            <a:avLst/>
          </a:prstGeom>
          <a:noFill/>
        </p:spPr>
        <p:txBody>
          <a:bodyPr wrap="square" rtlCol="0">
            <a:spAutoFit/>
          </a:bodyPr>
          <a:lstStyle/>
          <a:p>
            <a:pPr algn="just"/>
            <a:r>
              <a:rPr lang="nl-BE" sz="5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Fig. 6</a:t>
            </a:r>
            <a:endParaRPr lang="en-US" sz="1200" b="1" dirty="0">
              <a:solidFill>
                <a:schemeClr val="bg1"/>
              </a:solidFill>
              <a:effectLst>
                <a:outerShdw blurRad="38100" dist="38100" dir="2700000" algn="tl">
                  <a:srgbClr val="000000">
                    <a:alpha val="43137"/>
                  </a:srgbClr>
                </a:outerShdw>
              </a:effectLst>
            </a:endParaRPr>
          </a:p>
        </p:txBody>
      </p:sp>
      <p:sp>
        <p:nvSpPr>
          <p:cNvPr id="25" name="TextBox 24"/>
          <p:cNvSpPr txBox="1"/>
          <p:nvPr/>
        </p:nvSpPr>
        <p:spPr>
          <a:xfrm>
            <a:off x="3886200" y="6324600"/>
            <a:ext cx="381000" cy="169277"/>
          </a:xfrm>
          <a:prstGeom prst="rect">
            <a:avLst/>
          </a:prstGeom>
          <a:noFill/>
        </p:spPr>
        <p:txBody>
          <a:bodyPr wrap="square" rtlCol="0">
            <a:spAutoFit/>
          </a:bodyPr>
          <a:lstStyle/>
          <a:p>
            <a:pPr algn="just"/>
            <a:r>
              <a:rPr lang="nl-BE" sz="5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Fig. 7</a:t>
            </a:r>
            <a:endParaRPr lang="en-US" sz="1200" b="1" dirty="0">
              <a:solidFill>
                <a:schemeClr val="bg1"/>
              </a:solidFill>
              <a:effectLst>
                <a:outerShdw blurRad="38100" dist="38100" dir="2700000" algn="tl">
                  <a:srgbClr val="000000">
                    <a:alpha val="43137"/>
                  </a:srgbClr>
                </a:outerShdw>
              </a:effectLst>
            </a:endParaRPr>
          </a:p>
        </p:txBody>
      </p:sp>
      <p:sp>
        <p:nvSpPr>
          <p:cNvPr id="26" name="TextBox 25"/>
          <p:cNvSpPr txBox="1"/>
          <p:nvPr/>
        </p:nvSpPr>
        <p:spPr>
          <a:xfrm>
            <a:off x="5715000" y="6629400"/>
            <a:ext cx="381000" cy="169277"/>
          </a:xfrm>
          <a:prstGeom prst="rect">
            <a:avLst/>
          </a:prstGeom>
          <a:noFill/>
        </p:spPr>
        <p:txBody>
          <a:bodyPr wrap="square" rtlCol="0">
            <a:spAutoFit/>
          </a:bodyPr>
          <a:lstStyle/>
          <a:p>
            <a:pPr algn="just"/>
            <a:r>
              <a:rPr lang="nl-BE" sz="5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Fig. 8</a:t>
            </a:r>
            <a:endParaRPr lang="en-US" sz="1200" b="1" dirty="0">
              <a:solidFill>
                <a:schemeClr val="bg1"/>
              </a:solidFill>
              <a:effectLst>
                <a:outerShdw blurRad="38100" dist="38100" dir="2700000" algn="tl">
                  <a:srgbClr val="000000">
                    <a:alpha val="43137"/>
                  </a:srgbClr>
                </a:outerShdw>
              </a:effectLst>
            </a:endParaRPr>
          </a:p>
        </p:txBody>
      </p:sp>
      <p:sp>
        <p:nvSpPr>
          <p:cNvPr id="27" name="TextBox 26"/>
          <p:cNvSpPr txBox="1"/>
          <p:nvPr/>
        </p:nvSpPr>
        <p:spPr>
          <a:xfrm>
            <a:off x="152400" y="6781800"/>
            <a:ext cx="1905000" cy="415498"/>
          </a:xfrm>
          <a:prstGeom prst="rect">
            <a:avLst/>
          </a:prstGeom>
          <a:noFill/>
        </p:spPr>
        <p:txBody>
          <a:bodyPr wrap="square" rtlCol="0">
            <a:spAutoFit/>
          </a:bodyPr>
          <a:lstStyle/>
          <a:p>
            <a:pPr algn="just"/>
            <a:r>
              <a:rPr lang="en-US" sz="700" b="1" dirty="0" smtClean="0">
                <a:solidFill>
                  <a:schemeClr val="bg1"/>
                </a:solidFill>
                <a:latin typeface="Arial" pitchFamily="34" charset="0"/>
                <a:cs typeface="Arial" pitchFamily="34" charset="0"/>
              </a:rPr>
              <a:t>Fig. 5. Preliminary impressions were taken with stock trays and irreversible hydrocolloid material.</a:t>
            </a:r>
            <a:endParaRPr lang="en-US" sz="800" b="1" dirty="0">
              <a:solidFill>
                <a:schemeClr val="bg1"/>
              </a:solidFill>
              <a:latin typeface="Arial" pitchFamily="34" charset="0"/>
              <a:cs typeface="Arial" pitchFamily="34" charset="0"/>
            </a:endParaRPr>
          </a:p>
        </p:txBody>
      </p:sp>
      <p:sp>
        <p:nvSpPr>
          <p:cNvPr id="28" name="TextBox 27"/>
          <p:cNvSpPr txBox="1"/>
          <p:nvPr/>
        </p:nvSpPr>
        <p:spPr>
          <a:xfrm>
            <a:off x="1981200" y="6781800"/>
            <a:ext cx="1905000" cy="523220"/>
          </a:xfrm>
          <a:prstGeom prst="rect">
            <a:avLst/>
          </a:prstGeom>
          <a:noFill/>
        </p:spPr>
        <p:txBody>
          <a:bodyPr wrap="square" rtlCol="0">
            <a:spAutoFit/>
          </a:bodyPr>
          <a:lstStyle/>
          <a:p>
            <a:pPr algn="just"/>
            <a:r>
              <a:rPr lang="en-US" sz="700" b="1" dirty="0" smtClean="0">
                <a:solidFill>
                  <a:schemeClr val="bg1"/>
                </a:solidFill>
                <a:latin typeface="Arial" pitchFamily="34" charset="0"/>
                <a:cs typeface="Arial" pitchFamily="34" charset="0"/>
              </a:rPr>
              <a:t>Fig. 6. Final impressions were taken with thermoplastic material and light body polyvinyl siloxane impression material using the custom-made trays.</a:t>
            </a:r>
            <a:endParaRPr lang="en-US" b="1" dirty="0">
              <a:solidFill>
                <a:schemeClr val="bg1"/>
              </a:solidFill>
            </a:endParaRPr>
          </a:p>
        </p:txBody>
      </p:sp>
      <p:sp>
        <p:nvSpPr>
          <p:cNvPr id="29" name="TextBox 28"/>
          <p:cNvSpPr txBox="1"/>
          <p:nvPr/>
        </p:nvSpPr>
        <p:spPr>
          <a:xfrm>
            <a:off x="3810000" y="6553200"/>
            <a:ext cx="1905000" cy="415498"/>
          </a:xfrm>
          <a:prstGeom prst="rect">
            <a:avLst/>
          </a:prstGeom>
          <a:noFill/>
        </p:spPr>
        <p:txBody>
          <a:bodyPr wrap="square" rtlCol="0">
            <a:spAutoFit/>
          </a:bodyPr>
          <a:lstStyle/>
          <a:p>
            <a:pPr algn="just"/>
            <a:r>
              <a:rPr lang="en-US" sz="700" b="1" dirty="0" smtClean="0">
                <a:latin typeface="Arial" pitchFamily="34" charset="0"/>
                <a:cs typeface="Arial" pitchFamily="34" charset="0"/>
              </a:rPr>
              <a:t>Fig. 7. </a:t>
            </a:r>
            <a:r>
              <a:rPr lang="en-US" sz="700" b="1" dirty="0" err="1" smtClean="0">
                <a:latin typeface="Arial" pitchFamily="34" charset="0"/>
                <a:cs typeface="Arial" pitchFamily="34" charset="0"/>
              </a:rPr>
              <a:t>Maxillo-mandibular</a:t>
            </a:r>
            <a:r>
              <a:rPr lang="en-US" sz="700" b="1" dirty="0" smtClean="0">
                <a:latin typeface="Arial" pitchFamily="34" charset="0"/>
                <a:cs typeface="Arial" pitchFamily="34" charset="0"/>
              </a:rPr>
              <a:t> relations were recorded using temporary bases and wax rims. </a:t>
            </a:r>
            <a:endParaRPr lang="en-US" sz="1600" b="1" dirty="0">
              <a:latin typeface="Arial" pitchFamily="34" charset="0"/>
              <a:cs typeface="Arial" pitchFamily="34" charset="0"/>
            </a:endParaRPr>
          </a:p>
        </p:txBody>
      </p:sp>
      <p:sp>
        <p:nvSpPr>
          <p:cNvPr id="30" name="TextBox 29"/>
          <p:cNvSpPr txBox="1"/>
          <p:nvPr/>
        </p:nvSpPr>
        <p:spPr>
          <a:xfrm>
            <a:off x="5410200" y="6858000"/>
            <a:ext cx="1371600" cy="630942"/>
          </a:xfrm>
          <a:prstGeom prst="rect">
            <a:avLst/>
          </a:prstGeom>
          <a:noFill/>
        </p:spPr>
        <p:txBody>
          <a:bodyPr wrap="square" rtlCol="0">
            <a:spAutoFit/>
          </a:bodyPr>
          <a:lstStyle/>
          <a:p>
            <a:pPr algn="just"/>
            <a:r>
              <a:rPr lang="en-US" sz="700" b="1" dirty="0" smtClean="0">
                <a:latin typeface="Arial" pitchFamily="34" charset="0"/>
                <a:cs typeface="Arial" pitchFamily="34" charset="0"/>
              </a:rPr>
              <a:t>Fig. 8. Artificial teeth, reshaped considering the child’s age, were arranged according to a balanced occlusion. </a:t>
            </a:r>
            <a:endParaRPr lang="en-US" sz="1600" b="1" dirty="0">
              <a:latin typeface="Arial" pitchFamily="34" charset="0"/>
              <a:cs typeface="Arial" pitchFamily="34" charset="0"/>
            </a:endParaRPr>
          </a:p>
        </p:txBody>
      </p:sp>
      <p:sp>
        <p:nvSpPr>
          <p:cNvPr id="31" name="TextBox 30"/>
          <p:cNvSpPr txBox="1"/>
          <p:nvPr/>
        </p:nvSpPr>
        <p:spPr>
          <a:xfrm>
            <a:off x="228600" y="8001000"/>
            <a:ext cx="381000" cy="169277"/>
          </a:xfrm>
          <a:prstGeom prst="rect">
            <a:avLst/>
          </a:prstGeom>
          <a:noFill/>
        </p:spPr>
        <p:txBody>
          <a:bodyPr wrap="square" rtlCol="0">
            <a:spAutoFit/>
          </a:bodyPr>
          <a:lstStyle/>
          <a:p>
            <a:pPr algn="just"/>
            <a:r>
              <a:rPr lang="nl-BE" sz="5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Fig. 9</a:t>
            </a:r>
            <a:endParaRPr lang="en-US" sz="1200" b="1" dirty="0">
              <a:solidFill>
                <a:schemeClr val="bg1"/>
              </a:solidFill>
              <a:effectLst>
                <a:outerShdw blurRad="38100" dist="38100" dir="2700000" algn="tl">
                  <a:srgbClr val="000000">
                    <a:alpha val="43137"/>
                  </a:srgbClr>
                </a:outerShdw>
              </a:effectLst>
            </a:endParaRPr>
          </a:p>
        </p:txBody>
      </p:sp>
      <p:sp>
        <p:nvSpPr>
          <p:cNvPr id="32" name="TextBox 31"/>
          <p:cNvSpPr txBox="1"/>
          <p:nvPr/>
        </p:nvSpPr>
        <p:spPr>
          <a:xfrm>
            <a:off x="3886200" y="8001000"/>
            <a:ext cx="457200" cy="169277"/>
          </a:xfrm>
          <a:prstGeom prst="rect">
            <a:avLst/>
          </a:prstGeom>
          <a:noFill/>
        </p:spPr>
        <p:txBody>
          <a:bodyPr wrap="square" rtlCol="0">
            <a:spAutoFit/>
          </a:bodyPr>
          <a:lstStyle/>
          <a:p>
            <a:pPr algn="just"/>
            <a:r>
              <a:rPr lang="nl-BE" sz="5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Fig. 10</a:t>
            </a:r>
            <a:endParaRPr lang="en-US" sz="1200" b="1" dirty="0">
              <a:solidFill>
                <a:schemeClr val="bg1"/>
              </a:solidFill>
              <a:effectLst>
                <a:outerShdw blurRad="38100" dist="38100" dir="2700000" algn="tl">
                  <a:srgbClr val="000000">
                    <a:alpha val="43137"/>
                  </a:srgbClr>
                </a:outerShdw>
              </a:effectLst>
            </a:endParaRPr>
          </a:p>
        </p:txBody>
      </p:sp>
      <p:sp>
        <p:nvSpPr>
          <p:cNvPr id="33" name="TextBox 32"/>
          <p:cNvSpPr txBox="1"/>
          <p:nvPr/>
        </p:nvSpPr>
        <p:spPr>
          <a:xfrm>
            <a:off x="5410200" y="7696200"/>
            <a:ext cx="1371600" cy="523220"/>
          </a:xfrm>
          <a:prstGeom prst="rect">
            <a:avLst/>
          </a:prstGeom>
          <a:noFill/>
        </p:spPr>
        <p:txBody>
          <a:bodyPr wrap="square" rtlCol="0">
            <a:spAutoFit/>
          </a:bodyPr>
          <a:lstStyle/>
          <a:p>
            <a:pPr algn="just"/>
            <a:r>
              <a:rPr lang="en-US" sz="700" b="1" dirty="0" smtClean="0">
                <a:latin typeface="Arial" pitchFamily="34" charset="0"/>
                <a:cs typeface="Arial" pitchFamily="34" charset="0"/>
              </a:rPr>
              <a:t>Fig. 9 / 10. The </a:t>
            </a:r>
            <a:r>
              <a:rPr lang="en-US" sz="700" b="1" dirty="0" err="1" smtClean="0">
                <a:latin typeface="Arial" pitchFamily="34" charset="0"/>
                <a:cs typeface="Arial" pitchFamily="34" charset="0"/>
              </a:rPr>
              <a:t>maxillar</a:t>
            </a:r>
            <a:r>
              <a:rPr lang="en-US" sz="700" b="1" dirty="0" smtClean="0">
                <a:latin typeface="Arial" pitchFamily="34" charset="0"/>
                <a:cs typeface="Arial" pitchFamily="34" charset="0"/>
              </a:rPr>
              <a:t> and </a:t>
            </a:r>
            <a:r>
              <a:rPr lang="en-US" sz="700" b="1" dirty="0" err="1" smtClean="0">
                <a:latin typeface="Arial" pitchFamily="34" charset="0"/>
                <a:cs typeface="Arial" pitchFamily="34" charset="0"/>
              </a:rPr>
              <a:t>mandibular</a:t>
            </a:r>
            <a:r>
              <a:rPr lang="en-US" sz="700" b="1" dirty="0" smtClean="0">
                <a:latin typeface="Arial" pitchFamily="34" charset="0"/>
                <a:cs typeface="Arial" pitchFamily="34" charset="0"/>
              </a:rPr>
              <a:t> prosthesis were produced in the heat cure acrylic resin. </a:t>
            </a:r>
            <a:endParaRPr lang="en-US" sz="700" b="1" dirty="0">
              <a:latin typeface="Arial" pitchFamily="34" charset="0"/>
              <a:cs typeface="Arial" pitchFamily="34" charset="0"/>
            </a:endParaRPr>
          </a:p>
        </p:txBody>
      </p:sp>
      <p:pic>
        <p:nvPicPr>
          <p:cNvPr id="1039" name="Picture 15" descr="http://robomac.com.mk/2015/wp-content/uploads/2014/11/ukim.png"/>
          <p:cNvPicPr>
            <a:picLocks noChangeAspect="1" noChangeArrowheads="1"/>
          </p:cNvPicPr>
          <p:nvPr/>
        </p:nvPicPr>
        <p:blipFill>
          <a:blip r:embed="rId12"/>
          <a:srcRect l="26556" t="2273" r="28111" b="2273"/>
          <a:stretch>
            <a:fillRect/>
          </a:stretch>
        </p:blipFill>
        <p:spPr bwMode="auto">
          <a:xfrm>
            <a:off x="152400" y="152400"/>
            <a:ext cx="740228" cy="914400"/>
          </a:xfrm>
          <a:prstGeom prst="rect">
            <a:avLst/>
          </a:prstGeom>
          <a:noFill/>
          <a:ln w="12700">
            <a:solidFill>
              <a:srgbClr val="FFCC00"/>
            </a:solidFill>
          </a:ln>
        </p:spPr>
      </p:pic>
      <p:pic>
        <p:nvPicPr>
          <p:cNvPr id="1041" name="Picture 17" descr="Image result for University Cyril and Methodius"/>
          <p:cNvPicPr>
            <a:picLocks noChangeAspect="1" noChangeArrowheads="1"/>
          </p:cNvPicPr>
          <p:nvPr/>
        </p:nvPicPr>
        <p:blipFill>
          <a:blip r:embed="rId13"/>
          <a:srcRect l="24444" r="20000"/>
          <a:stretch>
            <a:fillRect/>
          </a:stretch>
        </p:blipFill>
        <p:spPr bwMode="auto">
          <a:xfrm>
            <a:off x="5906911" y="152401"/>
            <a:ext cx="782524" cy="762000"/>
          </a:xfrm>
          <a:prstGeom prst="rect">
            <a:avLst/>
          </a:prstGeom>
          <a:noFill/>
          <a:ln w="12700">
            <a:solidFill>
              <a:srgbClr val="FFCC00"/>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345</TotalTime>
  <Words>497</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Book Antiqua</vt:lpstr>
      <vt:lpstr>Lucida Sans</vt:lpstr>
      <vt:lpstr>Wingdings</vt:lpstr>
      <vt:lpstr>Wingdings 2</vt:lpstr>
      <vt:lpstr>Wingdings 3</vt:lpstr>
      <vt:lpstr>Apex</vt:lpstr>
      <vt:lpstr>Ectodermal Dysplasia - Case Report: a Challenge for Prosthodontic Solution  Bajraktarova Valjakova E1, Bajevska J1, Korunoska Stevkovska V1, Kapuševska B1,  Gigovski N1, Mijoska A1, Zlatanovska K2, Bajraktarova Miševska C3    1Department of Prosthodontics, Faculty of Dentistry, University “Ss. Cyril and Methodius”, Skopje, Macedonia  2Department of Prosthodontics , Faculty of Medical Sciences, University “Goce Delčev”, Štip, Macedonia  3Department of Orthodontics,  Faculty of Dentistry, University “Ss. Cyril and Methodius”, Skopje, Macedonia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Ectodermal Dysplasia, a Case Report: a Challenge for Prosthodontic Solution</dc:title>
  <dc:creator>sega</dc:creator>
  <cp:lastModifiedBy>Katerina Zlatanovska</cp:lastModifiedBy>
  <cp:revision>41</cp:revision>
  <dcterms:created xsi:type="dcterms:W3CDTF">2015-11-20T22:58:56Z</dcterms:created>
  <dcterms:modified xsi:type="dcterms:W3CDTF">2016-02-16T08:45:35Z</dcterms:modified>
</cp:coreProperties>
</file>