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74" r:id="rId3"/>
    <p:sldId id="279" r:id="rId4"/>
    <p:sldId id="280" r:id="rId5"/>
    <p:sldId id="281" r:id="rId6"/>
    <p:sldId id="335" r:id="rId7"/>
    <p:sldId id="282" r:id="rId8"/>
    <p:sldId id="283" r:id="rId9"/>
    <p:sldId id="284" r:id="rId10"/>
    <p:sldId id="275" r:id="rId11"/>
    <p:sldId id="276" r:id="rId12"/>
    <p:sldId id="277" r:id="rId13"/>
    <p:sldId id="278" r:id="rId14"/>
    <p:sldId id="259" r:id="rId15"/>
    <p:sldId id="288" r:id="rId16"/>
    <p:sldId id="289" r:id="rId17"/>
    <p:sldId id="287" r:id="rId18"/>
    <p:sldId id="33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46" d="100"/>
          <a:sy n="46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hypermedia.ids-mannheim.de/call/public/termwb.ansicht?v_id=125" TargetMode="External"/><Relationship Id="rId2" Type="http://schemas.openxmlformats.org/officeDocument/2006/relationships/hyperlink" Target="http://hypermedia.ids-mannheim.de/call/public/termwb.ansicht?v_id=12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ypermedia.ids-mannheim.de/call/public/termwb.ansicht?v_id=121" TargetMode="External"/><Relationship Id="rId4" Type="http://schemas.openxmlformats.org/officeDocument/2006/relationships/hyperlink" Target="http://hypermedia.ids-mannheim.de/call/public/termwb.ansicht?v_id=159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1854558"/>
            <a:ext cx="8144134" cy="2252221"/>
          </a:xfrm>
        </p:spPr>
        <p:txBody>
          <a:bodyPr/>
          <a:lstStyle/>
          <a:p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>PRAGMATISCH-STILISTISCHE </a:t>
            </a:r>
            <a:r>
              <a:rPr lang="en-GB" sz="1800" dirty="0"/>
              <a:t>BEDEUTUNG VON ANREDEPRONOMEN</a:t>
            </a:r>
            <a:r>
              <a:rPr lang="en-GB" sz="1800"/>
              <a:t>, </a:t>
            </a:r>
            <a:r>
              <a:rPr lang="en-GB" sz="1800" smtClean="0"/>
              <a:t>UM </a:t>
            </a:r>
            <a:r>
              <a:rPr lang="en-GB" sz="1800" dirty="0"/>
              <a:t>MACHT RESPEKTIVE EINFÜHLUNGSVERMÖGEN IN DER SPRACHE AUSZUDRŰCKEN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Biljana </a:t>
            </a:r>
            <a:r>
              <a:rPr lang="en-US" dirty="0" err="1" smtClean="0"/>
              <a:t>Ivanovska</a:t>
            </a:r>
            <a:endParaRPr lang="en-US" dirty="0" smtClean="0"/>
          </a:p>
          <a:p>
            <a:r>
              <a:rPr lang="de-DE" b="1" i="1" dirty="0"/>
              <a:t>Nähe und Distanz in Sprache, Literatur und Kultur</a:t>
            </a:r>
          </a:p>
          <a:p>
            <a:r>
              <a:rPr lang="de-DE" b="1" dirty="0"/>
              <a:t>8. Jahrestagung des Südosteuropäischen Germanistenverbandes, Kragujevac 11. – 15. </a:t>
            </a:r>
            <a:r>
              <a:rPr lang="de-DE" b="1"/>
              <a:t>November </a:t>
            </a:r>
            <a:r>
              <a:rPr lang="de-DE" b="1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0572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Sie</a:t>
            </a:r>
            <a:r>
              <a:rPr lang="en-US" dirty="0" smtClean="0"/>
              <a:t> – </a:t>
            </a:r>
            <a:r>
              <a:rPr lang="en-US" dirty="0" err="1" smtClean="0"/>
              <a:t>respektvolle</a:t>
            </a:r>
            <a:r>
              <a:rPr lang="en-US" dirty="0" smtClean="0"/>
              <a:t> </a:t>
            </a:r>
            <a:r>
              <a:rPr lang="en-US" dirty="0" err="1" smtClean="0"/>
              <a:t>Anrede</a:t>
            </a:r>
            <a:r>
              <a:rPr lang="en-US" dirty="0" smtClean="0"/>
              <a:t>,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formal </a:t>
            </a:r>
            <a:r>
              <a:rPr lang="en-US" dirty="0" err="1" smtClean="0"/>
              <a:t>mit</a:t>
            </a:r>
            <a:r>
              <a:rPr lang="en-US" dirty="0" smtClean="0"/>
              <a:t> der </a:t>
            </a:r>
            <a:r>
              <a:rPr lang="en-US" dirty="0" err="1" smtClean="0"/>
              <a:t>dritten</a:t>
            </a:r>
            <a:r>
              <a:rPr lang="en-US" dirty="0" smtClean="0"/>
              <a:t> Person Plural </a:t>
            </a:r>
            <a:r>
              <a:rPr lang="en-US" dirty="0" err="1" smtClean="0"/>
              <a:t>identisch</a:t>
            </a:r>
            <a:r>
              <a:rPr lang="en-US" dirty="0" smtClean="0"/>
              <a:t>, </a:t>
            </a: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einem</a:t>
            </a:r>
            <a:r>
              <a:rPr lang="en-US" dirty="0" smtClean="0"/>
              <a:t> </a:t>
            </a:r>
            <a:r>
              <a:rPr lang="en-US" dirty="0" err="1" smtClean="0"/>
              <a:t>finiten</a:t>
            </a:r>
            <a:r>
              <a:rPr lang="en-US" dirty="0" smtClean="0"/>
              <a:t> </a:t>
            </a:r>
            <a:r>
              <a:rPr lang="en-US" dirty="0" err="1"/>
              <a:t>V</a:t>
            </a:r>
            <a:r>
              <a:rPr lang="en-US" dirty="0" err="1" smtClean="0"/>
              <a:t>erbform</a:t>
            </a:r>
            <a:r>
              <a:rPr lang="en-US" dirty="0" smtClean="0"/>
              <a:t> </a:t>
            </a:r>
            <a:r>
              <a:rPr lang="en-US" dirty="0" err="1" smtClean="0"/>
              <a:t>verbunden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Gebrauch</a:t>
            </a:r>
            <a:r>
              <a:rPr lang="en-US" dirty="0" smtClean="0"/>
              <a:t>: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zwischen</a:t>
            </a:r>
            <a:r>
              <a:rPr lang="en-US" dirty="0" smtClean="0"/>
              <a:t> </a:t>
            </a:r>
            <a:r>
              <a:rPr lang="en-US" dirty="0" err="1" smtClean="0"/>
              <a:t>Erwachsenen</a:t>
            </a:r>
            <a:r>
              <a:rPr lang="en-US" dirty="0" smtClean="0"/>
              <a:t>, die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gut </a:t>
            </a:r>
            <a:r>
              <a:rPr lang="en-US" dirty="0" err="1" smtClean="0"/>
              <a:t>kennen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miteinander</a:t>
            </a:r>
            <a:r>
              <a:rPr lang="en-US" dirty="0" smtClean="0"/>
              <a:t> </a:t>
            </a:r>
            <a:r>
              <a:rPr lang="en-US" dirty="0" err="1" smtClean="0"/>
              <a:t>verwandt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gewisse</a:t>
            </a:r>
            <a:r>
              <a:rPr lang="en-US" dirty="0" smtClean="0"/>
              <a:t> </a:t>
            </a:r>
            <a:r>
              <a:rPr lang="en-US" dirty="0" err="1" smtClean="0"/>
              <a:t>Distanz</a:t>
            </a:r>
            <a:r>
              <a:rPr lang="en-US" dirty="0" smtClean="0"/>
              <a:t> </a:t>
            </a:r>
            <a:r>
              <a:rPr lang="en-US" dirty="0" err="1" smtClean="0"/>
              <a:t>wahren</a:t>
            </a:r>
            <a:r>
              <a:rPr lang="en-US" dirty="0" smtClean="0"/>
              <a:t>.     </a:t>
            </a:r>
            <a:r>
              <a:rPr lang="en-US" sz="1000" dirty="0" smtClean="0"/>
              <a:t>                  (</a:t>
            </a:r>
            <a:r>
              <a:rPr lang="en-US" sz="1000" dirty="0" err="1" smtClean="0"/>
              <a:t>E.Hentschel</a:t>
            </a:r>
            <a:r>
              <a:rPr lang="en-US" sz="1000" dirty="0" smtClean="0"/>
              <a:t> &amp; H. </a:t>
            </a:r>
            <a:r>
              <a:rPr lang="en-US" sz="1000" dirty="0" err="1" smtClean="0"/>
              <a:t>Weydt</a:t>
            </a:r>
            <a:r>
              <a:rPr lang="en-US" sz="1000" dirty="0" smtClean="0"/>
              <a:t>, 2013)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08145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Die </a:t>
            </a:r>
            <a:r>
              <a:rPr lang="en-US" dirty="0" err="1" smtClean="0"/>
              <a:t>Grenze</a:t>
            </a:r>
            <a:r>
              <a:rPr lang="en-US" dirty="0" smtClean="0"/>
              <a:t> </a:t>
            </a:r>
            <a:r>
              <a:rPr lang="en-US" dirty="0" err="1" smtClean="0"/>
              <a:t>zwischen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Gebrauch</a:t>
            </a:r>
            <a:r>
              <a:rPr lang="en-US" dirty="0" smtClean="0"/>
              <a:t> der </a:t>
            </a:r>
            <a:r>
              <a:rPr lang="en-US" i="1" dirty="0" smtClean="0"/>
              <a:t>Du</a:t>
            </a:r>
            <a:r>
              <a:rPr lang="en-US" dirty="0" smtClean="0"/>
              <a:t>-Form und der </a:t>
            </a:r>
            <a:r>
              <a:rPr lang="en-US" i="1" dirty="0" err="1" smtClean="0"/>
              <a:t>Sie</a:t>
            </a:r>
            <a:r>
              <a:rPr lang="en-US" i="1" dirty="0" smtClean="0"/>
              <a:t>-</a:t>
            </a:r>
            <a:r>
              <a:rPr lang="en-US" dirty="0" smtClean="0"/>
              <a:t>Form –</a:t>
            </a:r>
            <a:r>
              <a:rPr lang="en-US" dirty="0" err="1" smtClean="0"/>
              <a:t>regionale</a:t>
            </a:r>
            <a:r>
              <a:rPr lang="en-US" dirty="0" smtClean="0"/>
              <a:t> und </a:t>
            </a:r>
            <a:r>
              <a:rPr lang="en-US" dirty="0" err="1" smtClean="0"/>
              <a:t>gruppenspezifische</a:t>
            </a:r>
            <a:r>
              <a:rPr lang="en-US" dirty="0" smtClean="0"/>
              <a:t> </a:t>
            </a:r>
            <a:r>
              <a:rPr lang="en-US" dirty="0" err="1" smtClean="0"/>
              <a:t>Besonderheiten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Duz-Gemeinschaften</a:t>
            </a:r>
            <a:r>
              <a:rPr lang="en-US" dirty="0" smtClean="0"/>
              <a:t>: </a:t>
            </a:r>
            <a:r>
              <a:rPr lang="en-US" dirty="0" err="1" smtClean="0"/>
              <a:t>Sportvereine</a:t>
            </a:r>
            <a:r>
              <a:rPr lang="en-US" dirty="0" smtClean="0"/>
              <a:t>, </a:t>
            </a:r>
            <a:r>
              <a:rPr lang="en-US" dirty="0" err="1" smtClean="0"/>
              <a:t>politische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arteien</a:t>
            </a:r>
            <a:r>
              <a:rPr lang="en-US" dirty="0" smtClean="0"/>
              <a:t>, </a:t>
            </a:r>
            <a:r>
              <a:rPr lang="en-US" dirty="0" err="1" smtClean="0"/>
              <a:t>Soldaten</a:t>
            </a:r>
            <a:r>
              <a:rPr lang="en-US" dirty="0" smtClean="0"/>
              <a:t> </a:t>
            </a:r>
            <a:r>
              <a:rPr lang="en-US" dirty="0" err="1" smtClean="0"/>
              <a:t>niedrige</a:t>
            </a:r>
            <a:r>
              <a:rPr lang="en-US" dirty="0" smtClean="0"/>
              <a:t> </a:t>
            </a:r>
            <a:r>
              <a:rPr lang="en-US" dirty="0" err="1" smtClean="0"/>
              <a:t>R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dirty="0" err="1" smtClean="0"/>
              <a:t>nge</a:t>
            </a:r>
            <a:r>
              <a:rPr lang="en-US" dirty="0" smtClean="0"/>
              <a:t>, </a:t>
            </a:r>
            <a:r>
              <a:rPr lang="en-US" dirty="0" err="1"/>
              <a:t>V</a:t>
            </a:r>
            <a:r>
              <a:rPr lang="en-US" dirty="0" err="1" smtClean="0"/>
              <a:t>erbindungsstudenten</a:t>
            </a:r>
            <a:r>
              <a:rPr lang="en-US" dirty="0" smtClean="0"/>
              <a:t> </a:t>
            </a:r>
            <a:r>
              <a:rPr lang="en-US" dirty="0" err="1" smtClean="0"/>
              <a:t>usw</a:t>
            </a:r>
            <a:r>
              <a:rPr lang="en-US" dirty="0" smtClean="0"/>
              <a:t>. </a:t>
            </a:r>
            <a:r>
              <a:rPr lang="en-US" sz="1400" dirty="0" smtClean="0"/>
              <a:t>(</a:t>
            </a:r>
            <a:r>
              <a:rPr lang="en-US" sz="1400" dirty="0" err="1" smtClean="0"/>
              <a:t>E.Hentschel</a:t>
            </a:r>
            <a:r>
              <a:rPr lang="en-US" sz="1400" dirty="0" smtClean="0"/>
              <a:t> &amp; </a:t>
            </a:r>
            <a:r>
              <a:rPr lang="en-US" sz="1400" dirty="0" err="1" smtClean="0"/>
              <a:t>H.Weydt</a:t>
            </a:r>
            <a:r>
              <a:rPr lang="en-US" sz="1400" dirty="0" smtClean="0"/>
              <a:t>, 2013: 221)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49198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Besonderheiten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-Die 1. Person Plural </a:t>
            </a:r>
            <a:r>
              <a:rPr lang="en-US" dirty="0" err="1" smtClean="0"/>
              <a:t>wird</a:t>
            </a:r>
            <a:r>
              <a:rPr lang="en-US" dirty="0" smtClean="0"/>
              <a:t> in </a:t>
            </a:r>
            <a:r>
              <a:rPr lang="en-US" dirty="0" err="1" smtClean="0"/>
              <a:t>echten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(</a:t>
            </a:r>
            <a:r>
              <a:rPr lang="en-US" dirty="0" err="1" smtClean="0"/>
              <a:t>rhetorischen</a:t>
            </a:r>
            <a:r>
              <a:rPr lang="en-US" dirty="0" smtClean="0"/>
              <a:t>) </a:t>
            </a:r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bzw</a:t>
            </a:r>
            <a:r>
              <a:rPr lang="en-US" dirty="0" smtClean="0"/>
              <a:t>.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Imperativ</a:t>
            </a:r>
            <a:r>
              <a:rPr lang="en-US" dirty="0" smtClean="0"/>
              <a:t> </a:t>
            </a:r>
            <a:r>
              <a:rPr lang="en-US" dirty="0" err="1" smtClean="0"/>
              <a:t>benutzt</a:t>
            </a:r>
            <a:r>
              <a:rPr lang="en-US" dirty="0" smtClean="0"/>
              <a:t>.   </a:t>
            </a:r>
          </a:p>
          <a:p>
            <a:endParaRPr lang="en-US" i="1" dirty="0" smtClean="0"/>
          </a:p>
          <a:p>
            <a:r>
              <a:rPr lang="en-US" i="1" dirty="0" smtClean="0"/>
              <a:t>Z.B.: </a:t>
            </a:r>
            <a:r>
              <a:rPr lang="en-US" i="1" dirty="0" err="1"/>
              <a:t>G</a:t>
            </a:r>
            <a:r>
              <a:rPr lang="en-US" i="1" dirty="0" err="1" smtClean="0"/>
              <a:t>ehen</a:t>
            </a:r>
            <a:r>
              <a:rPr lang="en-US" i="1" dirty="0" smtClean="0"/>
              <a:t> </a:t>
            </a:r>
            <a:r>
              <a:rPr lang="en-US" i="1" dirty="0" err="1" smtClean="0"/>
              <a:t>wir</a:t>
            </a:r>
            <a:r>
              <a:rPr lang="en-US" i="1" dirty="0" smtClean="0"/>
              <a:t> </a:t>
            </a:r>
            <a:r>
              <a:rPr lang="en-US" i="1" dirty="0" err="1" smtClean="0"/>
              <a:t>weiter</a:t>
            </a:r>
            <a:r>
              <a:rPr lang="en-US" i="1" dirty="0" smtClean="0"/>
              <a:t> </a:t>
            </a:r>
            <a:r>
              <a:rPr lang="en-US" i="1" dirty="0" err="1" smtClean="0"/>
              <a:t>mit</a:t>
            </a:r>
            <a:r>
              <a:rPr lang="en-US" i="1" dirty="0" smtClean="0"/>
              <a:t> der </a:t>
            </a:r>
            <a:r>
              <a:rPr lang="en-US" i="1" dirty="0" err="1" smtClean="0"/>
              <a:t>n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i="1" dirty="0" err="1" smtClean="0"/>
              <a:t>chsten</a:t>
            </a:r>
            <a:r>
              <a:rPr lang="en-US" i="1" dirty="0" smtClean="0"/>
              <a:t> </a:t>
            </a:r>
            <a:r>
              <a:rPr lang="en-US" i="1" dirty="0" err="1" smtClean="0"/>
              <a:t>Űbung</a:t>
            </a:r>
            <a:r>
              <a:rPr lang="en-US" i="1" dirty="0" smtClean="0"/>
              <a:t> ? (</a:t>
            </a:r>
            <a:r>
              <a:rPr lang="en-US" i="1" dirty="0" err="1" smtClean="0"/>
              <a:t>rhetorische</a:t>
            </a:r>
            <a:r>
              <a:rPr lang="en-US" i="1" dirty="0" smtClean="0"/>
              <a:t> </a:t>
            </a:r>
            <a:r>
              <a:rPr lang="en-US" i="1" dirty="0" err="1" smtClean="0"/>
              <a:t>Frage</a:t>
            </a:r>
            <a:r>
              <a:rPr lang="en-US" i="1" dirty="0" smtClean="0"/>
              <a:t>)</a:t>
            </a:r>
          </a:p>
          <a:p>
            <a:r>
              <a:rPr lang="en-US" i="1" dirty="0"/>
              <a:t>Z.B.: </a:t>
            </a:r>
            <a:r>
              <a:rPr lang="en-US" i="1" dirty="0" err="1"/>
              <a:t>Gehen</a:t>
            </a:r>
            <a:r>
              <a:rPr lang="en-US" i="1" dirty="0"/>
              <a:t> </a:t>
            </a:r>
            <a:r>
              <a:rPr lang="en-US" i="1" dirty="0" err="1"/>
              <a:t>wir</a:t>
            </a:r>
            <a:r>
              <a:rPr lang="en-US" i="1" dirty="0"/>
              <a:t> </a:t>
            </a:r>
            <a:r>
              <a:rPr lang="en-US" i="1" dirty="0" err="1"/>
              <a:t>weiter</a:t>
            </a:r>
            <a:r>
              <a:rPr lang="en-US" i="1" dirty="0"/>
              <a:t> </a:t>
            </a:r>
            <a:r>
              <a:rPr lang="en-US" i="1" dirty="0" err="1"/>
              <a:t>mit</a:t>
            </a:r>
            <a:r>
              <a:rPr lang="en-US" i="1" dirty="0"/>
              <a:t> der </a:t>
            </a:r>
            <a:r>
              <a:rPr lang="en-US" i="1" dirty="0" err="1"/>
              <a:t>n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i="1" dirty="0" err="1"/>
              <a:t>chsten</a:t>
            </a:r>
            <a:r>
              <a:rPr lang="en-US" i="1" dirty="0"/>
              <a:t> </a:t>
            </a:r>
            <a:r>
              <a:rPr lang="en-US" i="1" dirty="0" err="1"/>
              <a:t>Űbung</a:t>
            </a:r>
            <a:r>
              <a:rPr lang="en-US" i="1" dirty="0"/>
              <a:t> </a:t>
            </a:r>
            <a:r>
              <a:rPr lang="en-US" i="1" dirty="0" smtClean="0"/>
              <a:t>! (</a:t>
            </a:r>
            <a:r>
              <a:rPr lang="en-US" i="1" dirty="0" err="1" smtClean="0"/>
              <a:t>Imperativ</a:t>
            </a:r>
            <a:r>
              <a:rPr lang="en-US" i="1" dirty="0" smtClean="0"/>
              <a:t>)</a:t>
            </a:r>
            <a:endParaRPr lang="en-US" i="1" dirty="0"/>
          </a:p>
          <a:p>
            <a:endParaRPr lang="en-US" dirty="0" smtClean="0"/>
          </a:p>
          <a:p>
            <a:r>
              <a:rPr lang="en-US" dirty="0" smtClean="0"/>
              <a:t>Z.B</a:t>
            </a:r>
            <a:r>
              <a:rPr lang="en-US" dirty="0"/>
              <a:t>.: </a:t>
            </a:r>
            <a:r>
              <a:rPr lang="en-US" dirty="0" err="1"/>
              <a:t>Sie</a:t>
            </a:r>
            <a:r>
              <a:rPr lang="en-US" dirty="0"/>
              <a:t>, </a:t>
            </a:r>
            <a:r>
              <a:rPr lang="en-US" dirty="0" err="1"/>
              <a:t>k</a:t>
            </a:r>
            <a:r>
              <a:rPr lang="en-US" i="1" dirty="0" err="1"/>
              <a:t>önnen</a:t>
            </a:r>
            <a:r>
              <a:rPr lang="en-US" i="1" dirty="0"/>
              <a:t> </a:t>
            </a:r>
            <a:r>
              <a:rPr lang="en-US" i="1" dirty="0" err="1"/>
              <a:t>Sie</a:t>
            </a:r>
            <a:r>
              <a:rPr lang="en-US" i="1" dirty="0"/>
              <a:t> </a:t>
            </a:r>
            <a:r>
              <a:rPr lang="en-US" i="1" dirty="0" err="1"/>
              <a:t>mir</a:t>
            </a:r>
            <a:r>
              <a:rPr lang="en-US" i="1" dirty="0"/>
              <a:t> </a:t>
            </a:r>
            <a:r>
              <a:rPr lang="en-US" i="1" dirty="0" err="1"/>
              <a:t>bitte</a:t>
            </a:r>
            <a:r>
              <a:rPr lang="en-US" i="1" dirty="0"/>
              <a:t>  </a:t>
            </a:r>
            <a:r>
              <a:rPr lang="en-US" i="1" dirty="0" err="1" smtClean="0"/>
              <a:t>helfen</a:t>
            </a:r>
            <a:r>
              <a:rPr lang="en-US" i="1" dirty="0" smtClean="0"/>
              <a:t>?  </a:t>
            </a:r>
            <a:r>
              <a:rPr lang="en-US" dirty="0" smtClean="0"/>
              <a:t>Die </a:t>
            </a:r>
            <a:r>
              <a:rPr lang="en-US" dirty="0" err="1" smtClean="0"/>
              <a:t>Höflichkeitsform</a:t>
            </a:r>
            <a:r>
              <a:rPr lang="en-US" dirty="0" smtClean="0"/>
              <a:t> </a:t>
            </a:r>
            <a:r>
              <a:rPr lang="en-US" i="1" dirty="0" err="1" smtClean="0"/>
              <a:t>Sie</a:t>
            </a:r>
            <a:r>
              <a:rPr lang="en-US" i="1" dirty="0" smtClean="0"/>
              <a:t> </a:t>
            </a:r>
            <a:r>
              <a:rPr lang="en-US" dirty="0" err="1" smtClean="0"/>
              <a:t>kann</a:t>
            </a:r>
            <a:r>
              <a:rPr lang="en-US" dirty="0" smtClean="0"/>
              <a:t> in  </a:t>
            </a:r>
            <a:r>
              <a:rPr lang="en-US" dirty="0" err="1" smtClean="0"/>
              <a:t>wohlmeinenden</a:t>
            </a:r>
            <a:r>
              <a:rPr lang="en-US" dirty="0" smtClean="0"/>
              <a:t> </a:t>
            </a:r>
            <a:r>
              <a:rPr lang="en-US" dirty="0" err="1"/>
              <a:t>oder</a:t>
            </a:r>
            <a:r>
              <a:rPr lang="en-US" dirty="0"/>
              <a:t> </a:t>
            </a:r>
            <a:r>
              <a:rPr lang="en-US" dirty="0" err="1" smtClean="0"/>
              <a:t>herablassenden</a:t>
            </a:r>
            <a:r>
              <a:rPr lang="en-US" dirty="0" smtClean="0"/>
              <a:t> Bitten </a:t>
            </a:r>
            <a:r>
              <a:rPr lang="en-US" dirty="0" err="1"/>
              <a:t>oder</a:t>
            </a:r>
            <a:r>
              <a:rPr lang="en-US" dirty="0"/>
              <a:t> </a:t>
            </a:r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verwendet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.</a:t>
            </a:r>
            <a:endParaRPr lang="en-US" i="1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993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Der </a:t>
            </a:r>
            <a:r>
              <a:rPr lang="en-US" dirty="0" err="1" smtClean="0"/>
              <a:t>Gebrauch</a:t>
            </a:r>
            <a:r>
              <a:rPr lang="en-US" dirty="0" smtClean="0"/>
              <a:t> von </a:t>
            </a:r>
            <a:r>
              <a:rPr lang="en-US" i="1" dirty="0"/>
              <a:t>d</a:t>
            </a:r>
            <a:r>
              <a:rPr lang="en-US" i="1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statt</a:t>
            </a:r>
            <a:r>
              <a:rPr lang="en-US" dirty="0" smtClean="0"/>
              <a:t> von </a:t>
            </a:r>
            <a:r>
              <a:rPr lang="en-US" i="1" dirty="0" err="1"/>
              <a:t>i</a:t>
            </a:r>
            <a:r>
              <a:rPr lang="en-US" i="1" dirty="0" err="1" smtClean="0"/>
              <a:t>ch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i="1" dirty="0" smtClean="0"/>
              <a:t>man</a:t>
            </a:r>
            <a:r>
              <a:rPr lang="en-US" dirty="0" smtClean="0"/>
              <a:t> in </a:t>
            </a:r>
            <a:r>
              <a:rPr lang="en-US" dirty="0" err="1" smtClean="0"/>
              <a:t>verallgemeindernden</a:t>
            </a:r>
            <a:r>
              <a:rPr lang="en-US" dirty="0" smtClean="0"/>
              <a:t> </a:t>
            </a:r>
            <a:r>
              <a:rPr lang="en-US" dirty="0" err="1" smtClean="0"/>
              <a:t>Aussagen</a:t>
            </a:r>
            <a:r>
              <a:rPr lang="en-US" dirty="0" smtClean="0"/>
              <a:t>:</a:t>
            </a:r>
          </a:p>
          <a:p>
            <a:endParaRPr lang="en-US" i="1" dirty="0" smtClean="0"/>
          </a:p>
          <a:p>
            <a:r>
              <a:rPr lang="en-US" i="1" dirty="0" smtClean="0"/>
              <a:t>Z.B.:</a:t>
            </a:r>
            <a:r>
              <a:rPr lang="en-US" i="1" dirty="0"/>
              <a:t> </a:t>
            </a:r>
            <a:r>
              <a:rPr lang="en-US" i="1" dirty="0" smtClean="0"/>
              <a:t>Du </a:t>
            </a:r>
            <a:r>
              <a:rPr lang="en-US" i="1" dirty="0" err="1" smtClean="0"/>
              <a:t>arbeitest</a:t>
            </a:r>
            <a:r>
              <a:rPr lang="en-US" i="1" dirty="0" smtClean="0"/>
              <a:t> und </a:t>
            </a:r>
            <a:r>
              <a:rPr lang="en-US" i="1" dirty="0" err="1" smtClean="0"/>
              <a:t>arbeitest</a:t>
            </a:r>
            <a:r>
              <a:rPr lang="en-US" i="1" dirty="0" smtClean="0"/>
              <a:t> an </a:t>
            </a:r>
            <a:r>
              <a:rPr lang="en-US" i="1" dirty="0" err="1" smtClean="0"/>
              <a:t>dem</a:t>
            </a:r>
            <a:r>
              <a:rPr lang="en-US" i="1" dirty="0" smtClean="0"/>
              <a:t> </a:t>
            </a:r>
            <a:r>
              <a:rPr lang="en-US" i="1" dirty="0" err="1" smtClean="0"/>
              <a:t>Projekt</a:t>
            </a:r>
            <a:r>
              <a:rPr lang="en-US" i="1" dirty="0" smtClean="0"/>
              <a:t> und </a:t>
            </a:r>
            <a:r>
              <a:rPr lang="en-US" i="1" dirty="0" err="1" smtClean="0"/>
              <a:t>noch</a:t>
            </a:r>
            <a:r>
              <a:rPr lang="en-US" i="1" dirty="0" smtClean="0"/>
              <a:t> </a:t>
            </a:r>
            <a:r>
              <a:rPr lang="en-US" i="1" dirty="0" err="1" smtClean="0"/>
              <a:t>kein</a:t>
            </a:r>
            <a:r>
              <a:rPr lang="en-US" i="1" dirty="0" smtClean="0"/>
              <a:t> </a:t>
            </a:r>
            <a:r>
              <a:rPr lang="en-US" i="1" dirty="0" err="1" smtClean="0"/>
              <a:t>Resultat</a:t>
            </a:r>
            <a:r>
              <a:rPr lang="en-US" i="1" dirty="0" smtClean="0"/>
              <a:t>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0116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Die </a:t>
            </a:r>
            <a:r>
              <a:rPr lang="en-GB" dirty="0" err="1" smtClean="0"/>
              <a:t>Personalpronomen</a:t>
            </a:r>
            <a:r>
              <a:rPr lang="en-GB" dirty="0" smtClean="0"/>
              <a:t> </a:t>
            </a:r>
            <a:r>
              <a:rPr lang="en-GB" dirty="0" err="1" smtClean="0"/>
              <a:t>sind</a:t>
            </a:r>
            <a:r>
              <a:rPr lang="en-GB" dirty="0" smtClean="0"/>
              <a:t> </a:t>
            </a:r>
            <a:r>
              <a:rPr lang="en-GB" dirty="0" err="1" smtClean="0"/>
              <a:t>insgesamt</a:t>
            </a:r>
            <a:r>
              <a:rPr lang="en-GB" dirty="0" smtClean="0"/>
              <a:t> </a:t>
            </a:r>
            <a:r>
              <a:rPr lang="en-GB" dirty="0" err="1"/>
              <a:t>besonders</a:t>
            </a:r>
            <a:r>
              <a:rPr lang="en-GB" dirty="0"/>
              <a:t> “</a:t>
            </a:r>
            <a:r>
              <a:rPr lang="en-GB" dirty="0" err="1"/>
              <a:t>beziehungssensitive</a:t>
            </a:r>
            <a:r>
              <a:rPr lang="en-GB" dirty="0"/>
              <a:t>” </a:t>
            </a:r>
            <a:r>
              <a:rPr lang="en-GB" dirty="0" err="1" smtClean="0"/>
              <a:t>Formen</a:t>
            </a:r>
            <a:r>
              <a:rPr lang="en-GB" dirty="0" smtClean="0"/>
              <a:t>. Man </a:t>
            </a:r>
            <a:r>
              <a:rPr lang="en-GB" dirty="0" err="1" smtClean="0"/>
              <a:t>beschränkt</a:t>
            </a:r>
            <a:r>
              <a:rPr lang="en-GB" dirty="0" smtClean="0"/>
              <a:t> </a:t>
            </a:r>
            <a:r>
              <a:rPr lang="en-GB" dirty="0" err="1"/>
              <a:t>sich</a:t>
            </a:r>
            <a:r>
              <a:rPr lang="en-GB" dirty="0"/>
              <a:t> </a:t>
            </a:r>
            <a:r>
              <a:rPr lang="en-GB" dirty="0" smtClean="0"/>
              <a:t>in </a:t>
            </a:r>
            <a:r>
              <a:rPr lang="en-GB" dirty="0" err="1"/>
              <a:t>diesem</a:t>
            </a:r>
            <a:r>
              <a:rPr lang="en-GB" dirty="0"/>
              <a:t> </a:t>
            </a:r>
            <a:r>
              <a:rPr lang="en-GB" dirty="0" err="1"/>
              <a:t>Zusammenhang</a:t>
            </a:r>
            <a:r>
              <a:rPr lang="en-GB" dirty="0"/>
              <a:t> </a:t>
            </a:r>
            <a:r>
              <a:rPr lang="en-GB" dirty="0" err="1"/>
              <a:t>meist</a:t>
            </a:r>
            <a:r>
              <a:rPr lang="en-GB" dirty="0"/>
              <a:t> auf </a:t>
            </a:r>
            <a:r>
              <a:rPr lang="en-GB" dirty="0" err="1"/>
              <a:t>einige</a:t>
            </a:r>
            <a:r>
              <a:rPr lang="en-GB" dirty="0"/>
              <a:t> </a:t>
            </a:r>
            <a:r>
              <a:rPr lang="en-GB" dirty="0" err="1"/>
              <a:t>Regeln</a:t>
            </a:r>
            <a:r>
              <a:rPr lang="en-GB" dirty="0"/>
              <a:t> des </a:t>
            </a:r>
            <a:r>
              <a:rPr lang="en-GB" dirty="0" err="1"/>
              <a:t>Gebrauchs</a:t>
            </a:r>
            <a:r>
              <a:rPr lang="en-GB" dirty="0"/>
              <a:t> der </a:t>
            </a:r>
            <a:r>
              <a:rPr lang="en-GB" dirty="0" err="1"/>
              <a:t>Anredepronomen</a:t>
            </a:r>
            <a:r>
              <a:rPr lang="en-GB" dirty="0"/>
              <a:t> (</a:t>
            </a:r>
            <a:r>
              <a:rPr lang="en-GB" i="1" dirty="0"/>
              <a:t>du/</a:t>
            </a:r>
            <a:r>
              <a:rPr lang="en-GB" i="1" dirty="0" err="1"/>
              <a:t>Sie</a:t>
            </a:r>
            <a:r>
              <a:rPr lang="en-GB" dirty="0"/>
              <a:t>), die in der Tradition von Brown/Gilman (1960) in den </a:t>
            </a:r>
            <a:r>
              <a:rPr lang="en-GB" dirty="0" err="1"/>
              <a:t>Kategorien</a:t>
            </a:r>
            <a:r>
              <a:rPr lang="en-GB" dirty="0"/>
              <a:t> "power" und "solidarity" </a:t>
            </a:r>
            <a:r>
              <a:rPr lang="en-GB" dirty="0" err="1"/>
              <a:t>beschrieben</a:t>
            </a:r>
            <a:r>
              <a:rPr lang="en-GB" dirty="0"/>
              <a:t> </a:t>
            </a:r>
            <a:r>
              <a:rPr lang="en-GB" dirty="0" err="1"/>
              <a:t>werden</a:t>
            </a:r>
            <a:r>
              <a:rPr lang="en-GB" dirty="0"/>
              <a:t>. Die </a:t>
            </a:r>
            <a:r>
              <a:rPr lang="en-GB" dirty="0" err="1"/>
              <a:t>Austauschbarkeit</a:t>
            </a:r>
            <a:r>
              <a:rPr lang="en-GB" dirty="0"/>
              <a:t> von </a:t>
            </a:r>
            <a:r>
              <a:rPr lang="en-GB" i="1" dirty="0" err="1"/>
              <a:t>ich</a:t>
            </a:r>
            <a:r>
              <a:rPr lang="en-GB" i="1" dirty="0"/>
              <a:t>, </a:t>
            </a:r>
            <a:r>
              <a:rPr lang="en-GB" i="1" dirty="0" err="1"/>
              <a:t>wir</a:t>
            </a:r>
            <a:r>
              <a:rPr lang="en-GB" i="1" dirty="0"/>
              <a:t>, </a:t>
            </a:r>
            <a:r>
              <a:rPr lang="en-GB" i="1" dirty="0" err="1"/>
              <a:t>ihr</a:t>
            </a:r>
            <a:r>
              <a:rPr lang="en-GB" i="1" dirty="0"/>
              <a:t>,</a:t>
            </a:r>
            <a:r>
              <a:rPr lang="en-GB" dirty="0"/>
              <a:t> und </a:t>
            </a:r>
            <a:r>
              <a:rPr lang="en-GB" i="1" dirty="0"/>
              <a:t>man</a:t>
            </a:r>
            <a:r>
              <a:rPr lang="en-GB" dirty="0"/>
              <a:t> </a:t>
            </a:r>
            <a:r>
              <a:rPr lang="en-GB" dirty="0" err="1"/>
              <a:t>ohne</a:t>
            </a:r>
            <a:r>
              <a:rPr lang="en-GB" dirty="0"/>
              <a:t> </a:t>
            </a:r>
            <a:r>
              <a:rPr lang="en-GB" dirty="0" err="1"/>
              <a:t>Bedeutungsunterschied</a:t>
            </a:r>
            <a:r>
              <a:rPr lang="en-GB" dirty="0"/>
              <a:t> gilt </a:t>
            </a:r>
            <a:r>
              <a:rPr lang="en-GB" dirty="0" err="1"/>
              <a:t>natürlich</a:t>
            </a:r>
            <a:r>
              <a:rPr lang="en-GB" dirty="0"/>
              <a:t> </a:t>
            </a:r>
            <a:r>
              <a:rPr lang="en-GB" dirty="0" err="1"/>
              <a:t>nur</a:t>
            </a:r>
            <a:r>
              <a:rPr lang="en-GB" dirty="0"/>
              <a:t> </a:t>
            </a:r>
            <a:r>
              <a:rPr lang="en-GB" dirty="0" err="1"/>
              <a:t>im</a:t>
            </a:r>
            <a:r>
              <a:rPr lang="en-GB" dirty="0"/>
              <a:t> </a:t>
            </a:r>
            <a:r>
              <a:rPr lang="en-GB" dirty="0" err="1"/>
              <a:t>Hinblick</a:t>
            </a:r>
            <a:r>
              <a:rPr lang="en-GB" dirty="0"/>
              <a:t> auf den </a:t>
            </a:r>
            <a:r>
              <a:rPr lang="en-GB" dirty="0" err="1"/>
              <a:t>referenziellen</a:t>
            </a:r>
            <a:r>
              <a:rPr lang="en-GB" dirty="0"/>
              <a:t> </a:t>
            </a:r>
            <a:r>
              <a:rPr lang="en-GB" dirty="0" err="1"/>
              <a:t>Teil</a:t>
            </a:r>
            <a:r>
              <a:rPr lang="en-GB" dirty="0"/>
              <a:t> der </a:t>
            </a:r>
            <a:r>
              <a:rPr lang="en-GB" dirty="0" err="1"/>
              <a:t>Bedeutung</a:t>
            </a:r>
            <a:r>
              <a:rPr lang="en-GB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564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841226"/>
              </p:ext>
            </p:extLst>
          </p:nvPr>
        </p:nvGraphicFramePr>
        <p:xfrm>
          <a:off x="680321" y="2255996"/>
          <a:ext cx="9635656" cy="8186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6158"/>
                <a:gridCol w="3176158"/>
                <a:gridCol w="3283340"/>
              </a:tblGrid>
              <a:tr h="818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 dirty="0" err="1">
                          <a:effectLst/>
                        </a:rPr>
                        <a:t>Vorkommen</a:t>
                      </a:r>
                      <a:r>
                        <a:rPr lang="en-GB" sz="1000" dirty="0">
                          <a:effectLst/>
                        </a:rPr>
                        <a:t> der </a:t>
                      </a:r>
                      <a:r>
                        <a:rPr lang="en-GB" sz="1000" dirty="0" err="1">
                          <a:effectLst/>
                        </a:rPr>
                        <a:t>Distanzform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Morphologie der Distanzform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 dirty="0" err="1">
                          <a:effectLst/>
                        </a:rPr>
                        <a:t>formale</a:t>
                      </a:r>
                      <a:r>
                        <a:rPr lang="en-GB" sz="1000" dirty="0">
                          <a:effectLst/>
                        </a:rPr>
                        <a:t> </a:t>
                      </a:r>
                      <a:r>
                        <a:rPr lang="en-GB" sz="1000" dirty="0" err="1">
                          <a:effectLst/>
                        </a:rPr>
                        <a:t>Entsprechung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716802"/>
              </p:ext>
            </p:extLst>
          </p:nvPr>
        </p:nvGraphicFramePr>
        <p:xfrm>
          <a:off x="681038" y="3086100"/>
          <a:ext cx="9673576" cy="1538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4633"/>
                <a:gridCol w="3204633"/>
                <a:gridCol w="3264310"/>
              </a:tblGrid>
              <a:tr h="914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als </a:t>
                      </a:r>
                      <a:r>
                        <a:rPr lang="en-GB" sz="1000" u="sng">
                          <a:effectLst/>
                          <a:hlinkClick r:id="rId2" tooltip="Verweis ins terminologische Wörterbuch"/>
                        </a:rPr>
                        <a:t>Hörer-Pronomen</a:t>
                      </a:r>
                      <a:r>
                        <a:rPr lang="en-GB" sz="1000">
                          <a:effectLst/>
                        </a:rPr>
                        <a:t> in Singular und Plural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Sie, Ihnen, Ihrer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 u="sng">
                          <a:effectLst/>
                          <a:hlinkClick r:id="rId3" tooltip="Verweis ins terminologische Wörterbuch"/>
                        </a:rPr>
                        <a:t>anaphorisches Personal-Pronomen</a:t>
                      </a:r>
                      <a:r>
                        <a:rPr lang="en-GB" sz="1000">
                          <a:effectLst/>
                        </a:rPr>
                        <a:t> im Plural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3119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als </a:t>
                      </a:r>
                      <a:r>
                        <a:rPr lang="en-GB" sz="1000" u="sng">
                          <a:effectLst/>
                          <a:hlinkClick r:id="rId4" tooltip="Verweis ins terminologische Wörterbuch"/>
                        </a:rPr>
                        <a:t>Possessiv-Pronomen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Ihr</a:t>
                      </a:r>
                      <a:r>
                        <a:rPr lang="en-US" sz="1000">
                          <a:effectLst/>
                        </a:rPr>
                        <a:t>–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Possessiv-Pronomen im Plural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3119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als </a:t>
                      </a:r>
                      <a:r>
                        <a:rPr lang="en-GB" sz="1000" u="sng">
                          <a:effectLst/>
                          <a:hlinkClick r:id="rId5" tooltip="Verweis ins terminologische Wörterbuch"/>
                        </a:rPr>
                        <a:t>Possessiv-Artikel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Ihr, Ihres, Ihrem, Ihren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00" dirty="0" err="1">
                          <a:effectLst/>
                        </a:rPr>
                        <a:t>Possessiv-Artikel</a:t>
                      </a:r>
                      <a:r>
                        <a:rPr lang="en-GB" sz="1000" dirty="0">
                          <a:effectLst/>
                        </a:rPr>
                        <a:t> </a:t>
                      </a:r>
                      <a:r>
                        <a:rPr lang="en-GB" sz="1000" dirty="0" err="1">
                          <a:effectLst/>
                        </a:rPr>
                        <a:t>im</a:t>
                      </a:r>
                      <a:r>
                        <a:rPr lang="en-GB" sz="1000" dirty="0">
                          <a:effectLst/>
                        </a:rPr>
                        <a:t> Plural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545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421540"/>
            <a:ext cx="9613861" cy="3599316"/>
          </a:xfrm>
        </p:spPr>
        <p:txBody>
          <a:bodyPr/>
          <a:lstStyle/>
          <a:p>
            <a:endParaRPr lang="en-US" dirty="0"/>
          </a:p>
          <a:p>
            <a:r>
              <a:rPr lang="en-GB" dirty="0"/>
              <a:t>Die </a:t>
            </a:r>
            <a:r>
              <a:rPr lang="en-GB" dirty="0" err="1"/>
              <a:t>Sprecherpronomina</a:t>
            </a:r>
            <a:r>
              <a:rPr lang="en-GB" dirty="0"/>
              <a:t> </a:t>
            </a:r>
            <a:r>
              <a:rPr lang="en-GB" i="1" dirty="0" err="1"/>
              <a:t>ich</a:t>
            </a:r>
            <a:r>
              <a:rPr lang="en-GB" i="1" dirty="0"/>
              <a:t>, </a:t>
            </a:r>
            <a:r>
              <a:rPr lang="en-GB" i="1" dirty="0" err="1"/>
              <a:t>wir</a:t>
            </a:r>
            <a:r>
              <a:rPr lang="en-GB" dirty="0"/>
              <a:t> und die </a:t>
            </a:r>
            <a:r>
              <a:rPr lang="en-GB" dirty="0" err="1"/>
              <a:t>Hörerpronomina</a:t>
            </a:r>
            <a:r>
              <a:rPr lang="en-GB" dirty="0"/>
              <a:t> </a:t>
            </a:r>
            <a:r>
              <a:rPr lang="en-GB" i="1" dirty="0"/>
              <a:t>du, </a:t>
            </a:r>
            <a:r>
              <a:rPr lang="en-GB" i="1" dirty="0" err="1"/>
              <a:t>ihr</a:t>
            </a:r>
            <a:r>
              <a:rPr lang="en-GB" dirty="0"/>
              <a:t> </a:t>
            </a:r>
            <a:r>
              <a:rPr lang="en-GB" dirty="0" err="1"/>
              <a:t>mit</a:t>
            </a:r>
            <a:r>
              <a:rPr lang="en-GB" dirty="0"/>
              <a:t> der </a:t>
            </a:r>
            <a:r>
              <a:rPr lang="en-GB" dirty="0" err="1"/>
              <a:t>Distanzform</a:t>
            </a:r>
            <a:r>
              <a:rPr lang="en-GB" dirty="0"/>
              <a:t> </a:t>
            </a:r>
            <a:r>
              <a:rPr lang="en-GB" i="1" dirty="0" err="1"/>
              <a:t>Sie</a:t>
            </a:r>
            <a:r>
              <a:rPr lang="en-GB" dirty="0"/>
              <a:t> </a:t>
            </a:r>
            <a:r>
              <a:rPr lang="en-GB" dirty="0" err="1"/>
              <a:t>haben</a:t>
            </a:r>
            <a:r>
              <a:rPr lang="en-GB" dirty="0"/>
              <a:t> </a:t>
            </a:r>
            <a:r>
              <a:rPr lang="en-GB" u="sng" dirty="0" err="1"/>
              <a:t>deiktische</a:t>
            </a:r>
            <a:r>
              <a:rPr lang="en-GB" u="sng" dirty="0"/>
              <a:t> </a:t>
            </a:r>
            <a:r>
              <a:rPr lang="en-GB" u="sng" dirty="0" err="1"/>
              <a:t>Funktion</a:t>
            </a:r>
            <a:r>
              <a:rPr lang="en-GB" dirty="0"/>
              <a:t>: </a:t>
            </a:r>
            <a:r>
              <a:rPr lang="en-GB" dirty="0" err="1"/>
              <a:t>Sie</a:t>
            </a:r>
            <a:r>
              <a:rPr lang="en-GB" dirty="0"/>
              <a:t> </a:t>
            </a:r>
            <a:r>
              <a:rPr lang="en-GB" dirty="0" err="1"/>
              <a:t>verweisen</a:t>
            </a:r>
            <a:r>
              <a:rPr lang="en-GB" dirty="0"/>
              <a:t> in </a:t>
            </a:r>
            <a:r>
              <a:rPr lang="en-GB" dirty="0" err="1"/>
              <a:t>einer</a:t>
            </a:r>
            <a:r>
              <a:rPr lang="en-GB" dirty="0"/>
              <a:t> </a:t>
            </a:r>
            <a:r>
              <a:rPr lang="en-GB" dirty="0" err="1"/>
              <a:t>Äußerung</a:t>
            </a:r>
            <a:r>
              <a:rPr lang="en-GB" dirty="0"/>
              <a:t> auf den </a:t>
            </a:r>
            <a:r>
              <a:rPr lang="en-GB" dirty="0" err="1"/>
              <a:t>oder</a:t>
            </a:r>
            <a:r>
              <a:rPr lang="en-GB" dirty="0"/>
              <a:t> die </a:t>
            </a:r>
            <a:r>
              <a:rPr lang="en-GB" dirty="0" err="1"/>
              <a:t>aktuellen</a:t>
            </a:r>
            <a:r>
              <a:rPr lang="en-GB" dirty="0"/>
              <a:t> </a:t>
            </a:r>
            <a:r>
              <a:rPr lang="en-GB" dirty="0" err="1"/>
              <a:t>Sprecher</a:t>
            </a:r>
            <a:r>
              <a:rPr lang="en-GB" dirty="0"/>
              <a:t> </a:t>
            </a:r>
            <a:r>
              <a:rPr lang="en-GB" dirty="0" err="1"/>
              <a:t>beziehungsweise</a:t>
            </a:r>
            <a:r>
              <a:rPr lang="en-GB" dirty="0"/>
              <a:t> </a:t>
            </a:r>
            <a:r>
              <a:rPr lang="en-GB" dirty="0" err="1"/>
              <a:t>Hörer</a:t>
            </a:r>
            <a:r>
              <a:rPr lang="en-GB" dirty="0"/>
              <a:t>. </a:t>
            </a:r>
            <a:r>
              <a:rPr lang="en-GB" dirty="0" err="1"/>
              <a:t>Sprecher</a:t>
            </a:r>
            <a:r>
              <a:rPr lang="en-GB" dirty="0"/>
              <a:t>- und </a:t>
            </a:r>
            <a:r>
              <a:rPr lang="en-GB" dirty="0" err="1"/>
              <a:t>Hörerpronomina</a:t>
            </a:r>
            <a:r>
              <a:rPr lang="en-GB" dirty="0"/>
              <a:t> </a:t>
            </a:r>
            <a:r>
              <a:rPr lang="en-GB" dirty="0" err="1"/>
              <a:t>flektieren</a:t>
            </a:r>
            <a:r>
              <a:rPr lang="en-GB" dirty="0"/>
              <a:t> </a:t>
            </a:r>
            <a:r>
              <a:rPr lang="en-GB" dirty="0" err="1"/>
              <a:t>nach</a:t>
            </a:r>
            <a:r>
              <a:rPr lang="en-GB" dirty="0"/>
              <a:t> </a:t>
            </a:r>
            <a:r>
              <a:rPr lang="en-GB" u="sng" dirty="0" err="1"/>
              <a:t>Kasus</a:t>
            </a:r>
            <a:r>
              <a:rPr lang="en-GB" dirty="0"/>
              <a:t> und </a:t>
            </a:r>
            <a:r>
              <a:rPr lang="en-GB" dirty="0" err="1"/>
              <a:t>sind</a:t>
            </a:r>
            <a:r>
              <a:rPr lang="en-GB" dirty="0"/>
              <a:t> </a:t>
            </a:r>
            <a:r>
              <a:rPr lang="en-GB" dirty="0" err="1" smtClean="0"/>
              <a:t>nach</a:t>
            </a:r>
            <a:r>
              <a:rPr lang="en-GB" dirty="0" smtClean="0"/>
              <a:t> </a:t>
            </a:r>
            <a:r>
              <a:rPr lang="en-GB" u="sng" dirty="0" err="1" smtClean="0"/>
              <a:t>Numerus</a:t>
            </a:r>
            <a:r>
              <a:rPr lang="en-GB" dirty="0"/>
              <a:t> </a:t>
            </a:r>
            <a:r>
              <a:rPr lang="en-GB" dirty="0" err="1"/>
              <a:t>differenziert</a:t>
            </a:r>
            <a:r>
              <a:rPr lang="en-GB" dirty="0"/>
              <a:t> (</a:t>
            </a:r>
            <a:r>
              <a:rPr lang="en-GB" i="1" dirty="0" err="1"/>
              <a:t>ich</a:t>
            </a:r>
            <a:r>
              <a:rPr lang="en-GB" dirty="0"/>
              <a:t> versus </a:t>
            </a:r>
            <a:r>
              <a:rPr lang="en-GB" i="1" dirty="0" err="1"/>
              <a:t>wir</a:t>
            </a:r>
            <a:r>
              <a:rPr lang="en-GB" dirty="0"/>
              <a:t>). </a:t>
            </a:r>
            <a:r>
              <a:rPr lang="en-GB" dirty="0" err="1"/>
              <a:t>Bei</a:t>
            </a:r>
            <a:r>
              <a:rPr lang="en-GB" dirty="0"/>
              <a:t> den </a:t>
            </a:r>
            <a:r>
              <a:rPr lang="en-GB" dirty="0" err="1"/>
              <a:t>Hörerpronomina</a:t>
            </a:r>
            <a:r>
              <a:rPr lang="en-GB" dirty="0"/>
              <a:t> </a:t>
            </a:r>
            <a:r>
              <a:rPr lang="en-GB" dirty="0" err="1"/>
              <a:t>gibt</a:t>
            </a:r>
            <a:r>
              <a:rPr lang="en-GB" dirty="0"/>
              <a:t> </a:t>
            </a:r>
            <a:r>
              <a:rPr lang="en-GB" dirty="0" err="1"/>
              <a:t>es</a:t>
            </a:r>
            <a:r>
              <a:rPr lang="en-GB" dirty="0"/>
              <a:t> </a:t>
            </a:r>
            <a:r>
              <a:rPr lang="en-GB" dirty="0" err="1"/>
              <a:t>zusätzlich</a:t>
            </a:r>
            <a:r>
              <a:rPr lang="en-GB" dirty="0"/>
              <a:t> </a:t>
            </a:r>
            <a:r>
              <a:rPr lang="en-GB" dirty="0" err="1"/>
              <a:t>noch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Differenzierung</a:t>
            </a:r>
            <a:r>
              <a:rPr lang="en-GB" dirty="0"/>
              <a:t> </a:t>
            </a:r>
            <a:r>
              <a:rPr lang="en-GB" dirty="0" err="1"/>
              <a:t>nach</a:t>
            </a:r>
            <a:r>
              <a:rPr lang="en-GB" dirty="0"/>
              <a:t> </a:t>
            </a:r>
            <a:r>
              <a:rPr lang="en-GB" dirty="0" err="1"/>
              <a:t>Vertrautheit</a:t>
            </a:r>
            <a:r>
              <a:rPr lang="en-GB" dirty="0"/>
              <a:t> (</a:t>
            </a:r>
            <a:r>
              <a:rPr lang="en-GB" i="1" dirty="0"/>
              <a:t>du</a:t>
            </a:r>
            <a:r>
              <a:rPr lang="en-GB" dirty="0"/>
              <a:t>) versus </a:t>
            </a:r>
            <a:r>
              <a:rPr lang="en-GB" dirty="0" err="1"/>
              <a:t>Distanz</a:t>
            </a:r>
            <a:r>
              <a:rPr lang="en-GB" dirty="0"/>
              <a:t> (</a:t>
            </a:r>
            <a:r>
              <a:rPr lang="en-GB" i="1" dirty="0" err="1"/>
              <a:t>Sie</a:t>
            </a:r>
            <a:r>
              <a:rPr lang="en-GB" dirty="0"/>
              <a:t>). </a:t>
            </a:r>
            <a:r>
              <a:rPr lang="en-GB" dirty="0" err="1"/>
              <a:t>Sprecher</a:t>
            </a:r>
            <a:r>
              <a:rPr lang="en-GB" dirty="0"/>
              <a:t>- und </a:t>
            </a:r>
            <a:r>
              <a:rPr lang="en-GB" dirty="0" err="1"/>
              <a:t>Hörerpronomina</a:t>
            </a:r>
            <a:r>
              <a:rPr lang="en-GB" dirty="0"/>
              <a:t> </a:t>
            </a:r>
            <a:r>
              <a:rPr lang="en-GB" dirty="0" err="1"/>
              <a:t>heißen</a:t>
            </a:r>
            <a:r>
              <a:rPr lang="en-GB" dirty="0"/>
              <a:t> </a:t>
            </a:r>
            <a:r>
              <a:rPr lang="en-GB" dirty="0" err="1"/>
              <a:t>zusammenfassend</a:t>
            </a:r>
            <a:r>
              <a:rPr lang="en-GB" dirty="0"/>
              <a:t> </a:t>
            </a:r>
            <a:r>
              <a:rPr lang="en-GB" dirty="0" err="1"/>
              <a:t>Kommunikanten-Pronomina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528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9474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Der </a:t>
            </a:r>
            <a:r>
              <a:rPr lang="en-US" dirty="0" err="1" smtClean="0"/>
              <a:t>Sprecher</a:t>
            </a:r>
            <a:r>
              <a:rPr lang="en-US" dirty="0" smtClean="0"/>
              <a:t>/Schreiber </a:t>
            </a:r>
            <a:r>
              <a:rPr lang="en-US" dirty="0" err="1" smtClean="0"/>
              <a:t>wechselt</a:t>
            </a:r>
            <a:r>
              <a:rPr lang="en-US" dirty="0" smtClean="0"/>
              <a:t> die Form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Verlauf</a:t>
            </a:r>
            <a:r>
              <a:rPr lang="en-US" dirty="0" smtClean="0"/>
              <a:t> des </a:t>
            </a:r>
            <a:r>
              <a:rPr lang="en-US" dirty="0" err="1" smtClean="0"/>
              <a:t>Gespr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ächs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 smtClean="0"/>
              <a:t>Textes</a:t>
            </a:r>
            <a:r>
              <a:rPr lang="en-US" dirty="0" smtClean="0"/>
              <a:t>, von </a:t>
            </a:r>
            <a:r>
              <a:rPr lang="en-US" i="1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i="1" dirty="0" smtClean="0"/>
              <a:t>man </a:t>
            </a:r>
            <a:r>
              <a:rPr lang="en-US" dirty="0" smtClean="0"/>
              <a:t>und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dirty="0" err="1" smtClean="0"/>
              <a:t>hert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seinem</a:t>
            </a:r>
            <a:r>
              <a:rPr lang="en-US" dirty="0" smtClean="0"/>
              <a:t> </a:t>
            </a:r>
            <a:r>
              <a:rPr lang="en-US" dirty="0" err="1" smtClean="0"/>
              <a:t>Gespr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ächsp</a:t>
            </a:r>
            <a:r>
              <a:rPr lang="en-US" dirty="0" err="1" smtClean="0"/>
              <a:t>artner</a:t>
            </a:r>
            <a:r>
              <a:rPr lang="en-US" dirty="0" smtClean="0"/>
              <a:t>, </a:t>
            </a:r>
            <a:r>
              <a:rPr lang="en-US" dirty="0" err="1" smtClean="0"/>
              <a:t>schrittweise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 smtClean="0"/>
          </a:p>
          <a:p>
            <a:r>
              <a:rPr lang="en-US" i="1" dirty="0" smtClean="0"/>
              <a:t>Z.B.: </a:t>
            </a:r>
            <a:r>
              <a:rPr lang="en-US" i="1" dirty="0" err="1" smtClean="0"/>
              <a:t>Ich</a:t>
            </a:r>
            <a:r>
              <a:rPr lang="en-US" i="1" dirty="0" smtClean="0"/>
              <a:t> </a:t>
            </a:r>
            <a:r>
              <a:rPr lang="en-US" i="1" dirty="0" err="1" smtClean="0"/>
              <a:t>stehe</a:t>
            </a:r>
            <a:r>
              <a:rPr lang="en-US" i="1" dirty="0" smtClean="0"/>
              <a:t> </a:t>
            </a:r>
            <a:r>
              <a:rPr lang="en-US" i="1" dirty="0" err="1" smtClean="0"/>
              <a:t>jetzt</a:t>
            </a:r>
            <a:r>
              <a:rPr lang="en-US" i="1" dirty="0" smtClean="0"/>
              <a:t> </a:t>
            </a:r>
            <a:r>
              <a:rPr lang="en-US" i="1" dirty="0" err="1" smtClean="0"/>
              <a:t>schon</a:t>
            </a:r>
            <a:r>
              <a:rPr lang="en-US" i="1" dirty="0" smtClean="0"/>
              <a:t> </a:t>
            </a:r>
            <a:r>
              <a:rPr lang="en-US" i="1" dirty="0" err="1" smtClean="0"/>
              <a:t>eine</a:t>
            </a:r>
            <a:r>
              <a:rPr lang="en-US" i="1" dirty="0" smtClean="0"/>
              <a:t> </a:t>
            </a:r>
            <a:r>
              <a:rPr lang="en-US" i="1" dirty="0" err="1" smtClean="0"/>
              <a:t>halbe</a:t>
            </a:r>
            <a:r>
              <a:rPr lang="en-US" i="1" dirty="0" smtClean="0"/>
              <a:t> </a:t>
            </a:r>
            <a:r>
              <a:rPr lang="en-US" i="1" dirty="0" err="1" smtClean="0"/>
              <a:t>Stunde</a:t>
            </a:r>
            <a:r>
              <a:rPr lang="en-US" i="1" dirty="0" smtClean="0"/>
              <a:t> </a:t>
            </a:r>
            <a:r>
              <a:rPr lang="en-US" i="1" dirty="0" err="1" smtClean="0"/>
              <a:t>hier-wie</a:t>
            </a:r>
            <a:r>
              <a:rPr lang="en-US" i="1" dirty="0" smtClean="0"/>
              <a:t> </a:t>
            </a:r>
            <a:r>
              <a:rPr lang="en-US" i="1" dirty="0" err="1" smtClean="0"/>
              <a:t>lange</a:t>
            </a:r>
            <a:r>
              <a:rPr lang="en-US" i="1" dirty="0" smtClean="0"/>
              <a:t> muss man </a:t>
            </a:r>
            <a:r>
              <a:rPr lang="en-US" i="1" dirty="0" err="1" smtClean="0"/>
              <a:t>eigentlich</a:t>
            </a:r>
            <a:r>
              <a:rPr lang="en-US" i="1" dirty="0" smtClean="0"/>
              <a:t> auf </a:t>
            </a:r>
            <a:r>
              <a:rPr lang="en-US" i="1" dirty="0" err="1" smtClean="0"/>
              <a:t>dich</a:t>
            </a:r>
            <a:r>
              <a:rPr lang="en-US" i="1" dirty="0" smtClean="0"/>
              <a:t> </a:t>
            </a:r>
            <a:r>
              <a:rPr lang="en-US" i="1" dirty="0" err="1" smtClean="0"/>
              <a:t>warten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 smtClean="0"/>
          </a:p>
          <a:p>
            <a:r>
              <a:rPr lang="en-US" dirty="0" err="1"/>
              <a:t>N</a:t>
            </a:r>
            <a:r>
              <a:rPr lang="en-US" dirty="0" err="1" smtClean="0"/>
              <a:t>ach</a:t>
            </a:r>
            <a:r>
              <a:rPr lang="en-US" dirty="0" smtClean="0"/>
              <a:t> der “</a:t>
            </a:r>
            <a:r>
              <a:rPr lang="en-US" dirty="0" err="1" smtClean="0"/>
              <a:t>Normalrede</a:t>
            </a:r>
            <a:r>
              <a:rPr lang="en-US" dirty="0"/>
              <a:t>”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i="1" dirty="0" err="1"/>
              <a:t>Sie</a:t>
            </a:r>
            <a:r>
              <a:rPr lang="en-US" dirty="0"/>
              <a:t>  </a:t>
            </a:r>
            <a:r>
              <a:rPr lang="en-US" dirty="0" err="1" smtClean="0"/>
              <a:t>wechselt</a:t>
            </a:r>
            <a:r>
              <a:rPr lang="en-US" dirty="0" smtClean="0"/>
              <a:t> der </a:t>
            </a:r>
            <a:r>
              <a:rPr lang="en-US" dirty="0" err="1" smtClean="0"/>
              <a:t>Sprecher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einem</a:t>
            </a:r>
            <a:r>
              <a:rPr lang="en-US" dirty="0" smtClean="0"/>
              <a:t> </a:t>
            </a:r>
            <a:r>
              <a:rPr lang="en-US" dirty="0" err="1" smtClean="0"/>
              <a:t>verallgemeinernden</a:t>
            </a:r>
            <a:r>
              <a:rPr lang="en-US" dirty="0" smtClean="0"/>
              <a:t>, </a:t>
            </a:r>
            <a:r>
              <a:rPr lang="en-US" dirty="0" err="1" smtClean="0"/>
              <a:t>unverf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dirty="0" err="1" smtClean="0"/>
              <a:t>nglichen</a:t>
            </a:r>
            <a:r>
              <a:rPr lang="en-US" dirty="0" smtClean="0"/>
              <a:t> </a:t>
            </a:r>
            <a:r>
              <a:rPr lang="en-US" i="1" dirty="0" smtClean="0"/>
              <a:t>man</a:t>
            </a:r>
            <a:r>
              <a:rPr lang="en-US" dirty="0" smtClean="0"/>
              <a:t> 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Z.B. </a:t>
            </a:r>
            <a:r>
              <a:rPr lang="en-US" i="1" dirty="0" err="1" smtClean="0"/>
              <a:t>Wie</a:t>
            </a:r>
            <a:r>
              <a:rPr lang="en-US" i="1" dirty="0" smtClean="0"/>
              <a:t> </a:t>
            </a:r>
            <a:r>
              <a:rPr lang="en-US" i="1" dirty="0" err="1" smtClean="0"/>
              <a:t>fühlen</a:t>
            </a:r>
            <a:r>
              <a:rPr lang="en-US" i="1" dirty="0" smtClean="0"/>
              <a:t> </a:t>
            </a:r>
            <a:r>
              <a:rPr lang="en-US" i="1" dirty="0" err="1" smtClean="0"/>
              <a:t>Sie</a:t>
            </a:r>
            <a:r>
              <a:rPr lang="en-US" i="1" dirty="0" smtClean="0"/>
              <a:t> </a:t>
            </a:r>
            <a:r>
              <a:rPr lang="en-US" i="1" dirty="0" err="1" smtClean="0"/>
              <a:t>sich</a:t>
            </a:r>
            <a:r>
              <a:rPr lang="en-US" i="1" dirty="0" smtClean="0"/>
              <a:t> </a:t>
            </a:r>
            <a:r>
              <a:rPr lang="en-US" i="1" dirty="0" err="1" smtClean="0"/>
              <a:t>nach</a:t>
            </a:r>
            <a:r>
              <a:rPr lang="en-US" i="1" dirty="0" smtClean="0"/>
              <a:t> </a:t>
            </a:r>
            <a:r>
              <a:rPr lang="en-US" i="1" dirty="0" err="1" smtClean="0"/>
              <a:t>dem</a:t>
            </a:r>
            <a:r>
              <a:rPr lang="en-US" i="1" dirty="0" smtClean="0"/>
              <a:t> </a:t>
            </a:r>
            <a:r>
              <a:rPr lang="en-US" i="1" dirty="0" err="1" smtClean="0"/>
              <a:t>Ereignis</a:t>
            </a:r>
            <a:r>
              <a:rPr lang="en-US" i="1" dirty="0" smtClean="0"/>
              <a:t>? </a:t>
            </a:r>
            <a:r>
              <a:rPr lang="en-US" i="1" dirty="0" err="1" smtClean="0"/>
              <a:t>Ich</a:t>
            </a:r>
            <a:r>
              <a:rPr lang="en-US" i="1" dirty="0" smtClean="0"/>
              <a:t> </a:t>
            </a:r>
            <a:r>
              <a:rPr lang="en-US" i="1" dirty="0" err="1" smtClean="0"/>
              <a:t>nehme</a:t>
            </a:r>
            <a:r>
              <a:rPr lang="en-US" i="1" dirty="0" smtClean="0"/>
              <a:t> an, man muss </a:t>
            </a:r>
            <a:r>
              <a:rPr lang="en-US" i="1" dirty="0" err="1" smtClean="0"/>
              <a:t>doch</a:t>
            </a:r>
            <a:r>
              <a:rPr lang="en-US" i="1" dirty="0" smtClean="0"/>
              <a:t> </a:t>
            </a:r>
            <a:r>
              <a:rPr lang="en-US" i="1" dirty="0" err="1" smtClean="0"/>
              <a:t>ziemlich</a:t>
            </a:r>
            <a:r>
              <a:rPr lang="en-US" i="1" dirty="0" smtClean="0"/>
              <a:t> </a:t>
            </a:r>
            <a:r>
              <a:rPr lang="en-US" i="1" dirty="0" err="1" smtClean="0"/>
              <a:t>niedergeschlagen</a:t>
            </a:r>
            <a:r>
              <a:rPr lang="en-US" i="1" dirty="0" smtClean="0"/>
              <a:t> </a:t>
            </a:r>
            <a:r>
              <a:rPr lang="en-US" i="1" dirty="0" err="1" smtClean="0"/>
              <a:t>sein</a:t>
            </a:r>
            <a:r>
              <a:rPr lang="en-US" i="1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1387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Schlussfolgerung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Die </a:t>
            </a:r>
            <a:r>
              <a:rPr lang="en-US" dirty="0" err="1"/>
              <a:t>Anwendung</a:t>
            </a:r>
            <a:r>
              <a:rPr lang="en-US" dirty="0"/>
              <a:t> der </a:t>
            </a:r>
            <a:r>
              <a:rPr lang="en-US" dirty="0" err="1" smtClean="0"/>
              <a:t>Personapronomina</a:t>
            </a:r>
            <a:r>
              <a:rPr lang="en-US" dirty="0" smtClean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 smtClean="0"/>
              <a:t>vielf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dirty="0" err="1" smtClean="0"/>
              <a:t>ltig</a:t>
            </a:r>
            <a:r>
              <a:rPr lang="en-US" dirty="0" smtClean="0"/>
              <a:t> und </a:t>
            </a:r>
            <a:r>
              <a:rPr lang="en-US" dirty="0" err="1" smtClean="0"/>
              <a:t>ergibt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komplexes</a:t>
            </a:r>
            <a:r>
              <a:rPr lang="en-US" dirty="0" smtClean="0"/>
              <a:t> </a:t>
            </a:r>
            <a:r>
              <a:rPr lang="en-US" dirty="0" err="1" smtClean="0"/>
              <a:t>Bild</a:t>
            </a:r>
            <a:r>
              <a:rPr lang="en-US" dirty="0" smtClean="0"/>
              <a:t> </a:t>
            </a:r>
            <a:r>
              <a:rPr lang="en-US" dirty="0" err="1" smtClean="0"/>
              <a:t>innerhalb</a:t>
            </a:r>
            <a:r>
              <a:rPr lang="en-US" dirty="0" smtClean="0"/>
              <a:t> der </a:t>
            </a:r>
            <a:r>
              <a:rPr lang="en-US" dirty="0" err="1" smtClean="0"/>
              <a:t>Linguistik</a:t>
            </a:r>
            <a:r>
              <a:rPr lang="en-US" dirty="0" smtClean="0"/>
              <a:t>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Die </a:t>
            </a:r>
            <a:r>
              <a:rPr lang="en-US" dirty="0" err="1" smtClean="0"/>
              <a:t>Pronomina</a:t>
            </a:r>
            <a:r>
              <a:rPr lang="en-US" dirty="0" smtClean="0"/>
              <a:t> </a:t>
            </a:r>
            <a:r>
              <a:rPr lang="en-US" dirty="0" err="1" smtClean="0"/>
              <a:t>können</a:t>
            </a:r>
            <a:r>
              <a:rPr lang="en-US" dirty="0" smtClean="0"/>
              <a:t> </a:t>
            </a:r>
            <a:r>
              <a:rPr lang="en-US" dirty="0" err="1" smtClean="0"/>
              <a:t>verschiedene</a:t>
            </a:r>
            <a:r>
              <a:rPr lang="en-US" dirty="0" smtClean="0"/>
              <a:t> </a:t>
            </a:r>
            <a:r>
              <a:rPr lang="en-US" dirty="0" err="1" smtClean="0"/>
              <a:t>Funktionen</a:t>
            </a:r>
            <a:r>
              <a:rPr lang="en-US" dirty="0" smtClean="0"/>
              <a:t> </a:t>
            </a:r>
            <a:r>
              <a:rPr lang="en-US" dirty="0" err="1" smtClean="0"/>
              <a:t>übernehmen</a:t>
            </a:r>
            <a:r>
              <a:rPr lang="en-US" dirty="0" smtClean="0"/>
              <a:t>.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signalisieren</a:t>
            </a:r>
            <a:r>
              <a:rPr lang="en-US" dirty="0" smtClean="0"/>
              <a:t> das </a:t>
            </a:r>
            <a:r>
              <a:rPr lang="en-US" dirty="0" err="1" smtClean="0"/>
              <a:t>Verh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dirty="0" err="1" smtClean="0"/>
              <a:t>ltnis</a:t>
            </a:r>
            <a:r>
              <a:rPr lang="en-US" dirty="0" smtClean="0"/>
              <a:t> von </a:t>
            </a:r>
            <a:r>
              <a:rPr lang="en-US" dirty="0" err="1" smtClean="0"/>
              <a:t>N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dirty="0" err="1" smtClean="0"/>
              <a:t>he</a:t>
            </a:r>
            <a:r>
              <a:rPr lang="en-US" dirty="0" smtClean="0"/>
              <a:t> und </a:t>
            </a:r>
            <a:r>
              <a:rPr lang="en-US" dirty="0" err="1" smtClean="0"/>
              <a:t>Distanz</a:t>
            </a:r>
            <a:r>
              <a:rPr lang="en-US" dirty="0" smtClean="0"/>
              <a:t> von </a:t>
            </a:r>
            <a:r>
              <a:rPr lang="en-US" dirty="0" err="1" smtClean="0"/>
              <a:t>allgemeiner</a:t>
            </a:r>
            <a:r>
              <a:rPr lang="en-US" dirty="0" smtClean="0"/>
              <a:t> und </a:t>
            </a:r>
            <a:r>
              <a:rPr lang="en-US" dirty="0" err="1" smtClean="0"/>
              <a:t>persönlicher</a:t>
            </a:r>
            <a:r>
              <a:rPr lang="en-US" dirty="0" smtClean="0"/>
              <a:t> </a:t>
            </a:r>
            <a:r>
              <a:rPr lang="en-US" dirty="0" err="1" smtClean="0"/>
              <a:t>Ansprache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096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Die </a:t>
            </a:r>
            <a:r>
              <a:rPr lang="en-US" dirty="0" err="1" smtClean="0"/>
              <a:t>Pronomina</a:t>
            </a:r>
            <a:r>
              <a:rPr lang="en-US" dirty="0" smtClean="0"/>
              <a:t> </a:t>
            </a:r>
            <a:r>
              <a:rPr lang="en-US" dirty="0" err="1" smtClean="0"/>
              <a:t>bieten</a:t>
            </a:r>
            <a:r>
              <a:rPr lang="en-US" dirty="0" smtClean="0"/>
              <a:t> </a:t>
            </a:r>
            <a:r>
              <a:rPr lang="en-US" dirty="0" err="1" smtClean="0"/>
              <a:t>pragmatisch</a:t>
            </a:r>
            <a:r>
              <a:rPr lang="en-US" dirty="0" smtClean="0"/>
              <a:t> </a:t>
            </a:r>
            <a:r>
              <a:rPr lang="en-US" dirty="0" err="1" smtClean="0"/>
              <a:t>interessante</a:t>
            </a:r>
            <a:r>
              <a:rPr lang="en-US" dirty="0" smtClean="0"/>
              <a:t> </a:t>
            </a:r>
            <a:r>
              <a:rPr lang="en-US" dirty="0" err="1" smtClean="0"/>
              <a:t>Fragen</a:t>
            </a:r>
            <a:r>
              <a:rPr lang="en-US" dirty="0" smtClean="0"/>
              <a:t>: </a:t>
            </a:r>
          </a:p>
          <a:p>
            <a:endParaRPr lang="en-US" dirty="0" smtClean="0"/>
          </a:p>
          <a:p>
            <a:r>
              <a:rPr lang="en-US" dirty="0" err="1"/>
              <a:t>W</a:t>
            </a:r>
            <a:r>
              <a:rPr lang="en-US" dirty="0" err="1" smtClean="0"/>
              <a:t>orauf</a:t>
            </a:r>
            <a:r>
              <a:rPr lang="en-US" dirty="0" smtClean="0"/>
              <a:t> </a:t>
            </a:r>
            <a:r>
              <a:rPr lang="en-US" dirty="0" err="1" smtClean="0"/>
              <a:t>bezieht</a:t>
            </a:r>
            <a:r>
              <a:rPr lang="en-US" dirty="0" smtClean="0"/>
              <a:t> man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Personalpronomen</a:t>
            </a:r>
            <a:r>
              <a:rPr lang="en-US" dirty="0" smtClean="0"/>
              <a:t>? </a:t>
            </a:r>
          </a:p>
          <a:p>
            <a:endParaRPr lang="en-US" dirty="0" smtClean="0"/>
          </a:p>
          <a:p>
            <a:r>
              <a:rPr lang="en-US" dirty="0" err="1"/>
              <a:t>W</a:t>
            </a:r>
            <a:r>
              <a:rPr lang="en-US" dirty="0" err="1" smtClean="0"/>
              <a:t>ie</a:t>
            </a:r>
            <a:r>
              <a:rPr lang="en-US" dirty="0" smtClean="0"/>
              <a:t> </a:t>
            </a:r>
            <a:r>
              <a:rPr lang="en-US" dirty="0" err="1" smtClean="0"/>
              <a:t>gestaltet</a:t>
            </a:r>
            <a:r>
              <a:rPr lang="en-US" dirty="0" smtClean="0"/>
              <a:t> man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ersonalpronomen</a:t>
            </a:r>
            <a:r>
              <a:rPr lang="en-US" dirty="0" smtClean="0"/>
              <a:t> </a:t>
            </a:r>
            <a:r>
              <a:rPr lang="en-US" dirty="0" err="1" smtClean="0"/>
              <a:t>Beziehungen</a:t>
            </a:r>
            <a:r>
              <a:rPr lang="en-US" dirty="0" smtClean="0"/>
              <a:t>? (</a:t>
            </a:r>
            <a:r>
              <a:rPr lang="en-US" dirty="0" err="1" smtClean="0"/>
              <a:t>satzsemantische</a:t>
            </a:r>
            <a:r>
              <a:rPr lang="en-US" dirty="0" smtClean="0"/>
              <a:t>/</a:t>
            </a:r>
            <a:r>
              <a:rPr lang="en-US" dirty="0" err="1" smtClean="0"/>
              <a:t>textsemantischer</a:t>
            </a:r>
            <a:r>
              <a:rPr lang="en-US" dirty="0" smtClean="0"/>
              <a:t> </a:t>
            </a:r>
            <a:r>
              <a:rPr lang="en-US" dirty="0" err="1" smtClean="0"/>
              <a:t>Aspekt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5671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Plank (1984: 198): </a:t>
            </a:r>
            <a:r>
              <a:rPr lang="en-US" dirty="0" err="1" smtClean="0"/>
              <a:t>über</a:t>
            </a:r>
            <a:r>
              <a:rPr lang="en-US" dirty="0" smtClean="0"/>
              <a:t> die </a:t>
            </a:r>
            <a:r>
              <a:rPr lang="en-US" dirty="0" err="1"/>
              <a:t>r</a:t>
            </a:r>
            <a:r>
              <a:rPr lang="en-US" dirty="0" err="1" smtClean="0"/>
              <a:t>eferenzielle</a:t>
            </a:r>
            <a:r>
              <a:rPr lang="en-US" dirty="0" smtClean="0"/>
              <a:t> </a:t>
            </a:r>
            <a:r>
              <a:rPr lang="en-US" dirty="0" err="1" smtClean="0"/>
              <a:t>Bedeutung</a:t>
            </a:r>
            <a:r>
              <a:rPr lang="en-US" dirty="0" smtClean="0"/>
              <a:t> von </a:t>
            </a:r>
            <a:r>
              <a:rPr lang="en-US" dirty="0" err="1" smtClean="0"/>
              <a:t>Personalpronomen</a:t>
            </a:r>
            <a:r>
              <a:rPr lang="en-US" dirty="0" smtClean="0"/>
              <a:t>:  “</a:t>
            </a:r>
            <a:r>
              <a:rPr lang="en-US" dirty="0" err="1" smtClean="0"/>
              <a:t>immer</a:t>
            </a:r>
            <a:r>
              <a:rPr lang="en-US" dirty="0" smtClean="0"/>
              <a:t> </a:t>
            </a:r>
            <a:r>
              <a:rPr lang="en-US" dirty="0" err="1" smtClean="0"/>
              <a:t>wieder</a:t>
            </a:r>
            <a:r>
              <a:rPr lang="en-US" dirty="0" smtClean="0"/>
              <a:t> </a:t>
            </a:r>
            <a:r>
              <a:rPr lang="en-US" dirty="0" err="1" smtClean="0"/>
              <a:t>falsch</a:t>
            </a:r>
            <a:r>
              <a:rPr lang="en-US" dirty="0" smtClean="0"/>
              <a:t>, </a:t>
            </a:r>
            <a:r>
              <a:rPr lang="en-US" dirty="0" err="1" smtClean="0"/>
              <a:t>unvollst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dirty="0" err="1" smtClean="0"/>
              <a:t>ndig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alles</a:t>
            </a:r>
            <a:r>
              <a:rPr lang="en-US" dirty="0" smtClean="0"/>
              <a:t>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optimal.”</a:t>
            </a:r>
          </a:p>
          <a:p>
            <a:r>
              <a:rPr lang="en-US" dirty="0" err="1" smtClean="0"/>
              <a:t>Duden</a:t>
            </a:r>
            <a:r>
              <a:rPr lang="en-US" dirty="0" smtClean="0"/>
              <a:t> (</a:t>
            </a:r>
            <a:r>
              <a:rPr lang="en-US" dirty="0" err="1" smtClean="0"/>
              <a:t>Drosdowski</a:t>
            </a:r>
            <a:r>
              <a:rPr lang="en-US" dirty="0" smtClean="0"/>
              <a:t> 1984: 317): “Man </a:t>
            </a:r>
            <a:r>
              <a:rPr lang="en-US" dirty="0" err="1" smtClean="0"/>
              <a:t>nennt</a:t>
            </a:r>
            <a:r>
              <a:rPr lang="en-US" dirty="0" smtClean="0"/>
              <a:t> </a:t>
            </a:r>
            <a:r>
              <a:rPr lang="en-US" dirty="0" err="1" smtClean="0"/>
              <a:t>diese</a:t>
            </a:r>
            <a:r>
              <a:rPr lang="en-US" dirty="0" smtClean="0"/>
              <a:t> </a:t>
            </a:r>
            <a:r>
              <a:rPr lang="en-US" dirty="0" err="1" smtClean="0"/>
              <a:t>Wörter</a:t>
            </a:r>
            <a:r>
              <a:rPr lang="en-US" dirty="0" smtClean="0"/>
              <a:t> </a:t>
            </a:r>
            <a:r>
              <a:rPr lang="en-US" dirty="0" err="1" smtClean="0"/>
              <a:t>Personalpronomen</a:t>
            </a:r>
            <a:r>
              <a:rPr lang="en-US" dirty="0" smtClean="0"/>
              <a:t> (</a:t>
            </a:r>
            <a:r>
              <a:rPr lang="en-US" dirty="0" err="1" smtClean="0"/>
              <a:t>persönliches</a:t>
            </a:r>
            <a:r>
              <a:rPr lang="en-US" dirty="0" smtClean="0"/>
              <a:t> </a:t>
            </a:r>
            <a:r>
              <a:rPr lang="en-US" dirty="0" err="1" smtClean="0"/>
              <a:t>Fürwort</a:t>
            </a:r>
            <a:r>
              <a:rPr lang="en-US" dirty="0" smtClean="0"/>
              <a:t>) und </a:t>
            </a:r>
            <a:r>
              <a:rPr lang="en-US" dirty="0" err="1" smtClean="0"/>
              <a:t>unterscheidet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einzelnen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endParaRPr lang="en-US" dirty="0" smtClean="0"/>
          </a:p>
          <a:p>
            <a:r>
              <a:rPr lang="en-US" dirty="0" smtClean="0"/>
              <a:t>-1.Person, die von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selbst</a:t>
            </a:r>
            <a:r>
              <a:rPr lang="en-US" dirty="0" smtClean="0"/>
              <a:t> </a:t>
            </a:r>
            <a:r>
              <a:rPr lang="en-US" dirty="0" err="1" smtClean="0"/>
              <a:t>spricht</a:t>
            </a:r>
            <a:r>
              <a:rPr lang="en-US" dirty="0" smtClean="0"/>
              <a:t> (</a:t>
            </a:r>
            <a:r>
              <a:rPr lang="en-US" i="1" dirty="0" err="1" smtClean="0"/>
              <a:t>ich</a:t>
            </a:r>
            <a:r>
              <a:rPr lang="en-US" i="1" dirty="0" smtClean="0"/>
              <a:t>, </a:t>
            </a:r>
            <a:r>
              <a:rPr lang="en-US" i="1" dirty="0" err="1" smtClean="0"/>
              <a:t>wir</a:t>
            </a:r>
            <a:r>
              <a:rPr lang="en-US" dirty="0" smtClean="0"/>
              <a:t>)</a:t>
            </a:r>
          </a:p>
          <a:p>
            <a:r>
              <a:rPr lang="en-US" dirty="0" smtClean="0"/>
              <a:t>-2. Person, die </a:t>
            </a:r>
            <a:r>
              <a:rPr lang="en-US" dirty="0" err="1" smtClean="0"/>
              <a:t>angesprochenen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 (</a:t>
            </a:r>
            <a:r>
              <a:rPr lang="en-US" i="1" dirty="0" smtClean="0"/>
              <a:t>du, </a:t>
            </a:r>
            <a:r>
              <a:rPr lang="en-US" i="1" dirty="0" err="1" smtClean="0"/>
              <a:t>ihr</a:t>
            </a:r>
            <a:r>
              <a:rPr lang="en-US" dirty="0" smtClean="0"/>
              <a:t>)</a:t>
            </a:r>
          </a:p>
          <a:p>
            <a:r>
              <a:rPr lang="en-US" dirty="0" smtClean="0"/>
              <a:t>-3. Person (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Sache</a:t>
            </a:r>
            <a:r>
              <a:rPr lang="en-US" dirty="0" smtClean="0"/>
              <a:t>), von der </a:t>
            </a:r>
            <a:r>
              <a:rPr lang="en-US" dirty="0" err="1" smtClean="0"/>
              <a:t>gesprochen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 (</a:t>
            </a:r>
            <a:r>
              <a:rPr lang="en-US" i="1" dirty="0" err="1" smtClean="0"/>
              <a:t>er</a:t>
            </a:r>
            <a:r>
              <a:rPr lang="en-US" i="1" dirty="0" smtClean="0"/>
              <a:t>, </a:t>
            </a:r>
            <a:r>
              <a:rPr lang="en-US" i="1" dirty="0" err="1" smtClean="0"/>
              <a:t>sie</a:t>
            </a:r>
            <a:r>
              <a:rPr lang="en-US" i="1" dirty="0" smtClean="0"/>
              <a:t>, </a:t>
            </a:r>
            <a:r>
              <a:rPr lang="en-US" i="1" dirty="0" err="1" smtClean="0"/>
              <a:t>es</a:t>
            </a:r>
            <a:r>
              <a:rPr lang="en-US" i="1" dirty="0" smtClean="0"/>
              <a:t>; </a:t>
            </a:r>
            <a:r>
              <a:rPr lang="en-US" i="1" dirty="0" err="1" smtClean="0"/>
              <a:t>sie</a:t>
            </a:r>
            <a:r>
              <a:rPr lang="en-US" i="1" dirty="0" smtClean="0"/>
              <a:t> </a:t>
            </a:r>
            <a:r>
              <a:rPr lang="en-US" dirty="0" smtClean="0"/>
              <a:t>[Plural]).”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7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Plank (1984) – </a:t>
            </a:r>
            <a:r>
              <a:rPr lang="en-US" dirty="0" err="1" smtClean="0"/>
              <a:t>Referenz-Mengen</a:t>
            </a:r>
            <a:r>
              <a:rPr lang="en-US" dirty="0" smtClean="0"/>
              <a:t>, die </a:t>
            </a:r>
            <a:r>
              <a:rPr lang="en-US" dirty="0" err="1" smtClean="0"/>
              <a:t>drei</a:t>
            </a:r>
            <a:r>
              <a:rPr lang="en-US" dirty="0" smtClean="0"/>
              <a:t> </a:t>
            </a:r>
            <a:r>
              <a:rPr lang="en-US" dirty="0" err="1" smtClean="0"/>
              <a:t>Sprechaktrollen</a:t>
            </a:r>
            <a:r>
              <a:rPr lang="en-US" dirty="0" smtClean="0"/>
              <a:t> </a:t>
            </a:r>
            <a:r>
              <a:rPr lang="en-US" dirty="0" err="1" smtClean="0"/>
              <a:t>enthalten</a:t>
            </a:r>
            <a:r>
              <a:rPr lang="en-US" dirty="0" smtClean="0"/>
              <a:t> (</a:t>
            </a:r>
            <a:r>
              <a:rPr lang="en-US" dirty="0" err="1" smtClean="0"/>
              <a:t>Elemente</a:t>
            </a:r>
            <a:r>
              <a:rPr lang="en-US" dirty="0" smtClean="0"/>
              <a:t>: </a:t>
            </a:r>
            <a:r>
              <a:rPr lang="en-US" dirty="0" err="1" smtClean="0"/>
              <a:t>Sprecher</a:t>
            </a:r>
            <a:r>
              <a:rPr lang="en-US" dirty="0" smtClean="0"/>
              <a:t>, </a:t>
            </a:r>
            <a:r>
              <a:rPr lang="en-US" dirty="0" err="1" smtClean="0"/>
              <a:t>Adressat</a:t>
            </a:r>
            <a:r>
              <a:rPr lang="en-US" dirty="0" smtClean="0"/>
              <a:t> und </a:t>
            </a:r>
            <a:r>
              <a:rPr lang="en-US" dirty="0" err="1" smtClean="0"/>
              <a:t>Sprechakt-Unbeteiligter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err="1" smtClean="0"/>
              <a:t>Im</a:t>
            </a:r>
            <a:r>
              <a:rPr lang="en-US" dirty="0" smtClean="0"/>
              <a:t> Fall von </a:t>
            </a:r>
            <a:r>
              <a:rPr lang="en-US" i="1" dirty="0" err="1" smtClean="0"/>
              <a:t>wir</a:t>
            </a:r>
            <a:r>
              <a:rPr lang="en-US" i="1" dirty="0" smtClean="0"/>
              <a:t> </a:t>
            </a:r>
            <a:r>
              <a:rPr lang="en-US" dirty="0" smtClean="0"/>
              <a:t>und </a:t>
            </a:r>
            <a:r>
              <a:rPr lang="en-US" i="1" dirty="0" err="1" smtClean="0"/>
              <a:t>ihr</a:t>
            </a:r>
            <a:r>
              <a:rPr lang="en-US" i="1" dirty="0" smtClean="0"/>
              <a:t>/</a:t>
            </a:r>
            <a:r>
              <a:rPr lang="en-US" i="1" dirty="0" err="1" smtClean="0"/>
              <a:t>Sie</a:t>
            </a:r>
            <a:r>
              <a:rPr lang="en-US" dirty="0" smtClean="0"/>
              <a:t>  - </a:t>
            </a:r>
            <a:r>
              <a:rPr lang="en-US" dirty="0" err="1" smtClean="0"/>
              <a:t>kann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davon</a:t>
            </a:r>
            <a:r>
              <a:rPr lang="en-US" dirty="0" smtClean="0"/>
              <a:t> die </a:t>
            </a:r>
            <a:r>
              <a:rPr lang="en-US" dirty="0" err="1" smtClean="0"/>
              <a:t>Rede</a:t>
            </a:r>
            <a:r>
              <a:rPr lang="en-US" dirty="0" smtClean="0"/>
              <a:t> </a:t>
            </a:r>
            <a:r>
              <a:rPr lang="en-US" dirty="0" err="1" smtClean="0"/>
              <a:t>sein</a:t>
            </a:r>
            <a:r>
              <a:rPr lang="en-US" dirty="0" smtClean="0"/>
              <a:t>, </a:t>
            </a:r>
            <a:r>
              <a:rPr lang="en-US" dirty="0" err="1" smtClean="0"/>
              <a:t>dass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/>
              <a:t>analog </a:t>
            </a:r>
            <a:r>
              <a:rPr lang="en-US" dirty="0" err="1"/>
              <a:t>zu</a:t>
            </a:r>
            <a:r>
              <a:rPr lang="en-US" dirty="0"/>
              <a:t> den </a:t>
            </a:r>
            <a:r>
              <a:rPr lang="en-US" dirty="0" err="1"/>
              <a:t>Singularformen</a:t>
            </a:r>
            <a:r>
              <a:rPr lang="en-US" dirty="0"/>
              <a:t>  </a:t>
            </a:r>
            <a:r>
              <a:rPr lang="en-US" dirty="0" err="1" smtClean="0"/>
              <a:t>immer</a:t>
            </a:r>
            <a:r>
              <a:rPr lang="en-US" dirty="0" smtClean="0"/>
              <a:t> </a:t>
            </a:r>
            <a:r>
              <a:rPr lang="en-US" dirty="0" err="1" smtClean="0"/>
              <a:t>einfach</a:t>
            </a:r>
            <a:r>
              <a:rPr lang="en-US" dirty="0" smtClean="0"/>
              <a:t> auf </a:t>
            </a:r>
            <a:r>
              <a:rPr lang="en-US" dirty="0" err="1"/>
              <a:t>Sprecher</a:t>
            </a:r>
            <a:r>
              <a:rPr lang="en-US" dirty="0"/>
              <a:t>- </a:t>
            </a:r>
            <a:r>
              <a:rPr lang="en-US" dirty="0" err="1"/>
              <a:t>oder</a:t>
            </a:r>
            <a:r>
              <a:rPr lang="en-US" dirty="0"/>
              <a:t> </a:t>
            </a:r>
            <a:r>
              <a:rPr lang="en-US" dirty="0" err="1" smtClean="0"/>
              <a:t>Angesprochenen-Mengen</a:t>
            </a:r>
            <a:r>
              <a:rPr lang="en-US" dirty="0" smtClean="0"/>
              <a:t> </a:t>
            </a:r>
            <a:r>
              <a:rPr lang="en-US" dirty="0" err="1" smtClean="0"/>
              <a:t>beziehen</a:t>
            </a:r>
            <a:r>
              <a:rPr lang="en-US" dirty="0" smtClean="0"/>
              <a:t> (</a:t>
            </a:r>
            <a:r>
              <a:rPr lang="en-US" dirty="0" err="1" smtClean="0"/>
              <a:t>vgl</a:t>
            </a:r>
            <a:r>
              <a:rPr lang="en-US" dirty="0" smtClean="0"/>
              <a:t>. Lyons 1968, 277; Levinson 1983, 69f.).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31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Bei</a:t>
            </a:r>
            <a:r>
              <a:rPr lang="en-US" dirty="0" smtClean="0"/>
              <a:t> </a:t>
            </a:r>
            <a:r>
              <a:rPr lang="en-US" i="1" dirty="0" err="1" smtClean="0"/>
              <a:t>wir</a:t>
            </a:r>
            <a:r>
              <a:rPr lang="en-US" i="1" dirty="0" smtClean="0"/>
              <a:t> </a:t>
            </a:r>
            <a:r>
              <a:rPr lang="en-US" dirty="0" err="1" smtClean="0"/>
              <a:t>lassen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folgende</a:t>
            </a:r>
            <a:r>
              <a:rPr lang="en-US" dirty="0" smtClean="0"/>
              <a:t> </a:t>
            </a:r>
            <a:r>
              <a:rPr lang="en-US" dirty="0" err="1" smtClean="0"/>
              <a:t>Varianten</a:t>
            </a:r>
            <a:r>
              <a:rPr lang="en-US" dirty="0" smtClean="0"/>
              <a:t> </a:t>
            </a:r>
            <a:r>
              <a:rPr lang="en-US" dirty="0" err="1" smtClean="0"/>
              <a:t>unterscheiden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Adressaten</a:t>
            </a:r>
            <a:r>
              <a:rPr lang="en-US" dirty="0" smtClean="0"/>
              <a:t> </a:t>
            </a:r>
            <a:r>
              <a:rPr lang="en-US" dirty="0" err="1" smtClean="0"/>
              <a:t>einschlie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dirty="0" err="1" smtClean="0"/>
              <a:t>ende</a:t>
            </a:r>
            <a:r>
              <a:rPr lang="en-US" dirty="0" smtClean="0"/>
              <a:t> </a:t>
            </a:r>
            <a:r>
              <a:rPr lang="en-US" dirty="0" err="1" smtClean="0"/>
              <a:t>Variante</a:t>
            </a:r>
            <a:r>
              <a:rPr lang="en-US" dirty="0" smtClean="0"/>
              <a:t> (+S/+A)</a:t>
            </a:r>
            <a:r>
              <a:rPr lang="mk-MK" dirty="0" smtClean="0"/>
              <a:t>-</a:t>
            </a:r>
            <a:r>
              <a:rPr lang="en-US" dirty="0" smtClean="0"/>
              <a:t> </a:t>
            </a:r>
          </a:p>
          <a:p>
            <a:r>
              <a:rPr lang="en-US" dirty="0" smtClean="0"/>
              <a:t>-</a:t>
            </a:r>
            <a:r>
              <a:rPr lang="en-US" i="1" dirty="0" err="1" smtClean="0"/>
              <a:t>Wir</a:t>
            </a:r>
            <a:r>
              <a:rPr lang="en-US" i="1" dirty="0" smtClean="0"/>
              <a:t> </a:t>
            </a:r>
            <a:r>
              <a:rPr lang="en-US" i="1" dirty="0" err="1" smtClean="0"/>
              <a:t>müssen</a:t>
            </a:r>
            <a:r>
              <a:rPr lang="en-US" i="1" dirty="0" smtClean="0"/>
              <a:t> die </a:t>
            </a:r>
            <a:r>
              <a:rPr lang="en-US" i="1" dirty="0" err="1" smtClean="0"/>
              <a:t>Projektarbeit</a:t>
            </a:r>
            <a:r>
              <a:rPr lang="en-US" i="1" dirty="0" smtClean="0"/>
              <a:t> </a:t>
            </a:r>
            <a:r>
              <a:rPr lang="en-US" i="1" dirty="0" err="1" smtClean="0"/>
              <a:t>bis</a:t>
            </a:r>
            <a:r>
              <a:rPr lang="en-US" i="1" dirty="0" smtClean="0"/>
              <a:t> </a:t>
            </a:r>
            <a:r>
              <a:rPr lang="en-US" i="1" dirty="0" err="1" smtClean="0"/>
              <a:t>n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i="1" dirty="0" err="1" smtClean="0"/>
              <a:t>chste</a:t>
            </a:r>
            <a:r>
              <a:rPr lang="en-US" i="1" dirty="0" smtClean="0"/>
              <a:t> </a:t>
            </a:r>
            <a:r>
              <a:rPr lang="en-US" i="1" dirty="0" err="1" smtClean="0"/>
              <a:t>Woche</a:t>
            </a:r>
            <a:r>
              <a:rPr lang="en-US" i="1" dirty="0" smtClean="0"/>
              <a:t> </a:t>
            </a:r>
            <a:r>
              <a:rPr lang="en-US" i="1" dirty="0" err="1" smtClean="0"/>
              <a:t>abgeben</a:t>
            </a:r>
            <a:r>
              <a:rPr lang="en-US" i="1" dirty="0" smtClean="0"/>
              <a:t>. (die </a:t>
            </a:r>
            <a:r>
              <a:rPr lang="en-US" i="1" dirty="0" err="1" smtClean="0"/>
              <a:t>Studenten</a:t>
            </a:r>
            <a:r>
              <a:rPr lang="en-US" i="1" dirty="0" smtClean="0"/>
              <a:t> und </a:t>
            </a:r>
            <a:r>
              <a:rPr lang="en-US" i="1" dirty="0" err="1" smtClean="0"/>
              <a:t>ich-alle</a:t>
            </a:r>
            <a:r>
              <a:rPr lang="en-US" i="1" dirty="0" smtClean="0"/>
              <a:t> </a:t>
            </a:r>
            <a:r>
              <a:rPr lang="en-US" i="1" dirty="0" err="1" smtClean="0"/>
              <a:t>Anwesenden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Adressaten</a:t>
            </a:r>
            <a:r>
              <a:rPr lang="en-US" dirty="0" smtClean="0"/>
              <a:t> </a:t>
            </a:r>
            <a:r>
              <a:rPr lang="en-US" dirty="0" err="1" smtClean="0"/>
              <a:t>ausschlie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dirty="0" err="1" smtClean="0"/>
              <a:t>ende</a:t>
            </a:r>
            <a:r>
              <a:rPr lang="en-US" dirty="0" smtClean="0"/>
              <a:t>, </a:t>
            </a:r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einschlie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 smtClean="0"/>
              <a:t>Variante</a:t>
            </a:r>
            <a:r>
              <a:rPr lang="en-US" dirty="0" smtClean="0"/>
              <a:t> (+S/-A/+D) </a:t>
            </a:r>
          </a:p>
          <a:p>
            <a:r>
              <a:rPr lang="en-US" dirty="0" err="1" smtClean="0"/>
              <a:t>Wir</a:t>
            </a:r>
            <a:r>
              <a:rPr lang="en-US" dirty="0" smtClean="0"/>
              <a:t> </a:t>
            </a:r>
            <a:r>
              <a:rPr lang="en-US" dirty="0" err="1" smtClean="0"/>
              <a:t>müssen</a:t>
            </a:r>
            <a:r>
              <a:rPr lang="en-US" dirty="0" smtClean="0"/>
              <a:t> die </a:t>
            </a:r>
            <a:r>
              <a:rPr lang="en-US" dirty="0" err="1" smtClean="0"/>
              <a:t>Projektarbeit</a:t>
            </a:r>
            <a:r>
              <a:rPr lang="en-US" dirty="0" smtClean="0"/>
              <a:t> </a:t>
            </a:r>
            <a:r>
              <a:rPr lang="en-US" dirty="0" err="1" smtClean="0"/>
              <a:t>bis</a:t>
            </a:r>
            <a:r>
              <a:rPr lang="en-US" dirty="0" smtClean="0"/>
              <a:t> </a:t>
            </a:r>
            <a:r>
              <a:rPr lang="en-US" dirty="0" err="1" smtClean="0"/>
              <a:t>morgen</a:t>
            </a:r>
            <a:r>
              <a:rPr lang="en-US" dirty="0" smtClean="0"/>
              <a:t> </a:t>
            </a:r>
            <a:r>
              <a:rPr lang="en-US" dirty="0" err="1" smtClean="0"/>
              <a:t>abgeben</a:t>
            </a:r>
            <a:r>
              <a:rPr lang="en-US" dirty="0" smtClean="0"/>
              <a:t> (</a:t>
            </a:r>
            <a:r>
              <a:rPr lang="en-US" dirty="0" err="1" smtClean="0"/>
              <a:t>meine</a:t>
            </a:r>
            <a:r>
              <a:rPr lang="en-US" dirty="0" smtClean="0"/>
              <a:t> </a:t>
            </a:r>
            <a:r>
              <a:rPr lang="en-US" dirty="0" err="1" smtClean="0"/>
              <a:t>Kollegin</a:t>
            </a:r>
            <a:r>
              <a:rPr lang="en-US" dirty="0" smtClean="0"/>
              <a:t> und </a:t>
            </a:r>
            <a:r>
              <a:rPr lang="en-US" dirty="0" err="1" smtClean="0"/>
              <a:t>ich</a:t>
            </a:r>
            <a:r>
              <a:rPr lang="en-US" dirty="0" smtClean="0"/>
              <a:t>, </a:t>
            </a:r>
            <a:r>
              <a:rPr lang="en-US" dirty="0" err="1" smtClean="0"/>
              <a:t>nicht</a:t>
            </a:r>
            <a:r>
              <a:rPr lang="en-US" dirty="0" smtClean="0"/>
              <a:t> die </a:t>
            </a:r>
            <a:r>
              <a:rPr lang="en-US" dirty="0" err="1" smtClean="0"/>
              <a:t>Studierenden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Adressaten</a:t>
            </a:r>
            <a:r>
              <a:rPr lang="en-US" dirty="0" smtClean="0"/>
              <a:t> und </a:t>
            </a:r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einschlie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dirty="0" err="1" smtClean="0"/>
              <a:t>ende</a:t>
            </a:r>
            <a:r>
              <a:rPr lang="en-US" dirty="0" smtClean="0"/>
              <a:t> </a:t>
            </a:r>
            <a:r>
              <a:rPr lang="en-US" dirty="0" err="1" smtClean="0"/>
              <a:t>Variante</a:t>
            </a:r>
            <a:r>
              <a:rPr lang="en-US" dirty="0" smtClean="0"/>
              <a:t> (+S/+A/+D) </a:t>
            </a:r>
          </a:p>
          <a:p>
            <a:r>
              <a:rPr lang="en-US" dirty="0"/>
              <a:t>-</a:t>
            </a:r>
            <a:r>
              <a:rPr lang="en-US" i="1" dirty="0" err="1"/>
              <a:t>Wir</a:t>
            </a:r>
            <a:r>
              <a:rPr lang="en-US" i="1" dirty="0"/>
              <a:t> </a:t>
            </a:r>
            <a:r>
              <a:rPr lang="en-US" i="1" dirty="0" err="1" smtClean="0"/>
              <a:t>müssen</a:t>
            </a:r>
            <a:r>
              <a:rPr lang="en-US" i="1" dirty="0" smtClean="0"/>
              <a:t> </a:t>
            </a:r>
            <a:r>
              <a:rPr lang="en-US" i="1" dirty="0"/>
              <a:t>die </a:t>
            </a:r>
            <a:r>
              <a:rPr lang="en-US" i="1" dirty="0" err="1"/>
              <a:t>Projektarbeit</a:t>
            </a:r>
            <a:r>
              <a:rPr lang="en-US" i="1" dirty="0"/>
              <a:t> </a:t>
            </a:r>
            <a:r>
              <a:rPr lang="en-US" i="1" dirty="0" err="1"/>
              <a:t>bis</a:t>
            </a:r>
            <a:r>
              <a:rPr lang="en-US" i="1" dirty="0"/>
              <a:t> </a:t>
            </a:r>
            <a:r>
              <a:rPr lang="en-US" i="1" dirty="0" err="1" smtClean="0"/>
              <a:t>n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i="1" dirty="0" err="1" smtClean="0"/>
              <a:t>chste</a:t>
            </a:r>
            <a:r>
              <a:rPr lang="en-US" i="1" dirty="0" smtClean="0"/>
              <a:t> </a:t>
            </a:r>
            <a:r>
              <a:rPr lang="en-US" i="1" dirty="0" err="1" smtClean="0"/>
              <a:t>Woche</a:t>
            </a:r>
            <a:r>
              <a:rPr lang="en-US" i="1" dirty="0" smtClean="0"/>
              <a:t> </a:t>
            </a:r>
            <a:r>
              <a:rPr lang="en-US" i="1" dirty="0" err="1"/>
              <a:t>abgeben</a:t>
            </a:r>
            <a:r>
              <a:rPr lang="en-US" i="1" dirty="0"/>
              <a:t>.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meine</a:t>
            </a:r>
            <a:r>
              <a:rPr lang="en-US" dirty="0" smtClean="0"/>
              <a:t> </a:t>
            </a:r>
            <a:r>
              <a:rPr lang="en-US" dirty="0" err="1" smtClean="0"/>
              <a:t>Kollegin</a:t>
            </a:r>
            <a:r>
              <a:rPr lang="en-US" dirty="0" smtClean="0"/>
              <a:t>, </a:t>
            </a:r>
            <a:r>
              <a:rPr lang="en-US" dirty="0" err="1" smtClean="0"/>
              <a:t>ich</a:t>
            </a:r>
            <a:r>
              <a:rPr lang="en-US" dirty="0" smtClean="0"/>
              <a:t> und die </a:t>
            </a:r>
            <a:r>
              <a:rPr lang="en-US" dirty="0" err="1" smtClean="0"/>
              <a:t>Adressaten</a:t>
            </a:r>
            <a:r>
              <a:rPr lang="en-US" dirty="0" smtClean="0"/>
              <a:t> – /die </a:t>
            </a:r>
            <a:r>
              <a:rPr lang="en-US" dirty="0" err="1" smtClean="0"/>
              <a:t>Studenten</a:t>
            </a:r>
            <a:r>
              <a:rPr lang="mk-MK" dirty="0" smtClean="0"/>
              <a:t>/</a:t>
            </a:r>
            <a:r>
              <a:rPr lang="en-US" dirty="0" smtClean="0"/>
              <a:t>)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weitere</a:t>
            </a:r>
            <a:r>
              <a:rPr lang="en-US" dirty="0" smtClean="0"/>
              <a:t> </a:t>
            </a:r>
            <a:r>
              <a:rPr lang="en-US" dirty="0" err="1" smtClean="0"/>
              <a:t>drei</a:t>
            </a:r>
            <a:r>
              <a:rPr lang="en-US" dirty="0" smtClean="0"/>
              <a:t> </a:t>
            </a:r>
            <a:r>
              <a:rPr lang="en-US" dirty="0" err="1" smtClean="0"/>
              <a:t>chorische</a:t>
            </a:r>
            <a:r>
              <a:rPr lang="en-US" dirty="0" smtClean="0"/>
              <a:t> </a:t>
            </a:r>
            <a:r>
              <a:rPr lang="en-US" dirty="0" err="1" smtClean="0"/>
              <a:t>Varianten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mehr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einem</a:t>
            </a:r>
            <a:r>
              <a:rPr lang="en-US" dirty="0" smtClean="0"/>
              <a:t> </a:t>
            </a:r>
            <a:r>
              <a:rPr lang="en-US" dirty="0" err="1" smtClean="0"/>
              <a:t>Sprecher</a:t>
            </a:r>
            <a:r>
              <a:rPr lang="en-US" dirty="0" smtClean="0"/>
              <a:t>/Schreiber (+SS/+A; +SS/-A/+D; +SS/+A/+D)</a:t>
            </a:r>
          </a:p>
          <a:p>
            <a:r>
              <a:rPr lang="en-US" dirty="0"/>
              <a:t>-</a:t>
            </a:r>
            <a:r>
              <a:rPr lang="en-US" i="1" dirty="0" err="1" smtClean="0"/>
              <a:t>Wir</a:t>
            </a:r>
            <a:r>
              <a:rPr lang="mk-MK" i="1" dirty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Fremdsprachenstudierenden</a:t>
            </a:r>
            <a:r>
              <a:rPr lang="en-US" i="1" dirty="0" smtClean="0"/>
              <a:t> und -</a:t>
            </a:r>
            <a:r>
              <a:rPr lang="en-US" i="1" dirty="0" err="1" smtClean="0"/>
              <a:t>unterrichtenden</a:t>
            </a:r>
            <a:r>
              <a:rPr lang="en-US" i="1" dirty="0" smtClean="0"/>
              <a:t>) </a:t>
            </a:r>
            <a:r>
              <a:rPr lang="en-US" i="1" dirty="0" err="1" smtClean="0"/>
              <a:t>müssen</a:t>
            </a:r>
            <a:r>
              <a:rPr lang="en-US" i="1" dirty="0" smtClean="0"/>
              <a:t> </a:t>
            </a:r>
            <a:r>
              <a:rPr lang="en-US" i="1" dirty="0"/>
              <a:t>die </a:t>
            </a:r>
            <a:r>
              <a:rPr lang="en-US" i="1" dirty="0" err="1"/>
              <a:t>Projektarbeit</a:t>
            </a:r>
            <a:r>
              <a:rPr lang="en-US" i="1" dirty="0"/>
              <a:t> </a:t>
            </a:r>
            <a:r>
              <a:rPr lang="en-US" i="1" dirty="0" err="1"/>
              <a:t>bis</a:t>
            </a:r>
            <a:r>
              <a:rPr lang="en-US" i="1" dirty="0"/>
              <a:t> </a:t>
            </a:r>
            <a:r>
              <a:rPr lang="en-US" i="1" dirty="0" err="1" smtClean="0"/>
              <a:t>n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i="1" dirty="0" err="1" smtClean="0"/>
              <a:t>chste</a:t>
            </a:r>
            <a:r>
              <a:rPr lang="en-US" i="1" dirty="0" smtClean="0"/>
              <a:t> </a:t>
            </a:r>
            <a:r>
              <a:rPr lang="en-US" i="1" dirty="0" err="1" smtClean="0"/>
              <a:t>Woch</a:t>
            </a:r>
            <a:r>
              <a:rPr lang="mk-MK" i="1" dirty="0" smtClean="0"/>
              <a:t>е</a:t>
            </a:r>
            <a:r>
              <a:rPr lang="en-US" i="1" dirty="0" smtClean="0"/>
              <a:t> </a:t>
            </a:r>
            <a:r>
              <a:rPr lang="en-US" i="1" dirty="0" err="1"/>
              <a:t>abgeben</a:t>
            </a:r>
            <a:r>
              <a:rPr lang="en-US" i="1" dirty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752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</a:t>
            </a:r>
            <a:r>
              <a:rPr lang="en-US" i="1" dirty="0" err="1"/>
              <a:t>Wir</a:t>
            </a:r>
            <a:r>
              <a:rPr lang="en-US" i="1" dirty="0"/>
              <a:t> </a:t>
            </a:r>
            <a:r>
              <a:rPr lang="en-US" i="1" dirty="0" err="1"/>
              <a:t>müssen</a:t>
            </a:r>
            <a:r>
              <a:rPr lang="en-US" i="1" dirty="0"/>
              <a:t> die </a:t>
            </a:r>
            <a:r>
              <a:rPr lang="en-US" i="1" dirty="0" err="1"/>
              <a:t>Projektarbeit</a:t>
            </a:r>
            <a:r>
              <a:rPr lang="en-US" i="1" dirty="0"/>
              <a:t> </a:t>
            </a:r>
            <a:r>
              <a:rPr lang="en-US" i="1" dirty="0" err="1"/>
              <a:t>bis</a:t>
            </a:r>
            <a:r>
              <a:rPr lang="en-US" i="1" dirty="0"/>
              <a:t> </a:t>
            </a:r>
            <a:r>
              <a:rPr lang="en-US" i="1" dirty="0" err="1"/>
              <a:t>n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i="1" dirty="0" err="1"/>
              <a:t>chste</a:t>
            </a:r>
            <a:r>
              <a:rPr lang="en-US" i="1" dirty="0"/>
              <a:t> </a:t>
            </a:r>
            <a:r>
              <a:rPr lang="en-US" i="1" dirty="0" err="1"/>
              <a:t>Woche</a:t>
            </a:r>
            <a:r>
              <a:rPr lang="en-US" i="1" dirty="0"/>
              <a:t> </a:t>
            </a:r>
            <a:r>
              <a:rPr lang="en-US" i="1" dirty="0" err="1"/>
              <a:t>abgeben</a:t>
            </a:r>
            <a:r>
              <a:rPr lang="en-US" i="1" dirty="0"/>
              <a:t>.</a:t>
            </a:r>
          </a:p>
          <a:p>
            <a:r>
              <a:rPr lang="en-US" dirty="0"/>
              <a:t>(</a:t>
            </a:r>
            <a:r>
              <a:rPr lang="en-US" dirty="0" err="1"/>
              <a:t>meine</a:t>
            </a:r>
            <a:r>
              <a:rPr lang="en-US" dirty="0"/>
              <a:t> </a:t>
            </a:r>
            <a:r>
              <a:rPr lang="en-US" dirty="0" err="1"/>
              <a:t>Kollegin</a:t>
            </a:r>
            <a:r>
              <a:rPr lang="en-US" dirty="0"/>
              <a:t>, </a:t>
            </a:r>
            <a:r>
              <a:rPr lang="en-US" dirty="0" err="1"/>
              <a:t>ich</a:t>
            </a:r>
            <a:r>
              <a:rPr lang="en-US" dirty="0"/>
              <a:t> und die </a:t>
            </a:r>
            <a:r>
              <a:rPr lang="en-US" dirty="0" err="1"/>
              <a:t>Adressaten</a:t>
            </a:r>
            <a:r>
              <a:rPr lang="en-US" dirty="0"/>
              <a:t> – /die </a:t>
            </a:r>
            <a:r>
              <a:rPr lang="en-US" dirty="0" err="1"/>
              <a:t>Studenten</a:t>
            </a:r>
            <a:r>
              <a:rPr lang="mk-MK" dirty="0"/>
              <a:t>/</a:t>
            </a:r>
            <a:r>
              <a:rPr lang="en-US" dirty="0"/>
              <a:t>)</a:t>
            </a:r>
          </a:p>
          <a:p>
            <a:r>
              <a:rPr lang="en-US" dirty="0"/>
              <a:t>-</a:t>
            </a:r>
            <a:r>
              <a:rPr lang="en-US" dirty="0" err="1"/>
              <a:t>weitere</a:t>
            </a:r>
            <a:r>
              <a:rPr lang="en-US" dirty="0"/>
              <a:t> </a:t>
            </a:r>
            <a:r>
              <a:rPr lang="en-US" dirty="0" err="1"/>
              <a:t>drei</a:t>
            </a:r>
            <a:r>
              <a:rPr lang="en-US" dirty="0"/>
              <a:t> </a:t>
            </a:r>
            <a:r>
              <a:rPr lang="en-US" dirty="0" err="1"/>
              <a:t>chorische</a:t>
            </a:r>
            <a:r>
              <a:rPr lang="en-US" dirty="0"/>
              <a:t> </a:t>
            </a:r>
            <a:r>
              <a:rPr lang="en-US" dirty="0" err="1"/>
              <a:t>Varianten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mehr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einem</a:t>
            </a:r>
            <a:r>
              <a:rPr lang="en-US" dirty="0"/>
              <a:t> </a:t>
            </a:r>
            <a:r>
              <a:rPr lang="en-US" dirty="0" err="1"/>
              <a:t>Sprecher</a:t>
            </a:r>
            <a:r>
              <a:rPr lang="en-US" dirty="0"/>
              <a:t>/Schreiber (+SS/+A; +SS/-A/+D; +SS/+A/+D)</a:t>
            </a:r>
          </a:p>
          <a:p>
            <a:r>
              <a:rPr lang="en-US" dirty="0"/>
              <a:t>-</a:t>
            </a:r>
            <a:r>
              <a:rPr lang="en-US" i="1" dirty="0" err="1"/>
              <a:t>Wir</a:t>
            </a:r>
            <a:r>
              <a:rPr lang="mk-MK" i="1" dirty="0"/>
              <a:t> </a:t>
            </a:r>
            <a:r>
              <a:rPr lang="en-US" i="1" dirty="0"/>
              <a:t>(</a:t>
            </a:r>
            <a:r>
              <a:rPr lang="en-US" i="1" dirty="0" err="1"/>
              <a:t>Fremdsprachenstudierenden</a:t>
            </a:r>
            <a:r>
              <a:rPr lang="en-US" i="1" dirty="0"/>
              <a:t> und -</a:t>
            </a:r>
            <a:r>
              <a:rPr lang="en-US" i="1" dirty="0" err="1"/>
              <a:t>unterrichtenden</a:t>
            </a:r>
            <a:r>
              <a:rPr lang="en-US" i="1" dirty="0"/>
              <a:t>) </a:t>
            </a:r>
            <a:r>
              <a:rPr lang="en-US" i="1" dirty="0" err="1"/>
              <a:t>müssen</a:t>
            </a:r>
            <a:r>
              <a:rPr lang="en-US" i="1" dirty="0"/>
              <a:t> die </a:t>
            </a:r>
            <a:r>
              <a:rPr lang="en-US" i="1" dirty="0" err="1"/>
              <a:t>Projektarbeit</a:t>
            </a:r>
            <a:r>
              <a:rPr lang="en-US" i="1" dirty="0"/>
              <a:t> </a:t>
            </a:r>
            <a:r>
              <a:rPr lang="en-US" i="1" dirty="0" err="1"/>
              <a:t>bis</a:t>
            </a:r>
            <a:r>
              <a:rPr lang="en-US" i="1" dirty="0"/>
              <a:t> </a:t>
            </a:r>
            <a:r>
              <a:rPr lang="en-US" i="1" dirty="0" err="1"/>
              <a:t>n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i="1" dirty="0" err="1"/>
              <a:t>chste</a:t>
            </a:r>
            <a:r>
              <a:rPr lang="en-US" i="1" dirty="0"/>
              <a:t> </a:t>
            </a:r>
            <a:r>
              <a:rPr lang="en-US" i="1" dirty="0" err="1"/>
              <a:t>Woch</a:t>
            </a:r>
            <a:r>
              <a:rPr lang="mk-MK" i="1" dirty="0"/>
              <a:t>е</a:t>
            </a:r>
            <a:r>
              <a:rPr lang="en-US" i="1" dirty="0"/>
              <a:t> </a:t>
            </a:r>
            <a:r>
              <a:rPr lang="en-US" i="1" dirty="0" err="1"/>
              <a:t>abgeben</a:t>
            </a:r>
            <a:r>
              <a:rPr lang="en-US" i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301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 smtClean="0"/>
              <a:t>Du</a:t>
            </a:r>
            <a:r>
              <a:rPr lang="en-US" dirty="0" smtClean="0"/>
              <a:t> </a:t>
            </a:r>
            <a:r>
              <a:rPr lang="en-US" dirty="0" err="1" smtClean="0"/>
              <a:t>kann</a:t>
            </a:r>
            <a:r>
              <a:rPr lang="en-US" dirty="0" smtClean="0"/>
              <a:t> </a:t>
            </a:r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i="1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generalisierend</a:t>
            </a:r>
            <a:r>
              <a:rPr lang="en-US" dirty="0" smtClean="0"/>
              <a:t> </a:t>
            </a:r>
            <a:r>
              <a:rPr lang="en-US" dirty="0" err="1" smtClean="0"/>
              <a:t>verwendet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,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Sinne</a:t>
            </a:r>
            <a:r>
              <a:rPr lang="en-US" dirty="0" smtClean="0"/>
              <a:t> von </a:t>
            </a:r>
            <a:r>
              <a:rPr lang="en-US" i="1" dirty="0" smtClean="0"/>
              <a:t>man</a:t>
            </a:r>
            <a:r>
              <a:rPr lang="en-US" dirty="0" smtClean="0"/>
              <a:t>, </a:t>
            </a:r>
            <a:r>
              <a:rPr lang="en-US" dirty="0" err="1" smtClean="0"/>
              <a:t>w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dirty="0" err="1" smtClean="0"/>
              <a:t>hrend</a:t>
            </a:r>
            <a:r>
              <a:rPr lang="en-US" dirty="0" smtClean="0"/>
              <a:t> die </a:t>
            </a:r>
            <a:r>
              <a:rPr lang="en-US" dirty="0" err="1" smtClean="0"/>
              <a:t>dritte</a:t>
            </a:r>
            <a:r>
              <a:rPr lang="en-US" dirty="0" smtClean="0"/>
              <a:t> Person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i="1" dirty="0" smtClean="0"/>
              <a:t>man</a:t>
            </a:r>
            <a:r>
              <a:rPr lang="en-US" dirty="0" smtClean="0"/>
              <a:t> 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auf </a:t>
            </a:r>
            <a:r>
              <a:rPr lang="en-US" dirty="0" err="1" smtClean="0"/>
              <a:t>Sprecher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Hörer</a:t>
            </a:r>
            <a:r>
              <a:rPr lang="en-US" dirty="0" smtClean="0"/>
              <a:t> </a:t>
            </a:r>
            <a:r>
              <a:rPr lang="en-US" dirty="0" err="1" smtClean="0"/>
              <a:t>beziehen</a:t>
            </a:r>
            <a:r>
              <a:rPr lang="en-US" dirty="0" smtClean="0"/>
              <a:t> </a:t>
            </a:r>
            <a:r>
              <a:rPr lang="en-US" dirty="0" err="1" smtClean="0"/>
              <a:t>können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i="1" dirty="0" smtClean="0"/>
              <a:t>Z.B.: In der </a:t>
            </a:r>
            <a:r>
              <a:rPr lang="en-US" i="1" dirty="0" err="1" smtClean="0"/>
              <a:t>Universit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i="1" dirty="0" err="1" smtClean="0"/>
              <a:t>tsbibliothek</a:t>
            </a:r>
            <a:r>
              <a:rPr lang="en-US" i="1" dirty="0" smtClean="0"/>
              <a:t> </a:t>
            </a:r>
            <a:r>
              <a:rPr lang="en-US" i="1" dirty="0" err="1" smtClean="0"/>
              <a:t>können</a:t>
            </a:r>
            <a:r>
              <a:rPr lang="en-US" i="1" dirty="0" smtClean="0"/>
              <a:t> </a:t>
            </a:r>
            <a:r>
              <a:rPr lang="en-US" i="1" dirty="0" err="1" smtClean="0"/>
              <a:t>Sie</a:t>
            </a:r>
            <a:r>
              <a:rPr lang="en-US" i="1" dirty="0" smtClean="0"/>
              <a:t>/</a:t>
            </a:r>
            <a:r>
              <a:rPr lang="en-US" i="1" dirty="0" err="1" smtClean="0"/>
              <a:t>kannst</a:t>
            </a:r>
            <a:r>
              <a:rPr lang="en-US" i="1" dirty="0" smtClean="0"/>
              <a:t> du/</a:t>
            </a:r>
            <a:r>
              <a:rPr lang="en-US" i="1" dirty="0" err="1" smtClean="0"/>
              <a:t>kann</a:t>
            </a:r>
            <a:r>
              <a:rPr lang="en-US" i="1" dirty="0" smtClean="0"/>
              <a:t> man </a:t>
            </a:r>
            <a:r>
              <a:rPr lang="en-US" i="1" dirty="0" err="1" smtClean="0"/>
              <a:t>eine</a:t>
            </a:r>
            <a:r>
              <a:rPr lang="en-US" i="1" dirty="0" smtClean="0"/>
              <a:t> </a:t>
            </a:r>
            <a:r>
              <a:rPr lang="en-US" i="1" dirty="0" err="1" smtClean="0"/>
              <a:t>gute</a:t>
            </a:r>
            <a:r>
              <a:rPr lang="en-US" i="1" dirty="0" smtClean="0"/>
              <a:t> Grammatik </a:t>
            </a:r>
            <a:r>
              <a:rPr lang="en-US" i="1" dirty="0" err="1" smtClean="0"/>
              <a:t>für</a:t>
            </a:r>
            <a:r>
              <a:rPr lang="en-US" i="1" dirty="0" smtClean="0"/>
              <a:t> die </a:t>
            </a:r>
            <a:r>
              <a:rPr lang="en-US" i="1" dirty="0" err="1" smtClean="0"/>
              <a:t>Seminararbeit</a:t>
            </a:r>
            <a:r>
              <a:rPr lang="en-US" i="1" dirty="0" smtClean="0"/>
              <a:t> </a:t>
            </a:r>
            <a:r>
              <a:rPr lang="en-US" i="1" dirty="0" err="1" smtClean="0"/>
              <a:t>finden</a:t>
            </a:r>
            <a:r>
              <a:rPr lang="en-US" i="1" dirty="0" smtClean="0"/>
              <a:t>.</a:t>
            </a:r>
          </a:p>
          <a:p>
            <a:endParaRPr lang="en-US" i="1" dirty="0" smtClean="0"/>
          </a:p>
          <a:p>
            <a:r>
              <a:rPr lang="en-US" i="1" dirty="0" err="1" smtClean="0"/>
              <a:t>Z.B.:Auf</a:t>
            </a:r>
            <a:r>
              <a:rPr lang="en-US" i="1" dirty="0" smtClean="0"/>
              <a:t> </a:t>
            </a:r>
            <a:r>
              <a:rPr lang="en-US" i="1" dirty="0" err="1" smtClean="0"/>
              <a:t>Reformen</a:t>
            </a:r>
            <a:r>
              <a:rPr lang="en-US" i="1" dirty="0" smtClean="0"/>
              <a:t> </a:t>
            </a:r>
            <a:r>
              <a:rPr lang="en-US" i="1" dirty="0" err="1" smtClean="0"/>
              <a:t>kannst</a:t>
            </a:r>
            <a:r>
              <a:rPr lang="en-US" i="1" dirty="0" smtClean="0"/>
              <a:t> du/</a:t>
            </a:r>
            <a:r>
              <a:rPr lang="en-US" i="1" dirty="0" err="1" smtClean="0"/>
              <a:t>kann</a:t>
            </a:r>
            <a:r>
              <a:rPr lang="en-US" i="1" dirty="0" smtClean="0"/>
              <a:t> man/</a:t>
            </a:r>
            <a:r>
              <a:rPr lang="en-US" i="1" dirty="0" err="1" smtClean="0"/>
              <a:t>können</a:t>
            </a:r>
            <a:r>
              <a:rPr lang="en-US" i="1" dirty="0" smtClean="0"/>
              <a:t> </a:t>
            </a:r>
            <a:r>
              <a:rPr lang="en-US" i="1" dirty="0" err="1" smtClean="0"/>
              <a:t>wir</a:t>
            </a:r>
            <a:r>
              <a:rPr lang="en-US" i="1" dirty="0" smtClean="0"/>
              <a:t> </a:t>
            </a:r>
            <a:r>
              <a:rPr lang="en-US" i="1" dirty="0" err="1" smtClean="0"/>
              <a:t>noch</a:t>
            </a:r>
            <a:r>
              <a:rPr lang="en-US" i="1" dirty="0" smtClean="0"/>
              <a:t> </a:t>
            </a:r>
            <a:r>
              <a:rPr lang="en-US" i="1" dirty="0" err="1" smtClean="0"/>
              <a:t>lange</a:t>
            </a:r>
            <a:r>
              <a:rPr lang="en-US" i="1" dirty="0" smtClean="0"/>
              <a:t> </a:t>
            </a:r>
            <a:r>
              <a:rPr lang="en-US" i="1" dirty="0" err="1" smtClean="0"/>
              <a:t>warten</a:t>
            </a:r>
            <a:r>
              <a:rPr lang="en-US" i="1" dirty="0" smtClean="0"/>
              <a:t>.(</a:t>
            </a:r>
            <a:r>
              <a:rPr lang="mk-MK" i="1" dirty="0" smtClean="0"/>
              <a:t>Е</a:t>
            </a:r>
            <a:r>
              <a:rPr lang="en-US" i="1" dirty="0" smtClean="0"/>
              <a:t>s </a:t>
            </a:r>
            <a:r>
              <a:rPr lang="en-US" i="1" dirty="0" err="1" smtClean="0"/>
              <a:t>ist</a:t>
            </a:r>
            <a:r>
              <a:rPr lang="en-US" i="1" dirty="0" smtClean="0"/>
              <a:t> </a:t>
            </a:r>
            <a:r>
              <a:rPr lang="en-US" i="1" dirty="0" err="1" smtClean="0"/>
              <a:t>auch</a:t>
            </a:r>
            <a:r>
              <a:rPr lang="en-US" i="1" dirty="0" smtClean="0"/>
              <a:t> </a:t>
            </a:r>
            <a:r>
              <a:rPr lang="en-US" i="1" dirty="0" err="1" smtClean="0"/>
              <a:t>möglich</a:t>
            </a:r>
            <a:r>
              <a:rPr lang="en-US" i="1" dirty="0" smtClean="0"/>
              <a:t>, </a:t>
            </a:r>
            <a:r>
              <a:rPr lang="en-US" i="1" dirty="0" err="1" smtClean="0"/>
              <a:t>dass</a:t>
            </a:r>
            <a:r>
              <a:rPr lang="en-US" i="1" dirty="0" smtClean="0"/>
              <a:t> </a:t>
            </a:r>
            <a:r>
              <a:rPr lang="en-US" i="1" dirty="0" err="1" smtClean="0"/>
              <a:t>diese</a:t>
            </a:r>
            <a:r>
              <a:rPr lang="en-US" i="1" dirty="0" smtClean="0"/>
              <a:t> </a:t>
            </a:r>
            <a:r>
              <a:rPr lang="en-US" i="1" dirty="0" err="1" smtClean="0"/>
              <a:t>Reformen</a:t>
            </a:r>
            <a:r>
              <a:rPr lang="en-US" i="1" dirty="0" smtClean="0"/>
              <a:t> </a:t>
            </a:r>
            <a:r>
              <a:rPr lang="en-US" i="1" dirty="0" err="1" smtClean="0"/>
              <a:t>nie</a:t>
            </a:r>
            <a:r>
              <a:rPr lang="en-US" i="1" dirty="0" smtClean="0"/>
              <a:t> </a:t>
            </a:r>
            <a:r>
              <a:rPr lang="en-US" i="1" dirty="0" err="1" smtClean="0"/>
              <a:t>passieren</a:t>
            </a:r>
            <a:r>
              <a:rPr lang="en-US" i="1" dirty="0" smtClean="0"/>
              <a:t>)</a:t>
            </a:r>
          </a:p>
          <a:p>
            <a:endParaRPr lang="en-US" i="1" dirty="0"/>
          </a:p>
          <a:p>
            <a:r>
              <a:rPr lang="en-US" i="1" dirty="0" smtClean="0"/>
              <a:t>Z.B.: A: </a:t>
            </a:r>
            <a:r>
              <a:rPr lang="en-US" i="1" dirty="0" err="1" smtClean="0"/>
              <a:t>Wie</a:t>
            </a:r>
            <a:r>
              <a:rPr lang="en-US" i="1" dirty="0" smtClean="0"/>
              <a:t> </a:t>
            </a:r>
            <a:r>
              <a:rPr lang="en-US" i="1" dirty="0" err="1" smtClean="0"/>
              <a:t>erlebt</a:t>
            </a:r>
            <a:r>
              <a:rPr lang="en-US" i="1" dirty="0" smtClean="0"/>
              <a:t> man </a:t>
            </a:r>
            <a:r>
              <a:rPr lang="en-US" i="1" dirty="0" err="1" smtClean="0"/>
              <a:t>eine</a:t>
            </a:r>
            <a:r>
              <a:rPr lang="en-US" i="1" dirty="0" smtClean="0"/>
              <a:t> </a:t>
            </a:r>
            <a:r>
              <a:rPr lang="en-US" i="1" dirty="0" err="1" smtClean="0"/>
              <a:t>solche</a:t>
            </a:r>
            <a:r>
              <a:rPr lang="en-US" i="1" dirty="0" smtClean="0"/>
              <a:t> </a:t>
            </a:r>
            <a:r>
              <a:rPr lang="en-US" i="1" dirty="0" err="1" smtClean="0"/>
              <a:t>Veranstaltung</a:t>
            </a:r>
            <a:r>
              <a:rPr lang="en-US" i="1" dirty="0" smtClean="0"/>
              <a:t>? (</a:t>
            </a:r>
            <a:r>
              <a:rPr lang="en-US" i="1" dirty="0" err="1" smtClean="0"/>
              <a:t>allgemein</a:t>
            </a:r>
            <a:r>
              <a:rPr lang="en-US" i="1" dirty="0" smtClean="0"/>
              <a:t> </a:t>
            </a:r>
            <a:r>
              <a:rPr lang="en-US" i="1" dirty="0" err="1" smtClean="0"/>
              <a:t>gefragt</a:t>
            </a:r>
            <a:r>
              <a:rPr lang="en-US" i="1" dirty="0" smtClean="0"/>
              <a:t>)</a:t>
            </a:r>
          </a:p>
          <a:p>
            <a:r>
              <a:rPr lang="en-US" i="1" dirty="0" smtClean="0"/>
              <a:t>       B: Mir hat </a:t>
            </a:r>
            <a:r>
              <a:rPr lang="en-US" i="1" dirty="0" err="1" smtClean="0"/>
              <a:t>es</a:t>
            </a:r>
            <a:r>
              <a:rPr lang="en-US" i="1" dirty="0" smtClean="0"/>
              <a:t> gut </a:t>
            </a:r>
            <a:r>
              <a:rPr lang="en-US" i="1" dirty="0" err="1" smtClean="0"/>
              <a:t>gefallen</a:t>
            </a:r>
            <a:r>
              <a:rPr lang="en-US" i="1" dirty="0" smtClean="0"/>
              <a:t> (die </a:t>
            </a:r>
            <a:r>
              <a:rPr lang="en-US" i="1" dirty="0" err="1" smtClean="0"/>
              <a:t>Antwort</a:t>
            </a:r>
            <a:r>
              <a:rPr lang="en-US" i="1" dirty="0" smtClean="0"/>
              <a:t> </a:t>
            </a:r>
            <a:r>
              <a:rPr lang="en-US" i="1" dirty="0" err="1" smtClean="0"/>
              <a:t>ist</a:t>
            </a:r>
            <a:r>
              <a:rPr lang="en-US" i="1" dirty="0" smtClean="0"/>
              <a:t> </a:t>
            </a:r>
            <a:r>
              <a:rPr lang="en-US" i="1" dirty="0" err="1" smtClean="0"/>
              <a:t>persönlich</a:t>
            </a:r>
            <a:r>
              <a:rPr lang="en-US" i="1" dirty="0" smtClean="0"/>
              <a:t>) /  </a:t>
            </a:r>
          </a:p>
          <a:p>
            <a:pPr marL="0" indent="0">
              <a:buNone/>
            </a:pPr>
            <a:r>
              <a:rPr lang="en-US" i="1" dirty="0" smtClean="0"/>
              <a:t>         B1: </a:t>
            </a:r>
            <a:r>
              <a:rPr lang="en-US" i="1" dirty="0" err="1" smtClean="0"/>
              <a:t>Sie</a:t>
            </a:r>
            <a:r>
              <a:rPr lang="en-US" i="1" dirty="0" smtClean="0"/>
              <a:t> hat </a:t>
            </a:r>
            <a:r>
              <a:rPr lang="en-US" i="1" dirty="0" err="1" smtClean="0"/>
              <a:t>gefallen</a:t>
            </a:r>
            <a:r>
              <a:rPr lang="en-US" i="1" dirty="0" smtClean="0"/>
              <a:t> (</a:t>
            </a:r>
            <a:r>
              <a:rPr lang="en-US" i="1" dirty="0" err="1" smtClean="0"/>
              <a:t>generalisierende</a:t>
            </a:r>
            <a:r>
              <a:rPr lang="en-US" i="1" dirty="0" smtClean="0"/>
              <a:t> </a:t>
            </a:r>
            <a:r>
              <a:rPr lang="en-US" i="1" dirty="0" err="1" smtClean="0"/>
              <a:t>Antwort</a:t>
            </a:r>
            <a:r>
              <a:rPr lang="en-US" i="1" dirty="0" smtClean="0"/>
              <a:t>, </a:t>
            </a:r>
            <a:r>
              <a:rPr lang="en-US" i="1" dirty="0" err="1" smtClean="0"/>
              <a:t>unpersönliche</a:t>
            </a:r>
            <a:r>
              <a:rPr lang="en-US" i="1" dirty="0" smtClean="0"/>
              <a:t> </a:t>
            </a:r>
            <a:r>
              <a:rPr lang="en-US" i="1" dirty="0" err="1" smtClean="0"/>
              <a:t>Antwort</a:t>
            </a:r>
            <a:r>
              <a:rPr lang="en-US" i="1" dirty="0" smtClean="0"/>
              <a:t>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67952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Eisenberg (1989, 190) </a:t>
            </a:r>
          </a:p>
          <a:p>
            <a:endParaRPr lang="en-US" dirty="0"/>
          </a:p>
          <a:p>
            <a:pPr algn="just"/>
            <a:r>
              <a:rPr lang="mk-MK" dirty="0" smtClean="0"/>
              <a:t>„</a:t>
            </a:r>
            <a:r>
              <a:rPr lang="en-US" dirty="0" smtClean="0"/>
              <a:t> … </a:t>
            </a:r>
            <a:r>
              <a:rPr lang="en-US" dirty="0" err="1" smtClean="0"/>
              <a:t>dass</a:t>
            </a:r>
            <a:r>
              <a:rPr lang="en-US" dirty="0" smtClean="0"/>
              <a:t> </a:t>
            </a:r>
            <a:r>
              <a:rPr lang="en-US" i="1" dirty="0" err="1" smtClean="0"/>
              <a:t>ich</a:t>
            </a:r>
            <a:r>
              <a:rPr lang="en-US" i="1" dirty="0" smtClean="0"/>
              <a:t>, du, </a:t>
            </a:r>
            <a:r>
              <a:rPr lang="en-US" i="1" dirty="0" err="1" smtClean="0"/>
              <a:t>wir</a:t>
            </a:r>
            <a:r>
              <a:rPr lang="en-US" i="1" dirty="0" smtClean="0"/>
              <a:t>, </a:t>
            </a:r>
            <a:r>
              <a:rPr lang="en-US" i="1" dirty="0" err="1" smtClean="0"/>
              <a:t>ihr</a:t>
            </a:r>
            <a:r>
              <a:rPr lang="en-US" i="1" dirty="0" smtClean="0"/>
              <a:t> </a:t>
            </a:r>
            <a:r>
              <a:rPr lang="en-US" dirty="0" err="1" smtClean="0"/>
              <a:t>sowie</a:t>
            </a:r>
            <a:r>
              <a:rPr lang="en-US" dirty="0" smtClean="0"/>
              <a:t> das </a:t>
            </a:r>
            <a:r>
              <a:rPr lang="en-US" dirty="0" err="1" smtClean="0"/>
              <a:t>unpersönliche</a:t>
            </a:r>
            <a:r>
              <a:rPr lang="en-US" dirty="0" smtClean="0"/>
              <a:t> </a:t>
            </a:r>
            <a:r>
              <a:rPr lang="en-US" dirty="0" err="1" smtClean="0"/>
              <a:t>Personalpronomen</a:t>
            </a:r>
            <a:r>
              <a:rPr lang="en-US" dirty="0" smtClean="0"/>
              <a:t> </a:t>
            </a:r>
            <a:r>
              <a:rPr lang="en-US" i="1" dirty="0" smtClean="0"/>
              <a:t>man</a:t>
            </a:r>
            <a:r>
              <a:rPr lang="en-US" dirty="0" smtClean="0"/>
              <a:t> (das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Subjekt</a:t>
            </a:r>
            <a:r>
              <a:rPr lang="en-US" dirty="0" smtClean="0"/>
              <a:t> </a:t>
            </a:r>
            <a:r>
              <a:rPr lang="en-US" dirty="0" err="1" smtClean="0"/>
              <a:t>vorkommt</a:t>
            </a:r>
            <a:r>
              <a:rPr lang="en-US" dirty="0" smtClean="0"/>
              <a:t>) </a:t>
            </a:r>
            <a:r>
              <a:rPr lang="en-US" dirty="0" err="1" smtClean="0"/>
              <a:t>weitgehend</a:t>
            </a:r>
            <a:r>
              <a:rPr lang="en-US" dirty="0" smtClean="0"/>
              <a:t> </a:t>
            </a:r>
            <a:r>
              <a:rPr lang="en-US" dirty="0" err="1" smtClean="0"/>
              <a:t>ohne</a:t>
            </a:r>
            <a:r>
              <a:rPr lang="en-US" dirty="0" smtClean="0"/>
              <a:t> </a:t>
            </a:r>
            <a:r>
              <a:rPr lang="en-US" dirty="0" err="1" smtClean="0"/>
              <a:t>Bedeutungsver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än</a:t>
            </a:r>
            <a:r>
              <a:rPr lang="en-US" dirty="0" err="1" smtClean="0"/>
              <a:t>derung</a:t>
            </a:r>
            <a:r>
              <a:rPr lang="en-US" dirty="0" smtClean="0"/>
              <a:t> </a:t>
            </a:r>
            <a:r>
              <a:rPr lang="en-US" dirty="0" err="1" smtClean="0"/>
              <a:t>gegeneinander</a:t>
            </a:r>
            <a:r>
              <a:rPr lang="en-US" dirty="0" smtClean="0"/>
              <a:t> </a:t>
            </a:r>
            <a:r>
              <a:rPr lang="en-US" dirty="0" err="1" smtClean="0"/>
              <a:t>austauschbar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, </a:t>
            </a:r>
            <a:r>
              <a:rPr lang="en-US" dirty="0" err="1" smtClean="0"/>
              <a:t>wenn</a:t>
            </a:r>
            <a:r>
              <a:rPr lang="en-US" dirty="0" smtClean="0"/>
              <a:t> </a:t>
            </a:r>
            <a:r>
              <a:rPr lang="en-US" dirty="0" err="1" smtClean="0"/>
              <a:t>nur</a:t>
            </a:r>
            <a:r>
              <a:rPr lang="en-US" dirty="0" smtClean="0"/>
              <a:t> die </a:t>
            </a:r>
            <a:r>
              <a:rPr lang="en-US" dirty="0" err="1" smtClean="0"/>
              <a:t>Äu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dirty="0" err="1" smtClean="0"/>
              <a:t>erungssituation</a:t>
            </a:r>
            <a:r>
              <a:rPr lang="en-US" dirty="0" smtClean="0"/>
              <a:t> </a:t>
            </a:r>
            <a:r>
              <a:rPr lang="en-US" dirty="0" err="1" smtClean="0"/>
              <a:t>genügend</a:t>
            </a:r>
            <a:r>
              <a:rPr lang="en-US" dirty="0" smtClean="0"/>
              <a:t> </a:t>
            </a:r>
            <a:r>
              <a:rPr lang="en-US" dirty="0" err="1" smtClean="0"/>
              <a:t>Hinweise</a:t>
            </a:r>
            <a:r>
              <a:rPr lang="en-US" dirty="0" smtClean="0"/>
              <a:t>  auf das </a:t>
            </a:r>
            <a:r>
              <a:rPr lang="en-US" dirty="0" err="1" smtClean="0"/>
              <a:t>jeweils</a:t>
            </a:r>
            <a:r>
              <a:rPr lang="en-US" dirty="0" smtClean="0"/>
              <a:t> </a:t>
            </a:r>
            <a:r>
              <a:rPr lang="en-US" dirty="0" err="1" smtClean="0"/>
              <a:t>Gemeinte</a:t>
            </a:r>
            <a:r>
              <a:rPr lang="en-US" dirty="0" smtClean="0"/>
              <a:t> </a:t>
            </a:r>
            <a:r>
              <a:rPr lang="en-US" dirty="0" err="1" smtClean="0"/>
              <a:t>gibt</a:t>
            </a:r>
            <a:r>
              <a:rPr lang="en-US" dirty="0" smtClean="0"/>
              <a:t>.”</a:t>
            </a:r>
          </a:p>
          <a:p>
            <a:pPr algn="just"/>
            <a:r>
              <a:rPr lang="en-US" dirty="0" err="1"/>
              <a:t>E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h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dirty="0" err="1" smtClean="0"/>
              <a:t>ngt</a:t>
            </a:r>
            <a:r>
              <a:rPr lang="en-US" dirty="0" smtClean="0"/>
              <a:t> </a:t>
            </a:r>
            <a:r>
              <a:rPr lang="en-US" dirty="0" err="1" smtClean="0"/>
              <a:t>vom</a:t>
            </a:r>
            <a:r>
              <a:rPr lang="en-US" dirty="0" smtClean="0"/>
              <a:t> </a:t>
            </a:r>
            <a:r>
              <a:rPr lang="en-US" dirty="0" err="1" smtClean="0"/>
              <a:t>Kontext</a:t>
            </a:r>
            <a:r>
              <a:rPr lang="en-US" dirty="0" smtClean="0"/>
              <a:t> ab, </a:t>
            </a:r>
            <a:r>
              <a:rPr lang="en-US" dirty="0" err="1" smtClean="0"/>
              <a:t>welche</a:t>
            </a:r>
            <a:r>
              <a:rPr lang="en-US" dirty="0" smtClean="0"/>
              <a:t> </a:t>
            </a:r>
            <a:r>
              <a:rPr lang="en-US" dirty="0" err="1" smtClean="0"/>
              <a:t>Bedeutung</a:t>
            </a:r>
            <a:r>
              <a:rPr lang="en-US" dirty="0" smtClean="0"/>
              <a:t> die </a:t>
            </a:r>
            <a:r>
              <a:rPr lang="en-US" dirty="0" err="1" smtClean="0"/>
              <a:t>Pronomina</a:t>
            </a:r>
            <a:r>
              <a:rPr lang="en-US" dirty="0" smtClean="0"/>
              <a:t>  </a:t>
            </a:r>
            <a:r>
              <a:rPr lang="en-US" dirty="0" err="1" smtClean="0"/>
              <a:t>einnehmen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976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Besonderheiten</a:t>
            </a:r>
            <a:r>
              <a:rPr lang="en-US" dirty="0" smtClean="0"/>
              <a:t> </a:t>
            </a:r>
            <a:r>
              <a:rPr lang="en-US" dirty="0" err="1" smtClean="0"/>
              <a:t>bei</a:t>
            </a:r>
            <a:r>
              <a:rPr lang="en-US" dirty="0" smtClean="0"/>
              <a:t> </a:t>
            </a:r>
            <a:r>
              <a:rPr lang="en-US" i="1" dirty="0" err="1" smtClean="0"/>
              <a:t>wir</a:t>
            </a:r>
            <a:r>
              <a:rPr lang="en-US" i="1" dirty="0"/>
              <a:t> </a:t>
            </a:r>
            <a:r>
              <a:rPr lang="en-US" i="1" dirty="0" smtClean="0"/>
              <a:t>- </a:t>
            </a:r>
            <a:r>
              <a:rPr lang="en-US" dirty="0" smtClean="0"/>
              <a:t>in </a:t>
            </a:r>
            <a:r>
              <a:rPr lang="en-US" dirty="0" err="1" smtClean="0"/>
              <a:t>Grammatiken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öfter</a:t>
            </a:r>
            <a:r>
              <a:rPr lang="en-US" dirty="0" smtClean="0"/>
              <a:t> </a:t>
            </a:r>
            <a:r>
              <a:rPr lang="en-US" dirty="0" err="1" smtClean="0"/>
              <a:t>aufgelistet</a:t>
            </a:r>
            <a:r>
              <a:rPr lang="en-US" dirty="0" smtClean="0"/>
              <a:t>:</a:t>
            </a:r>
          </a:p>
          <a:p>
            <a:endParaRPr lang="en-US" i="1" dirty="0"/>
          </a:p>
          <a:p>
            <a:r>
              <a:rPr lang="en-US" dirty="0" smtClean="0"/>
              <a:t>-</a:t>
            </a:r>
            <a:r>
              <a:rPr lang="en-US" dirty="0" err="1" smtClean="0"/>
              <a:t>Singularische</a:t>
            </a:r>
            <a:r>
              <a:rPr lang="en-US" dirty="0" smtClean="0"/>
              <a:t> </a:t>
            </a:r>
            <a:r>
              <a:rPr lang="en-US" dirty="0" err="1" smtClean="0"/>
              <a:t>Bedeutungsvarianten</a:t>
            </a:r>
            <a:r>
              <a:rPr lang="en-US" dirty="0" smtClean="0"/>
              <a:t> (+S/-A/-D)(</a:t>
            </a:r>
            <a:r>
              <a:rPr lang="en-US" dirty="0" err="1" smtClean="0"/>
              <a:t>Pluralis</a:t>
            </a:r>
            <a:r>
              <a:rPr lang="en-US" dirty="0" smtClean="0"/>
              <a:t> </a:t>
            </a:r>
            <a:r>
              <a:rPr lang="en-US" dirty="0" err="1" smtClean="0"/>
              <a:t>maiestatis</a:t>
            </a:r>
            <a:r>
              <a:rPr lang="en-US" dirty="0" smtClean="0"/>
              <a:t>, </a:t>
            </a:r>
            <a:r>
              <a:rPr lang="en-US" dirty="0" err="1" smtClean="0"/>
              <a:t>modestiae</a:t>
            </a:r>
            <a:r>
              <a:rPr lang="en-US" dirty="0" smtClean="0"/>
              <a:t>, </a:t>
            </a:r>
            <a:r>
              <a:rPr lang="en-US" dirty="0" err="1" smtClean="0"/>
              <a:t>auctoris</a:t>
            </a:r>
            <a:r>
              <a:rPr lang="en-US" dirty="0" smtClean="0"/>
              <a:t>) </a:t>
            </a:r>
          </a:p>
          <a:p>
            <a:endParaRPr lang="en-US" dirty="0" smtClean="0"/>
          </a:p>
          <a:p>
            <a:r>
              <a:rPr lang="en-US" dirty="0" smtClean="0"/>
              <a:t>Z.B.:</a:t>
            </a:r>
            <a:r>
              <a:rPr lang="en-US" i="1" dirty="0" err="1" smtClean="0"/>
              <a:t>Wir</a:t>
            </a:r>
            <a:r>
              <a:rPr lang="en-US" i="1" dirty="0" smtClean="0"/>
              <a:t> </a:t>
            </a:r>
            <a:r>
              <a:rPr lang="en-US" i="1" dirty="0" err="1" smtClean="0"/>
              <a:t>haben</a:t>
            </a:r>
            <a:r>
              <a:rPr lang="en-US" i="1" dirty="0" smtClean="0"/>
              <a:t> </a:t>
            </a:r>
            <a:r>
              <a:rPr lang="en-US" i="1" dirty="0" err="1" smtClean="0"/>
              <a:t>im</a:t>
            </a:r>
            <a:r>
              <a:rPr lang="en-US" i="1" dirty="0" smtClean="0"/>
              <a:t> </a:t>
            </a:r>
            <a:r>
              <a:rPr lang="en-US" i="1" dirty="0" err="1" smtClean="0"/>
              <a:t>ersten</a:t>
            </a:r>
            <a:r>
              <a:rPr lang="en-US" i="1" dirty="0" smtClean="0"/>
              <a:t> </a:t>
            </a:r>
            <a:r>
              <a:rPr lang="en-US" i="1" dirty="0" err="1" smtClean="0"/>
              <a:t>Teil</a:t>
            </a:r>
            <a:r>
              <a:rPr lang="en-US" i="1" dirty="0" smtClean="0"/>
              <a:t> der </a:t>
            </a:r>
            <a:r>
              <a:rPr lang="en-US" i="1" dirty="0" err="1" smtClean="0"/>
              <a:t>Studie</a:t>
            </a:r>
            <a:r>
              <a:rPr lang="en-US" i="1" dirty="0" smtClean="0"/>
              <a:t> die </a:t>
            </a:r>
            <a:r>
              <a:rPr lang="en-US" i="1" dirty="0" err="1" smtClean="0"/>
              <a:t>Beispiele</a:t>
            </a:r>
            <a:r>
              <a:rPr lang="en-US" i="1" dirty="0" smtClean="0"/>
              <a:t> </a:t>
            </a:r>
            <a:r>
              <a:rPr lang="en-US" i="1" dirty="0" err="1" smtClean="0"/>
              <a:t>analysiert</a:t>
            </a:r>
            <a:r>
              <a:rPr lang="en-US" i="1" dirty="0" smtClean="0"/>
              <a:t>. (der </a:t>
            </a:r>
            <a:r>
              <a:rPr lang="en-US" i="1" dirty="0" err="1" smtClean="0"/>
              <a:t>Autor</a:t>
            </a:r>
            <a:r>
              <a:rPr lang="en-US" i="1" dirty="0" smtClean="0"/>
              <a:t>/die </a:t>
            </a:r>
            <a:r>
              <a:rPr lang="en-US" i="1" dirty="0" err="1" smtClean="0"/>
              <a:t>Autorin</a:t>
            </a:r>
            <a:r>
              <a:rPr lang="en-US" i="1" dirty="0" smtClean="0"/>
              <a:t>)</a:t>
            </a:r>
          </a:p>
          <a:p>
            <a:endParaRPr lang="en-US" i="1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Sprecherausschlie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dirty="0" err="1" smtClean="0"/>
              <a:t>ende</a:t>
            </a:r>
            <a:r>
              <a:rPr lang="en-US" dirty="0" smtClean="0"/>
              <a:t> </a:t>
            </a:r>
            <a:r>
              <a:rPr lang="en-US" dirty="0" err="1" smtClean="0"/>
              <a:t>Variante</a:t>
            </a:r>
            <a:r>
              <a:rPr lang="en-US" dirty="0" smtClean="0"/>
              <a:t> (-S/+A/?D), die </a:t>
            </a:r>
            <a:r>
              <a:rPr lang="en-US" dirty="0" err="1" smtClean="0"/>
              <a:t>auch</a:t>
            </a:r>
            <a:r>
              <a:rPr lang="en-US" dirty="0" smtClean="0"/>
              <a:t> “</a:t>
            </a:r>
            <a:r>
              <a:rPr lang="en-US" dirty="0" err="1" smtClean="0"/>
              <a:t>p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dirty="0" err="1" smtClean="0"/>
              <a:t>dagogisches</a:t>
            </a:r>
            <a:r>
              <a:rPr lang="en-US" dirty="0" smtClean="0"/>
              <a:t>” </a:t>
            </a:r>
            <a:r>
              <a:rPr lang="en-US" dirty="0" err="1" smtClean="0"/>
              <a:t>bzw</a:t>
            </a:r>
            <a:r>
              <a:rPr lang="en-US" dirty="0" smtClean="0"/>
              <a:t>. </a:t>
            </a:r>
            <a:r>
              <a:rPr lang="en-US" dirty="0" err="1" smtClean="0"/>
              <a:t>Krankenschwestern-</a:t>
            </a:r>
            <a:r>
              <a:rPr lang="en-US" i="1" dirty="0" err="1"/>
              <a:t>W</a:t>
            </a:r>
            <a:r>
              <a:rPr lang="en-US" i="1" dirty="0" err="1" smtClean="0"/>
              <a:t>ir</a:t>
            </a:r>
            <a:r>
              <a:rPr lang="en-US" dirty="0" smtClean="0"/>
              <a:t>  </a:t>
            </a:r>
            <a:r>
              <a:rPr lang="en-US" dirty="0" err="1" smtClean="0"/>
              <a:t>genannt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. </a:t>
            </a:r>
          </a:p>
          <a:p>
            <a:endParaRPr lang="en-US" i="1" dirty="0" smtClean="0"/>
          </a:p>
          <a:p>
            <a:r>
              <a:rPr lang="en-US" i="1" dirty="0" smtClean="0"/>
              <a:t>Z.B.: </a:t>
            </a:r>
            <a:r>
              <a:rPr lang="en-US" i="1" dirty="0" err="1" smtClean="0"/>
              <a:t>Wir</a:t>
            </a:r>
            <a:r>
              <a:rPr lang="en-US" i="1" dirty="0" smtClean="0"/>
              <a:t> </a:t>
            </a:r>
            <a:r>
              <a:rPr lang="en-US" i="1" dirty="0" err="1"/>
              <a:t>ö</a:t>
            </a:r>
            <a:r>
              <a:rPr lang="en-US" i="1" dirty="0" err="1" smtClean="0"/>
              <a:t>ffnen</a:t>
            </a:r>
            <a:r>
              <a:rPr lang="en-US" i="1" dirty="0" smtClean="0"/>
              <a:t> das </a:t>
            </a:r>
            <a:r>
              <a:rPr lang="en-US" i="1" dirty="0" err="1" smtClean="0"/>
              <a:t>Buch</a:t>
            </a:r>
            <a:r>
              <a:rPr lang="en-US" i="1" dirty="0" smtClean="0"/>
              <a:t> auf </a:t>
            </a:r>
            <a:r>
              <a:rPr lang="en-US" i="1" dirty="0" err="1" smtClean="0"/>
              <a:t>Seite</a:t>
            </a:r>
            <a:r>
              <a:rPr lang="en-US" i="1" dirty="0" smtClean="0"/>
              <a:t> 34. </a:t>
            </a:r>
            <a:r>
              <a:rPr lang="en-US" i="1" dirty="0" err="1" smtClean="0"/>
              <a:t>Unsere</a:t>
            </a:r>
            <a:r>
              <a:rPr lang="en-US" i="1" dirty="0" smtClean="0"/>
              <a:t> </a:t>
            </a:r>
            <a:r>
              <a:rPr lang="en-US" i="1" dirty="0" err="1" smtClean="0"/>
              <a:t>Űbung</a:t>
            </a:r>
            <a:r>
              <a:rPr lang="en-US" i="1" dirty="0" smtClean="0"/>
              <a:t> </a:t>
            </a:r>
            <a:r>
              <a:rPr lang="en-US" i="1" dirty="0" err="1" smtClean="0"/>
              <a:t>steht</a:t>
            </a:r>
            <a:r>
              <a:rPr lang="en-US" i="1" dirty="0" smtClean="0"/>
              <a:t> auf der </a:t>
            </a:r>
            <a:r>
              <a:rPr lang="en-US" i="1" dirty="0" err="1" smtClean="0"/>
              <a:t>n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US" i="1" dirty="0" err="1" smtClean="0"/>
              <a:t>chsten</a:t>
            </a:r>
            <a:r>
              <a:rPr lang="en-US" i="1" dirty="0" smtClean="0"/>
              <a:t> </a:t>
            </a:r>
            <a:r>
              <a:rPr lang="en-US" i="1" dirty="0" err="1" smtClean="0"/>
              <a:t>Seite</a:t>
            </a:r>
            <a:r>
              <a:rPr lang="en-US" i="1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-am </a:t>
            </a:r>
            <a:r>
              <a:rPr lang="en-US" dirty="0" err="1"/>
              <a:t>Ű</a:t>
            </a:r>
            <a:r>
              <a:rPr lang="en-US" dirty="0" err="1" smtClean="0"/>
              <a:t>bergang</a:t>
            </a:r>
            <a:r>
              <a:rPr lang="en-US" dirty="0" smtClean="0"/>
              <a:t> von </a:t>
            </a:r>
            <a:r>
              <a:rPr lang="en-US" dirty="0" err="1" smtClean="0"/>
              <a:t>beiden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auktoriale</a:t>
            </a:r>
            <a:r>
              <a:rPr lang="en-US" dirty="0" smtClean="0"/>
              <a:t> </a:t>
            </a:r>
            <a:r>
              <a:rPr lang="en-US" dirty="0" err="1" smtClean="0"/>
              <a:t>Variante</a:t>
            </a:r>
            <a:r>
              <a:rPr lang="en-US" dirty="0" smtClean="0"/>
              <a:t>: </a:t>
            </a:r>
          </a:p>
          <a:p>
            <a:r>
              <a:rPr lang="en-US" i="1" dirty="0" smtClean="0"/>
              <a:t>Z.B.: </a:t>
            </a:r>
            <a:r>
              <a:rPr lang="en-US" i="1" dirty="0" err="1" smtClean="0"/>
              <a:t>Daraus</a:t>
            </a:r>
            <a:r>
              <a:rPr lang="en-US" i="1" dirty="0" smtClean="0"/>
              <a:t> </a:t>
            </a:r>
            <a:r>
              <a:rPr lang="en-US" i="1" dirty="0" err="1" smtClean="0"/>
              <a:t>schliessen</a:t>
            </a:r>
            <a:r>
              <a:rPr lang="en-US" i="1" dirty="0" smtClean="0"/>
              <a:t> </a:t>
            </a:r>
            <a:r>
              <a:rPr lang="en-US" i="1" dirty="0" err="1" smtClean="0"/>
              <a:t>wir</a:t>
            </a:r>
            <a:r>
              <a:rPr lang="en-US" i="1" dirty="0" smtClean="0"/>
              <a:t> …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3114822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880</TotalTime>
  <Words>1122</Words>
  <Application>Microsoft Office PowerPoint</Application>
  <PresentationFormat>Widescreen</PresentationFormat>
  <Paragraphs>104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Berlin</vt:lpstr>
      <vt:lpstr>       PRAGMATISCH-STILISTISCHE BEDEUTUNG VON ANREDEPRONOMEN, UM MACHT RESPEKTIVE EINFÜHLUNGSVERMÖGEN IN DER SPRACHE AUSZUDRŰCKEN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PRAGMATISCH-STILISTISCHE BEDEUTUNG VON ANREDEPRONOMEN, UM MACHT RESPEKTIVE EINFÜHLUNGSVERMÖGEN IN DER SPRACHE AUSZUDRŰCKEN</dc:title>
  <dc:creator>Biljana Ivanovska</dc:creator>
  <cp:lastModifiedBy>Biljana</cp:lastModifiedBy>
  <cp:revision>70</cp:revision>
  <dcterms:created xsi:type="dcterms:W3CDTF">2015-10-30T18:25:17Z</dcterms:created>
  <dcterms:modified xsi:type="dcterms:W3CDTF">2016-02-05T21:02:52Z</dcterms:modified>
</cp:coreProperties>
</file>