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444" autoAdjust="0"/>
  </p:normalViewPr>
  <p:slideViewPr>
    <p:cSldViewPr>
      <p:cViewPr varScale="1">
        <p:scale>
          <a:sx n="53" d="100"/>
          <a:sy n="53" d="100"/>
        </p:scale>
        <p:origin x="235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6D14-8491-4ED7-BCE7-BDF81BB4C1FB}" type="datetimeFigureOut">
              <a:rPr lang="mk-MK" smtClean="0"/>
              <a:t>10.02.2016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271F-BE88-484D-9E78-B64BF0E2B3F1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6D14-8491-4ED7-BCE7-BDF81BB4C1FB}" type="datetimeFigureOut">
              <a:rPr lang="mk-MK" smtClean="0"/>
              <a:t>10.02.2016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271F-BE88-484D-9E78-B64BF0E2B3F1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6D14-8491-4ED7-BCE7-BDF81BB4C1FB}" type="datetimeFigureOut">
              <a:rPr lang="mk-MK" smtClean="0"/>
              <a:t>10.02.2016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271F-BE88-484D-9E78-B64BF0E2B3F1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6D14-8491-4ED7-BCE7-BDF81BB4C1FB}" type="datetimeFigureOut">
              <a:rPr lang="mk-MK" smtClean="0"/>
              <a:t>10.02.2016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271F-BE88-484D-9E78-B64BF0E2B3F1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6D14-8491-4ED7-BCE7-BDF81BB4C1FB}" type="datetimeFigureOut">
              <a:rPr lang="mk-MK" smtClean="0"/>
              <a:t>10.02.2016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271F-BE88-484D-9E78-B64BF0E2B3F1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6D14-8491-4ED7-BCE7-BDF81BB4C1FB}" type="datetimeFigureOut">
              <a:rPr lang="mk-MK" smtClean="0"/>
              <a:t>10.02.2016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271F-BE88-484D-9E78-B64BF0E2B3F1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6D14-8491-4ED7-BCE7-BDF81BB4C1FB}" type="datetimeFigureOut">
              <a:rPr lang="mk-MK" smtClean="0"/>
              <a:t>10.02.2016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271F-BE88-484D-9E78-B64BF0E2B3F1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6D14-8491-4ED7-BCE7-BDF81BB4C1FB}" type="datetimeFigureOut">
              <a:rPr lang="mk-MK" smtClean="0"/>
              <a:t>10.02.2016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271F-BE88-484D-9E78-B64BF0E2B3F1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6D14-8491-4ED7-BCE7-BDF81BB4C1FB}" type="datetimeFigureOut">
              <a:rPr lang="mk-MK" smtClean="0"/>
              <a:t>10.02.2016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271F-BE88-484D-9E78-B64BF0E2B3F1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6D14-8491-4ED7-BCE7-BDF81BB4C1FB}" type="datetimeFigureOut">
              <a:rPr lang="mk-MK" smtClean="0"/>
              <a:t>10.02.2016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271F-BE88-484D-9E78-B64BF0E2B3F1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6D14-8491-4ED7-BCE7-BDF81BB4C1FB}" type="datetimeFigureOut">
              <a:rPr lang="mk-MK" smtClean="0"/>
              <a:t>10.02.2016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271F-BE88-484D-9E78-B64BF0E2B3F1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96D14-8491-4ED7-BCE7-BDF81BB4C1FB}" type="datetimeFigureOut">
              <a:rPr lang="mk-MK" smtClean="0"/>
              <a:t>10.02.2016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A271F-BE88-484D-9E78-B64BF0E2B3F1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39999">
              <a:srgbClr val="92D050"/>
            </a:gs>
            <a:gs pos="70000">
              <a:srgbClr val="92D050"/>
            </a:gs>
            <a:gs pos="100000">
              <a:srgbClr val="92D05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Korisnik\Desktop\11328948_10205439148071794_792698537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86314"/>
            <a:ext cx="2703680" cy="1520820"/>
          </a:xfrm>
          <a:prstGeom prst="rect">
            <a:avLst/>
          </a:prstGeom>
          <a:noFill/>
        </p:spPr>
      </p:pic>
      <p:pic>
        <p:nvPicPr>
          <p:cNvPr id="1030" name="Picture 6" descr="C:\Users\Korisnik\Desktop\11251474_10205438653699435_1246020483_n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66" y="3000364"/>
            <a:ext cx="1214446" cy="1249310"/>
          </a:xfrm>
          <a:prstGeom prst="rect">
            <a:avLst/>
          </a:prstGeom>
          <a:noFill/>
        </p:spPr>
      </p:pic>
      <p:pic>
        <p:nvPicPr>
          <p:cNvPr id="1029" name="Picture 5" descr="C:\Users\Korisnik\Desktop\11329549_10205438653779437_309337624_nq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16" y="3071802"/>
            <a:ext cx="1285884" cy="1135069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071546" y="1"/>
            <a:ext cx="4572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175125">
              <a:spcBef>
                <a:spcPts val="0"/>
              </a:spcBef>
              <a:defRPr/>
            </a:pPr>
            <a:r>
              <a:rPr lang="mk-M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УНИВЕРЗИТЕТ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</a:t>
            </a:r>
            <a:r>
              <a:rPr lang="mk-M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ГОЦЕ ДЕЛЧЕВ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”</a:t>
            </a:r>
            <a:r>
              <a:rPr lang="mk-M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ШТИП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 defTabSz="4175125">
              <a:lnSpc>
                <a:spcPct val="150000"/>
              </a:lnSpc>
              <a:spcBef>
                <a:spcPts val="0"/>
              </a:spcBef>
              <a:defRPr/>
            </a:pPr>
            <a:r>
              <a:rPr lang="mk-M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ФАКУЛТЕТ ЗА МЕДИЦИНСКИ НАУКИ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mk-M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defTabSz="4175125">
              <a:lnSpc>
                <a:spcPct val="150000"/>
              </a:lnSpc>
              <a:spcBef>
                <a:spcPts val="0"/>
              </a:spcBef>
              <a:defRPr/>
            </a:pPr>
            <a:r>
              <a:rPr lang="mk-M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ДЕНТАЛНА МЕДИЦИНА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1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1"/>
            <a:ext cx="1000108" cy="10000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Rectangle 11"/>
          <p:cNvSpPr/>
          <p:nvPr/>
        </p:nvSpPr>
        <p:spPr>
          <a:xfrm>
            <a:off x="0" y="1142976"/>
            <a:ext cx="68580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ПРОЦЕНА НА ДЕНТАЛНИТЕ АМАЛГАМИ КАЈ СТУДЕНТИТЕ НА ФАКУЛТЕТОТ ЗА МЕДИЦИНСКИ НАУКИ ВО ШТИП </a:t>
            </a:r>
            <a:endParaRPr lang="mk-MK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0" y="2571736"/>
            <a:ext cx="3714752" cy="1071569"/>
          </a:xfrm>
          <a:solidFill>
            <a:schemeClr val="accent1">
              <a:alpha val="27000"/>
            </a:schemeClr>
          </a:solidFill>
          <a:ln w="44450" cap="sq" cmpd="sng">
            <a:solidFill>
              <a:schemeClr val="tx1"/>
            </a:solidFill>
          </a:ln>
          <a:effectLst>
            <a:innerShdw blurRad="723900" dir="13500000">
              <a:prstClr val="black"/>
            </a:innerShdw>
          </a:effectLst>
        </p:spPr>
        <p:txBody>
          <a:bodyPr>
            <a:normAutofit fontScale="90000"/>
          </a:bodyPr>
          <a:lstStyle/>
          <a:p>
            <a:pPr algn="just"/>
            <a:r>
              <a:rPr lang="mk-MK" sz="1800" b="1" u="sng" dirty="0" smtClean="0"/>
              <a:t>Вовед</a:t>
            </a:r>
            <a:r>
              <a:rPr lang="mk-MK" sz="2000" b="1" u="sng" dirty="0" smtClean="0"/>
              <a:t>:</a:t>
            </a:r>
            <a:r>
              <a:rPr lang="mk-MK" sz="2400" dirty="0" smtClean="0">
                <a:solidFill>
                  <a:schemeClr val="tx2"/>
                </a:solidFill>
              </a:rPr>
              <a:t/>
            </a:r>
            <a:br>
              <a:rPr lang="mk-MK" sz="2400" dirty="0" smtClean="0">
                <a:solidFill>
                  <a:schemeClr val="tx2"/>
                </a:solidFill>
              </a:rPr>
            </a:br>
            <a:r>
              <a:rPr lang="mk-MK" sz="1200" dirty="0" smtClean="0"/>
              <a:t> </a:t>
            </a:r>
            <a:r>
              <a:rPr lang="mk-MK" sz="1300" dirty="0" smtClean="0"/>
              <a:t>Амалгамот претставува материјал за дефинитивно полнење на кавитетите и според хемискиот состав претставува легура на живата со металите сребро, бакар, калај и цинк. </a:t>
            </a:r>
            <a:endParaRPr lang="mk-MK" sz="1800" dirty="0">
              <a:solidFill>
                <a:schemeClr val="tx2"/>
              </a:solidFill>
            </a:endParaRPr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0" y="3857620"/>
            <a:ext cx="3714752" cy="928694"/>
          </a:xfrm>
          <a:solidFill>
            <a:schemeClr val="accent1"/>
          </a:solidFill>
          <a:ln w="44450"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 fontScale="92500" lnSpcReduction="10000"/>
          </a:bodyPr>
          <a:lstStyle/>
          <a:p>
            <a:r>
              <a:rPr lang="mk-MK" sz="2000" b="1" u="sng" dirty="0" smtClean="0">
                <a:solidFill>
                  <a:schemeClr val="tx1"/>
                </a:solidFill>
              </a:rPr>
              <a:t>Цел:</a:t>
            </a:r>
            <a:endParaRPr lang="mk-MK" sz="2800" b="1" u="sng" dirty="0" smtClean="0">
              <a:solidFill>
                <a:schemeClr val="tx1"/>
              </a:solidFill>
            </a:endParaRPr>
          </a:p>
          <a:p>
            <a:pPr algn="just"/>
            <a:r>
              <a:rPr lang="mk-MK" sz="1300" dirty="0" smtClean="0">
                <a:solidFill>
                  <a:schemeClr val="tx1"/>
                </a:solidFill>
              </a:rPr>
              <a:t>Цел на ова истражување беше да се направи процена на присуството на амалгамски реставрации кај студентите на Факултетот за медицински науки</a:t>
            </a:r>
          </a:p>
          <a:p>
            <a:pPr algn="l"/>
            <a:endParaRPr lang="mk-MK" sz="2800" b="1" dirty="0" smtClean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14752" y="4643438"/>
            <a:ext cx="3143248" cy="3370153"/>
          </a:xfrm>
          <a:prstGeom prst="rect">
            <a:avLst/>
          </a:prstGeom>
          <a:solidFill>
            <a:schemeClr val="accent1">
              <a:alpha val="71000"/>
            </a:schemeClr>
          </a:solidFill>
          <a:ln w="412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k-MK" sz="1500" b="1" u="sng" dirty="0" smtClean="0"/>
              <a:t>Материјал и метод:</a:t>
            </a:r>
          </a:p>
          <a:p>
            <a:pPr algn="just"/>
            <a:r>
              <a:rPr lang="mk-MK" sz="1200" dirty="0" smtClean="0"/>
              <a:t>Испитувањето </a:t>
            </a:r>
            <a:r>
              <a:rPr lang="mk-MK" sz="1200" dirty="0"/>
              <a:t>го реализиравме на вкупно 140 испитаници од обата пола, студенти од  четврта година на студиската програма по општа медицина, фармација и дентална медицина, на  Факултетот за медицински науки, при Универзитетот </a:t>
            </a:r>
            <a:r>
              <a:rPr lang="en-US" sz="1200" dirty="0"/>
              <a:t>“</a:t>
            </a:r>
            <a:r>
              <a:rPr lang="mk-MK" sz="1200" dirty="0"/>
              <a:t>Гоце Делчев</a:t>
            </a:r>
            <a:r>
              <a:rPr lang="en-US" sz="1200" dirty="0"/>
              <a:t>”</a:t>
            </a:r>
            <a:r>
              <a:rPr lang="mk-MK" sz="1200" dirty="0"/>
              <a:t> во </a:t>
            </a:r>
            <a:r>
              <a:rPr lang="mk-MK" sz="1200" dirty="0" smtClean="0"/>
              <a:t>Штип </a:t>
            </a:r>
          </a:p>
          <a:p>
            <a:pPr algn="just"/>
            <a:r>
              <a:rPr lang="mk-MK" sz="1200" dirty="0" smtClean="0"/>
              <a:t>На сите </a:t>
            </a:r>
            <a:r>
              <a:rPr lang="mk-MK" sz="1200" dirty="0"/>
              <a:t>испитаници беше направен клинички преглед и нотирани  амалгамските реставрации и нивната кондициона состојба, а преку анкетен прашалник направивме евалуација на полнењата и ставовите на студентите. Добиените резултати  од клиничкиот преглед и анкетниот </a:t>
            </a:r>
            <a:r>
              <a:rPr lang="mk-MK" sz="1200" dirty="0" smtClean="0"/>
              <a:t>прашалник статистички ги анализиравме.</a:t>
            </a:r>
            <a:endParaRPr lang="mk-MK" dirty="0"/>
          </a:p>
          <a:p>
            <a:endParaRPr lang="mk-MK" dirty="0"/>
          </a:p>
        </p:txBody>
      </p:sp>
      <p:pic>
        <p:nvPicPr>
          <p:cNvPr id="1027" name="Picture 3" descr="C:\Users\Korisnik\Desktop\11310998_10205439263354676_1255151317_n.jpg"/>
          <p:cNvPicPr>
            <a:picLocks noChangeAspect="1" noChangeArrowheads="1"/>
          </p:cNvPicPr>
          <p:nvPr/>
        </p:nvPicPr>
        <p:blipFill>
          <a:blip r:embed="rId6" cstate="print">
            <a:lum bright="-29000" contrast="3000"/>
          </a:blip>
          <a:srcRect/>
          <a:stretch>
            <a:fillRect/>
          </a:stretch>
        </p:blipFill>
        <p:spPr bwMode="auto">
          <a:xfrm>
            <a:off x="0" y="7429520"/>
            <a:ext cx="3643314" cy="571504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0" y="6357950"/>
            <a:ext cx="3643314" cy="1107996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k-MK" b="1" u="sng" dirty="0"/>
              <a:t>Резултати: </a:t>
            </a:r>
            <a:r>
              <a:rPr lang="mk-MK" sz="1200" b="1" u="sng" dirty="0"/>
              <a:t> </a:t>
            </a:r>
            <a:endParaRPr lang="mk-MK" sz="1200" b="1" u="sng" dirty="0" smtClean="0"/>
          </a:p>
          <a:p>
            <a:pPr algn="just"/>
            <a:r>
              <a:rPr lang="mk-MK" sz="1200" dirty="0" smtClean="0"/>
              <a:t>Резултатите </a:t>
            </a:r>
            <a:r>
              <a:rPr lang="mk-MK" sz="1200" dirty="0"/>
              <a:t>и нивната анализа покажаа рестриктивно присуство на денталните амалгами со различна кондициона состојба и маргинална адаптација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7974449"/>
            <a:ext cx="6858000" cy="1169551"/>
          </a:xfrm>
          <a:prstGeom prst="rect">
            <a:avLst/>
          </a:prstGeom>
          <a:solidFill>
            <a:schemeClr val="accent1"/>
          </a:solidFill>
          <a:ln w="444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k-MK" sz="1600" b="1" u="sng" dirty="0" smtClean="0"/>
              <a:t>Заклучок:</a:t>
            </a:r>
            <a:endParaRPr lang="mk-MK" sz="1600" u="sng" dirty="0" smtClean="0"/>
          </a:p>
          <a:p>
            <a:pPr algn="just"/>
            <a:r>
              <a:rPr lang="mk-MK" sz="1200" dirty="0" smtClean="0"/>
              <a:t>Независно </a:t>
            </a:r>
            <a:r>
              <a:rPr lang="mk-MK" sz="1200" dirty="0"/>
              <a:t>на своите позитивни но и несакани особини денталниот амалгам послабо е присутен во реставративната </a:t>
            </a:r>
            <a:r>
              <a:rPr lang="mk-MK" sz="1200" dirty="0" smtClean="0"/>
              <a:t>стоматологија.    Композитните смоли и современите нанокомпозити со својата висока естетика и солидна маргинална адаптација го надминуваат денталниот амалгам.  </a:t>
            </a:r>
          </a:p>
          <a:p>
            <a:endParaRPr lang="mk-MK" dirty="0"/>
          </a:p>
        </p:txBody>
      </p:sp>
      <p:pic>
        <p:nvPicPr>
          <p:cNvPr id="1028" name="Picture 4" descr="C:\Users\Korisnik\Desktop\11281851_10205439148271799_388257641_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14620" y="4786314"/>
            <a:ext cx="100013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1031" name="Picture 7" descr="C:\Users\Korisnik\Desktop\11328844_10205439148231798_1962787102_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9066" y="2428860"/>
            <a:ext cx="2928934" cy="571504"/>
          </a:xfrm>
          <a:prstGeom prst="rect">
            <a:avLst/>
          </a:prstGeom>
          <a:noFill/>
        </p:spPr>
      </p:pic>
      <p:pic>
        <p:nvPicPr>
          <p:cNvPr id="1033" name="Picture 9" descr="C:\Users\Korisnik\Desktop\11118247_10205439429878839_1444571152_n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86190" y="4143372"/>
            <a:ext cx="3071810" cy="499072"/>
          </a:xfrm>
          <a:prstGeom prst="rect">
            <a:avLst/>
          </a:prstGeom>
          <a:noFill/>
        </p:spPr>
      </p:pic>
      <p:pic>
        <p:nvPicPr>
          <p:cNvPr id="29" name="Picture 28" descr="1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7892" y="0"/>
            <a:ext cx="1000108" cy="10000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" name="TextBox 29"/>
          <p:cNvSpPr txBox="1"/>
          <p:nvPr/>
        </p:nvSpPr>
        <p:spPr>
          <a:xfrm>
            <a:off x="0" y="1785918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Автор</a:t>
            </a:r>
            <a:r>
              <a:rPr lang="mk-MK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 Јане Начевски</a:t>
            </a:r>
          </a:p>
          <a:p>
            <a:r>
              <a:rPr lang="mk-MK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Коавтор</a:t>
            </a:r>
            <a:r>
              <a:rPr lang="mk-MK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 Симон Наџенски</a:t>
            </a:r>
            <a:endParaRPr lang="mk-MK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71852" y="1714480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Ментор</a:t>
            </a:r>
            <a:r>
              <a:rPr lang="mk-MK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 Д-р Ивона Ковачевска</a:t>
            </a:r>
          </a:p>
          <a:p>
            <a:r>
              <a:rPr lang="mk-MK" dirty="0" smtClean="0"/>
              <a:t> 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206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Вовед:  Амалгамот претставува материјал за дефинитивно полнење на кавитетите и според хемискиот состав претставува легура на живата со металите сребро, бакар, калај и цинк.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Ivona Kovacevska</cp:lastModifiedBy>
  <cp:revision>48</cp:revision>
  <dcterms:created xsi:type="dcterms:W3CDTF">2015-05-19T18:27:42Z</dcterms:created>
  <dcterms:modified xsi:type="dcterms:W3CDTF">2016-02-10T08:36:02Z</dcterms:modified>
</cp:coreProperties>
</file>