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56" r:id="rId3"/>
    <p:sldId id="257" r:id="rId4"/>
    <p:sldId id="273" r:id="rId5"/>
    <p:sldId id="279" r:id="rId6"/>
    <p:sldId id="274" r:id="rId7"/>
    <p:sldId id="275" r:id="rId8"/>
    <p:sldId id="260" r:id="rId9"/>
    <p:sldId id="261" r:id="rId10"/>
    <p:sldId id="258" r:id="rId11"/>
    <p:sldId id="262" r:id="rId12"/>
    <p:sldId id="277" r:id="rId13"/>
    <p:sldId id="278" r:id="rId14"/>
    <p:sldId id="276" r:id="rId15"/>
    <p:sldId id="263" r:id="rId16"/>
    <p:sldId id="264" r:id="rId17"/>
    <p:sldId id="265" r:id="rId18"/>
    <p:sldId id="266" r:id="rId19"/>
    <p:sldId id="268" r:id="rId20"/>
    <p:sldId id="271" r:id="rId21"/>
    <p:sldId id="270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FF"/>
    <a:srgbClr val="FF0066"/>
    <a:srgbClr val="000066"/>
    <a:srgbClr val="CC66FF"/>
    <a:srgbClr val="FF99FF"/>
    <a:srgbClr val="CCFFCC"/>
    <a:srgbClr val="C05B08"/>
    <a:srgbClr val="B8580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 varScale="1">
        <p:scale>
          <a:sx n="62" d="100"/>
          <a:sy n="62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SINGLE CONE</c:v>
                </c:pt>
                <c:pt idx="1">
                  <c:v>ЛАТЕРАЛНА КОНДЕНЗАЦИЈА</c:v>
                </c:pt>
                <c:pt idx="2">
                  <c:v>GUTTAFLAW</c:v>
                </c:pt>
                <c:pt idx="3">
                  <c:v>THERMAFIL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143342802045335"/>
          <c:y val="0.23452165354330709"/>
          <c:w val="0.32797058821893504"/>
          <c:h val="0.72272244094488236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mk-MK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CAF11-0D5F-4F01-B0D5-32E9FBDBE9A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3C0EA7-9B62-47E0-8F99-54184E279252}">
      <dgm:prSet phldrT="[Text]"/>
      <dgm:spPr/>
      <dgm:t>
        <a:bodyPr/>
        <a:lstStyle/>
        <a:p>
          <a:r>
            <a:rPr lang="mk-MK" dirty="0" smtClean="0"/>
            <a:t>ладна гутаперка</a:t>
          </a:r>
          <a:endParaRPr lang="en-US" dirty="0"/>
        </a:p>
      </dgm:t>
    </dgm:pt>
    <dgm:pt modelId="{9FB93B83-323F-40D2-94BB-5890A805F58D}" type="parTrans" cxnId="{1C1AD2D9-8F8E-4EFB-BA88-C39F2EE03612}">
      <dgm:prSet/>
      <dgm:spPr/>
      <dgm:t>
        <a:bodyPr/>
        <a:lstStyle/>
        <a:p>
          <a:endParaRPr lang="en-US"/>
        </a:p>
      </dgm:t>
    </dgm:pt>
    <dgm:pt modelId="{EEC8C9FD-82E1-43D9-B57C-B1A47777E2E8}" type="sibTrans" cxnId="{1C1AD2D9-8F8E-4EFB-BA88-C39F2EE03612}">
      <dgm:prSet/>
      <dgm:spPr/>
      <dgm:t>
        <a:bodyPr/>
        <a:lstStyle/>
        <a:p>
          <a:endParaRPr lang="en-US"/>
        </a:p>
      </dgm:t>
    </dgm:pt>
    <dgm:pt modelId="{3B944D64-A5CB-4A33-8E81-FA249D578C46}">
      <dgm:prSet phldrT="[Text]"/>
      <dgm:spPr/>
      <dgm:t>
        <a:bodyPr/>
        <a:lstStyle/>
        <a:p>
          <a:r>
            <a:rPr lang="en-US" b="1" i="1" dirty="0" smtClean="0">
              <a:latin typeface="Arial" panose="020B0604020202020204" pitchFamily="34" charset="0"/>
              <a:cs typeface="Arial" panose="020B0604020202020204" pitchFamily="34" charset="0"/>
            </a:rPr>
            <a:t>Single cone </a:t>
          </a:r>
          <a:endParaRPr lang="en-US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87497-B3CB-4CDB-8DA7-98D561D98C86}" type="parTrans" cxnId="{1004B8C1-BBBE-4208-ABB0-B8732D9D48A1}">
      <dgm:prSet/>
      <dgm:spPr/>
      <dgm:t>
        <a:bodyPr/>
        <a:lstStyle/>
        <a:p>
          <a:endParaRPr lang="en-US"/>
        </a:p>
      </dgm:t>
    </dgm:pt>
    <dgm:pt modelId="{FD0A10CC-68C2-4D4C-BF63-BCCB9DB71589}" type="sibTrans" cxnId="{1004B8C1-BBBE-4208-ABB0-B8732D9D48A1}">
      <dgm:prSet/>
      <dgm:spPr/>
      <dgm:t>
        <a:bodyPr/>
        <a:lstStyle/>
        <a:p>
          <a:endParaRPr lang="en-US"/>
        </a:p>
      </dgm:t>
    </dgm:pt>
    <dgm:pt modelId="{19EA76E4-10FF-470D-B504-5A63B3186C11}">
      <dgm:prSet phldrT="[Text]"/>
      <dgm:spPr/>
      <dgm:t>
        <a:bodyPr/>
        <a:lstStyle/>
        <a:p>
          <a:r>
            <a:rPr lang="mk-MK" b="1" i="1" dirty="0" smtClean="0">
              <a:latin typeface="Arial" panose="020B0604020202020204" pitchFamily="34" charset="0"/>
              <a:cs typeface="Arial" panose="020B0604020202020204" pitchFamily="34" charset="0"/>
            </a:rPr>
            <a:t>Латерална кондензација </a:t>
          </a:r>
          <a:endParaRPr lang="en-US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4926B-E6CA-4BB0-BDFB-A93D662654D7}" type="parTrans" cxnId="{0EA66AFD-D706-4737-8F03-08A1DCFD5C30}">
      <dgm:prSet/>
      <dgm:spPr/>
      <dgm:t>
        <a:bodyPr/>
        <a:lstStyle/>
        <a:p>
          <a:endParaRPr lang="en-US"/>
        </a:p>
      </dgm:t>
    </dgm:pt>
    <dgm:pt modelId="{6BE8158F-7E91-4345-86EE-1A929BC5076B}" type="sibTrans" cxnId="{0EA66AFD-D706-4737-8F03-08A1DCFD5C30}">
      <dgm:prSet/>
      <dgm:spPr/>
      <dgm:t>
        <a:bodyPr/>
        <a:lstStyle/>
        <a:p>
          <a:endParaRPr lang="en-US"/>
        </a:p>
      </dgm:t>
    </dgm:pt>
    <dgm:pt modelId="{D819B89B-82FE-4784-8A45-D297593B1829}">
      <dgm:prSet phldrT="[Text]"/>
      <dgm:spPr/>
      <dgm:t>
        <a:bodyPr/>
        <a:lstStyle/>
        <a:p>
          <a:r>
            <a:rPr lang="mk-MK" dirty="0" smtClean="0"/>
            <a:t>топла гутаперка </a:t>
          </a:r>
          <a:endParaRPr lang="en-US" dirty="0"/>
        </a:p>
      </dgm:t>
    </dgm:pt>
    <dgm:pt modelId="{8D29FA21-1B10-4193-9463-70DE55AB939D}" type="parTrans" cxnId="{3F2AA413-BDB8-4387-B76F-7BE226DAE6BB}">
      <dgm:prSet/>
      <dgm:spPr/>
      <dgm:t>
        <a:bodyPr/>
        <a:lstStyle/>
        <a:p>
          <a:endParaRPr lang="en-US"/>
        </a:p>
      </dgm:t>
    </dgm:pt>
    <dgm:pt modelId="{68921CEC-404B-435E-A556-CD6D05710AEE}" type="sibTrans" cxnId="{3F2AA413-BDB8-4387-B76F-7BE226DAE6BB}">
      <dgm:prSet/>
      <dgm:spPr/>
      <dgm:t>
        <a:bodyPr/>
        <a:lstStyle/>
        <a:p>
          <a:endParaRPr lang="en-US"/>
        </a:p>
      </dgm:t>
    </dgm:pt>
    <dgm:pt modelId="{2C7373D7-490F-471A-90BB-E56D29571F90}">
      <dgm:prSet phldrT="[Text]"/>
      <dgm:spPr/>
      <dgm:t>
        <a:bodyPr/>
        <a:lstStyle/>
        <a:p>
          <a:r>
            <a:rPr lang="en-US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Thermafil</a:t>
          </a:r>
          <a:r>
            <a:rPr lang="en-US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0D0B6-7413-446C-A153-5F211CC14A62}" type="parTrans" cxnId="{842F8005-B5A8-4861-89EA-C483CBCFDCD0}">
      <dgm:prSet/>
      <dgm:spPr/>
      <dgm:t>
        <a:bodyPr/>
        <a:lstStyle/>
        <a:p>
          <a:endParaRPr lang="en-US"/>
        </a:p>
      </dgm:t>
    </dgm:pt>
    <dgm:pt modelId="{4631C544-EDCB-4AEB-B687-9183CDFD1CD9}" type="sibTrans" cxnId="{842F8005-B5A8-4861-89EA-C483CBCFDCD0}">
      <dgm:prSet/>
      <dgm:spPr/>
      <dgm:t>
        <a:bodyPr/>
        <a:lstStyle/>
        <a:p>
          <a:endParaRPr lang="en-US"/>
        </a:p>
      </dgm:t>
    </dgm:pt>
    <dgm:pt modelId="{4775B866-4219-4272-992D-ECC29F6D8149}">
      <dgm:prSet phldrT="[Text]"/>
      <dgm:spPr/>
      <dgm:t>
        <a:bodyPr/>
        <a:lstStyle/>
        <a:p>
          <a:r>
            <a:rPr lang="en-US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Guttaflow</a:t>
          </a:r>
          <a:r>
            <a:rPr lang="en-US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37995-45DC-4884-B967-6D930C407ADC}" type="parTrans" cxnId="{686AFCBD-0333-4355-8D28-620C099E71D6}">
      <dgm:prSet/>
      <dgm:spPr/>
      <dgm:t>
        <a:bodyPr/>
        <a:lstStyle/>
        <a:p>
          <a:endParaRPr lang="en-US"/>
        </a:p>
      </dgm:t>
    </dgm:pt>
    <dgm:pt modelId="{868B1C38-E30A-499F-8FA0-65AF2AB711D7}" type="sibTrans" cxnId="{686AFCBD-0333-4355-8D28-620C099E71D6}">
      <dgm:prSet/>
      <dgm:spPr/>
      <dgm:t>
        <a:bodyPr/>
        <a:lstStyle/>
        <a:p>
          <a:endParaRPr lang="en-US"/>
        </a:p>
      </dgm:t>
    </dgm:pt>
    <dgm:pt modelId="{2847B45B-C014-4BD6-8611-8846E3A6CE00}" type="pres">
      <dgm:prSet presAssocID="{8D2CAF11-0D5F-4F01-B0D5-32E9FBDBE9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C5C8354E-AC60-4AAE-AFFF-B6820E5052A5}" type="pres">
      <dgm:prSet presAssocID="{613C0EA7-9B62-47E0-8F99-54184E279252}" presName="root" presStyleCnt="0"/>
      <dgm:spPr/>
    </dgm:pt>
    <dgm:pt modelId="{594EB7E7-0893-4208-B8E1-E14456C12A04}" type="pres">
      <dgm:prSet presAssocID="{613C0EA7-9B62-47E0-8F99-54184E279252}" presName="rootComposite" presStyleCnt="0"/>
      <dgm:spPr/>
    </dgm:pt>
    <dgm:pt modelId="{56E41B0E-B3BC-46F3-BC4A-8E9CAF7C3DBF}" type="pres">
      <dgm:prSet presAssocID="{613C0EA7-9B62-47E0-8F99-54184E279252}" presName="rootText" presStyleLbl="node1" presStyleIdx="0" presStyleCnt="2"/>
      <dgm:spPr/>
      <dgm:t>
        <a:bodyPr/>
        <a:lstStyle/>
        <a:p>
          <a:endParaRPr lang="mk-MK"/>
        </a:p>
      </dgm:t>
    </dgm:pt>
    <dgm:pt modelId="{C49ECA6E-4E3C-4CA2-AFDD-6CE2C2A505CD}" type="pres">
      <dgm:prSet presAssocID="{613C0EA7-9B62-47E0-8F99-54184E279252}" presName="rootConnector" presStyleLbl="node1" presStyleIdx="0" presStyleCnt="2"/>
      <dgm:spPr/>
      <dgm:t>
        <a:bodyPr/>
        <a:lstStyle/>
        <a:p>
          <a:endParaRPr lang="mk-MK"/>
        </a:p>
      </dgm:t>
    </dgm:pt>
    <dgm:pt modelId="{E32DFDB8-A9F5-48A4-8A98-EAD167E5952B}" type="pres">
      <dgm:prSet presAssocID="{613C0EA7-9B62-47E0-8F99-54184E279252}" presName="childShape" presStyleCnt="0"/>
      <dgm:spPr/>
    </dgm:pt>
    <dgm:pt modelId="{838C2DFB-9578-46A9-AC37-313CEC9B826E}" type="pres">
      <dgm:prSet presAssocID="{06F87497-B3CB-4CDB-8DA7-98D561D98C86}" presName="Name13" presStyleLbl="parChTrans1D2" presStyleIdx="0" presStyleCnt="4"/>
      <dgm:spPr/>
      <dgm:t>
        <a:bodyPr/>
        <a:lstStyle/>
        <a:p>
          <a:endParaRPr lang="mk-MK"/>
        </a:p>
      </dgm:t>
    </dgm:pt>
    <dgm:pt modelId="{73426DF7-4312-4014-BA23-9828553D9BFB}" type="pres">
      <dgm:prSet presAssocID="{3B944D64-A5CB-4A33-8E81-FA249D578C4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C8104B8-A114-4F39-9351-968C2FEDBE8B}" type="pres">
      <dgm:prSet presAssocID="{BFA4926B-E6CA-4BB0-BDFB-A93D662654D7}" presName="Name13" presStyleLbl="parChTrans1D2" presStyleIdx="1" presStyleCnt="4"/>
      <dgm:spPr/>
      <dgm:t>
        <a:bodyPr/>
        <a:lstStyle/>
        <a:p>
          <a:endParaRPr lang="mk-MK"/>
        </a:p>
      </dgm:t>
    </dgm:pt>
    <dgm:pt modelId="{63A227D8-3849-4F98-BCD9-DA65719AD31F}" type="pres">
      <dgm:prSet presAssocID="{19EA76E4-10FF-470D-B504-5A63B3186C1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366AC853-1C21-498F-A5FB-3509D5D9018C}" type="pres">
      <dgm:prSet presAssocID="{D819B89B-82FE-4784-8A45-D297593B1829}" presName="root" presStyleCnt="0"/>
      <dgm:spPr/>
    </dgm:pt>
    <dgm:pt modelId="{1AA1B972-913C-4EED-8EE9-06C8E3DFA221}" type="pres">
      <dgm:prSet presAssocID="{D819B89B-82FE-4784-8A45-D297593B1829}" presName="rootComposite" presStyleCnt="0"/>
      <dgm:spPr/>
    </dgm:pt>
    <dgm:pt modelId="{2390E81B-AAA5-4C27-8895-E2F5A4B26455}" type="pres">
      <dgm:prSet presAssocID="{D819B89B-82FE-4784-8A45-D297593B1829}" presName="rootText" presStyleLbl="node1" presStyleIdx="1" presStyleCnt="2"/>
      <dgm:spPr/>
      <dgm:t>
        <a:bodyPr/>
        <a:lstStyle/>
        <a:p>
          <a:endParaRPr lang="en-US"/>
        </a:p>
      </dgm:t>
    </dgm:pt>
    <dgm:pt modelId="{A1003A66-CD84-40BF-928E-529EF053C667}" type="pres">
      <dgm:prSet presAssocID="{D819B89B-82FE-4784-8A45-D297593B1829}" presName="rootConnector" presStyleLbl="node1" presStyleIdx="1" presStyleCnt="2"/>
      <dgm:spPr/>
      <dgm:t>
        <a:bodyPr/>
        <a:lstStyle/>
        <a:p>
          <a:endParaRPr lang="mk-MK"/>
        </a:p>
      </dgm:t>
    </dgm:pt>
    <dgm:pt modelId="{316DE63C-5D38-4D64-8EA7-6B66C8066A05}" type="pres">
      <dgm:prSet presAssocID="{D819B89B-82FE-4784-8A45-D297593B1829}" presName="childShape" presStyleCnt="0"/>
      <dgm:spPr/>
    </dgm:pt>
    <dgm:pt modelId="{6033DD1C-DB9D-40E4-8248-5C097C33F782}" type="pres">
      <dgm:prSet presAssocID="{AD00D0B6-7413-446C-A153-5F211CC14A62}" presName="Name13" presStyleLbl="parChTrans1D2" presStyleIdx="2" presStyleCnt="4"/>
      <dgm:spPr/>
      <dgm:t>
        <a:bodyPr/>
        <a:lstStyle/>
        <a:p>
          <a:endParaRPr lang="mk-MK"/>
        </a:p>
      </dgm:t>
    </dgm:pt>
    <dgm:pt modelId="{6CF7C015-6D9D-4AEC-8A01-A2A2C014A4CD}" type="pres">
      <dgm:prSet presAssocID="{2C7373D7-490F-471A-90BB-E56D29571F9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569A136B-BC7C-47D4-9495-89AA089E40DA}" type="pres">
      <dgm:prSet presAssocID="{E0F37995-45DC-4884-B967-6D930C407ADC}" presName="Name13" presStyleLbl="parChTrans1D2" presStyleIdx="3" presStyleCnt="4"/>
      <dgm:spPr/>
      <dgm:t>
        <a:bodyPr/>
        <a:lstStyle/>
        <a:p>
          <a:endParaRPr lang="mk-MK"/>
        </a:p>
      </dgm:t>
    </dgm:pt>
    <dgm:pt modelId="{2BCF019B-DE88-42EF-9897-8533B88425B8}" type="pres">
      <dgm:prSet presAssocID="{4775B866-4219-4272-992D-ECC29F6D814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D01E2066-E5C8-4F9D-B490-1EEC11C18ED6}" type="presOf" srcId="{2C7373D7-490F-471A-90BB-E56D29571F90}" destId="{6CF7C015-6D9D-4AEC-8A01-A2A2C014A4CD}" srcOrd="0" destOrd="0" presId="urn:microsoft.com/office/officeart/2005/8/layout/hierarchy3"/>
    <dgm:cxn modelId="{B95FB93B-9960-4D4E-9371-CD5CF61071C0}" type="presOf" srcId="{613C0EA7-9B62-47E0-8F99-54184E279252}" destId="{C49ECA6E-4E3C-4CA2-AFDD-6CE2C2A505CD}" srcOrd="1" destOrd="0" presId="urn:microsoft.com/office/officeart/2005/8/layout/hierarchy3"/>
    <dgm:cxn modelId="{5EDAD120-DBF5-407B-83F5-10B1B3B72353}" type="presOf" srcId="{4775B866-4219-4272-992D-ECC29F6D8149}" destId="{2BCF019B-DE88-42EF-9897-8533B88425B8}" srcOrd="0" destOrd="0" presId="urn:microsoft.com/office/officeart/2005/8/layout/hierarchy3"/>
    <dgm:cxn modelId="{04843ADA-F4BA-4149-8222-BCF19BFCBFA6}" type="presOf" srcId="{AD00D0B6-7413-446C-A153-5F211CC14A62}" destId="{6033DD1C-DB9D-40E4-8248-5C097C33F782}" srcOrd="0" destOrd="0" presId="urn:microsoft.com/office/officeart/2005/8/layout/hierarchy3"/>
    <dgm:cxn modelId="{88CD1B89-CCD3-4AA5-8C0B-BE5F1B220356}" type="presOf" srcId="{613C0EA7-9B62-47E0-8F99-54184E279252}" destId="{56E41B0E-B3BC-46F3-BC4A-8E9CAF7C3DBF}" srcOrd="0" destOrd="0" presId="urn:microsoft.com/office/officeart/2005/8/layout/hierarchy3"/>
    <dgm:cxn modelId="{1C1AD2D9-8F8E-4EFB-BA88-C39F2EE03612}" srcId="{8D2CAF11-0D5F-4F01-B0D5-32E9FBDBE9A2}" destId="{613C0EA7-9B62-47E0-8F99-54184E279252}" srcOrd="0" destOrd="0" parTransId="{9FB93B83-323F-40D2-94BB-5890A805F58D}" sibTransId="{EEC8C9FD-82E1-43D9-B57C-B1A47777E2E8}"/>
    <dgm:cxn modelId="{0EA66AFD-D706-4737-8F03-08A1DCFD5C30}" srcId="{613C0EA7-9B62-47E0-8F99-54184E279252}" destId="{19EA76E4-10FF-470D-B504-5A63B3186C11}" srcOrd="1" destOrd="0" parTransId="{BFA4926B-E6CA-4BB0-BDFB-A93D662654D7}" sibTransId="{6BE8158F-7E91-4345-86EE-1A929BC5076B}"/>
    <dgm:cxn modelId="{89ACACD1-48F7-42EB-9D42-D7144D08CC6B}" type="presOf" srcId="{8D2CAF11-0D5F-4F01-B0D5-32E9FBDBE9A2}" destId="{2847B45B-C014-4BD6-8611-8846E3A6CE00}" srcOrd="0" destOrd="0" presId="urn:microsoft.com/office/officeart/2005/8/layout/hierarchy3"/>
    <dgm:cxn modelId="{AB3BC9F1-A126-44C2-B234-8057125184E3}" type="presOf" srcId="{D819B89B-82FE-4784-8A45-D297593B1829}" destId="{2390E81B-AAA5-4C27-8895-E2F5A4B26455}" srcOrd="0" destOrd="0" presId="urn:microsoft.com/office/officeart/2005/8/layout/hierarchy3"/>
    <dgm:cxn modelId="{1004B8C1-BBBE-4208-ABB0-B8732D9D48A1}" srcId="{613C0EA7-9B62-47E0-8F99-54184E279252}" destId="{3B944D64-A5CB-4A33-8E81-FA249D578C46}" srcOrd="0" destOrd="0" parTransId="{06F87497-B3CB-4CDB-8DA7-98D561D98C86}" sibTransId="{FD0A10CC-68C2-4D4C-BF63-BCCB9DB71589}"/>
    <dgm:cxn modelId="{842F8005-B5A8-4861-89EA-C483CBCFDCD0}" srcId="{D819B89B-82FE-4784-8A45-D297593B1829}" destId="{2C7373D7-490F-471A-90BB-E56D29571F90}" srcOrd="0" destOrd="0" parTransId="{AD00D0B6-7413-446C-A153-5F211CC14A62}" sibTransId="{4631C544-EDCB-4AEB-B687-9183CDFD1CD9}"/>
    <dgm:cxn modelId="{C4191193-B748-41F4-AE92-F7E138C2DC8E}" type="presOf" srcId="{19EA76E4-10FF-470D-B504-5A63B3186C11}" destId="{63A227D8-3849-4F98-BCD9-DA65719AD31F}" srcOrd="0" destOrd="0" presId="urn:microsoft.com/office/officeart/2005/8/layout/hierarchy3"/>
    <dgm:cxn modelId="{F4840609-CF13-40AB-BF30-1748404EF5D3}" type="presOf" srcId="{BFA4926B-E6CA-4BB0-BDFB-A93D662654D7}" destId="{3C8104B8-A114-4F39-9351-968C2FEDBE8B}" srcOrd="0" destOrd="0" presId="urn:microsoft.com/office/officeart/2005/8/layout/hierarchy3"/>
    <dgm:cxn modelId="{686AFCBD-0333-4355-8D28-620C099E71D6}" srcId="{D819B89B-82FE-4784-8A45-D297593B1829}" destId="{4775B866-4219-4272-992D-ECC29F6D8149}" srcOrd="1" destOrd="0" parTransId="{E0F37995-45DC-4884-B967-6D930C407ADC}" sibTransId="{868B1C38-E30A-499F-8FA0-65AF2AB711D7}"/>
    <dgm:cxn modelId="{66F4B2EE-FA50-4238-9A54-D86AC9F41A04}" type="presOf" srcId="{D819B89B-82FE-4784-8A45-D297593B1829}" destId="{A1003A66-CD84-40BF-928E-529EF053C667}" srcOrd="1" destOrd="0" presId="urn:microsoft.com/office/officeart/2005/8/layout/hierarchy3"/>
    <dgm:cxn modelId="{3F2AA413-BDB8-4387-B76F-7BE226DAE6BB}" srcId="{8D2CAF11-0D5F-4F01-B0D5-32E9FBDBE9A2}" destId="{D819B89B-82FE-4784-8A45-D297593B1829}" srcOrd="1" destOrd="0" parTransId="{8D29FA21-1B10-4193-9463-70DE55AB939D}" sibTransId="{68921CEC-404B-435E-A556-CD6D05710AEE}"/>
    <dgm:cxn modelId="{117E352E-5FEF-4CB6-B315-A82289D57EB1}" type="presOf" srcId="{3B944D64-A5CB-4A33-8E81-FA249D578C46}" destId="{73426DF7-4312-4014-BA23-9828553D9BFB}" srcOrd="0" destOrd="0" presId="urn:microsoft.com/office/officeart/2005/8/layout/hierarchy3"/>
    <dgm:cxn modelId="{F087EE92-A596-44CB-B724-E0BC32F76A63}" type="presOf" srcId="{06F87497-B3CB-4CDB-8DA7-98D561D98C86}" destId="{838C2DFB-9578-46A9-AC37-313CEC9B826E}" srcOrd="0" destOrd="0" presId="urn:microsoft.com/office/officeart/2005/8/layout/hierarchy3"/>
    <dgm:cxn modelId="{121356AA-4BB2-4527-8C13-824967FE9D07}" type="presOf" srcId="{E0F37995-45DC-4884-B967-6D930C407ADC}" destId="{569A136B-BC7C-47D4-9495-89AA089E40DA}" srcOrd="0" destOrd="0" presId="urn:microsoft.com/office/officeart/2005/8/layout/hierarchy3"/>
    <dgm:cxn modelId="{4C1BD39F-7A07-4C22-B320-D9ABC6869F1A}" type="presParOf" srcId="{2847B45B-C014-4BD6-8611-8846E3A6CE00}" destId="{C5C8354E-AC60-4AAE-AFFF-B6820E5052A5}" srcOrd="0" destOrd="0" presId="urn:microsoft.com/office/officeart/2005/8/layout/hierarchy3"/>
    <dgm:cxn modelId="{27CC8365-BB9F-49A7-BDBA-85AFCC9BB867}" type="presParOf" srcId="{C5C8354E-AC60-4AAE-AFFF-B6820E5052A5}" destId="{594EB7E7-0893-4208-B8E1-E14456C12A04}" srcOrd="0" destOrd="0" presId="urn:microsoft.com/office/officeart/2005/8/layout/hierarchy3"/>
    <dgm:cxn modelId="{87C23F78-ED9A-4348-8FCF-5BD62C540A8B}" type="presParOf" srcId="{594EB7E7-0893-4208-B8E1-E14456C12A04}" destId="{56E41B0E-B3BC-46F3-BC4A-8E9CAF7C3DBF}" srcOrd="0" destOrd="0" presId="urn:microsoft.com/office/officeart/2005/8/layout/hierarchy3"/>
    <dgm:cxn modelId="{D89DEA06-C4E2-4408-8649-B63FBAAF7B7F}" type="presParOf" srcId="{594EB7E7-0893-4208-B8E1-E14456C12A04}" destId="{C49ECA6E-4E3C-4CA2-AFDD-6CE2C2A505CD}" srcOrd="1" destOrd="0" presId="urn:microsoft.com/office/officeart/2005/8/layout/hierarchy3"/>
    <dgm:cxn modelId="{CE378FBD-09CE-4E03-A7A4-A89ECFA08957}" type="presParOf" srcId="{C5C8354E-AC60-4AAE-AFFF-B6820E5052A5}" destId="{E32DFDB8-A9F5-48A4-8A98-EAD167E5952B}" srcOrd="1" destOrd="0" presId="urn:microsoft.com/office/officeart/2005/8/layout/hierarchy3"/>
    <dgm:cxn modelId="{851B7797-225F-493B-A0F8-32B437EE84B1}" type="presParOf" srcId="{E32DFDB8-A9F5-48A4-8A98-EAD167E5952B}" destId="{838C2DFB-9578-46A9-AC37-313CEC9B826E}" srcOrd="0" destOrd="0" presId="urn:microsoft.com/office/officeart/2005/8/layout/hierarchy3"/>
    <dgm:cxn modelId="{63AB21A9-9E11-4613-A536-54311DB433A9}" type="presParOf" srcId="{E32DFDB8-A9F5-48A4-8A98-EAD167E5952B}" destId="{73426DF7-4312-4014-BA23-9828553D9BFB}" srcOrd="1" destOrd="0" presId="urn:microsoft.com/office/officeart/2005/8/layout/hierarchy3"/>
    <dgm:cxn modelId="{2C8B3072-66A3-4193-B2C4-2635A5A2ECF1}" type="presParOf" srcId="{E32DFDB8-A9F5-48A4-8A98-EAD167E5952B}" destId="{3C8104B8-A114-4F39-9351-968C2FEDBE8B}" srcOrd="2" destOrd="0" presId="urn:microsoft.com/office/officeart/2005/8/layout/hierarchy3"/>
    <dgm:cxn modelId="{B15A767F-6EB0-4901-9E23-595189C078FD}" type="presParOf" srcId="{E32DFDB8-A9F5-48A4-8A98-EAD167E5952B}" destId="{63A227D8-3849-4F98-BCD9-DA65719AD31F}" srcOrd="3" destOrd="0" presId="urn:microsoft.com/office/officeart/2005/8/layout/hierarchy3"/>
    <dgm:cxn modelId="{D41CA83F-9E14-490C-9800-BC83AEA8EF63}" type="presParOf" srcId="{2847B45B-C014-4BD6-8611-8846E3A6CE00}" destId="{366AC853-1C21-498F-A5FB-3509D5D9018C}" srcOrd="1" destOrd="0" presId="urn:microsoft.com/office/officeart/2005/8/layout/hierarchy3"/>
    <dgm:cxn modelId="{F21F0C0F-372C-4DE2-ADCD-9B19F701375A}" type="presParOf" srcId="{366AC853-1C21-498F-A5FB-3509D5D9018C}" destId="{1AA1B972-913C-4EED-8EE9-06C8E3DFA221}" srcOrd="0" destOrd="0" presId="urn:microsoft.com/office/officeart/2005/8/layout/hierarchy3"/>
    <dgm:cxn modelId="{5794E1E9-C85A-4147-9804-580AB3E5DB12}" type="presParOf" srcId="{1AA1B972-913C-4EED-8EE9-06C8E3DFA221}" destId="{2390E81B-AAA5-4C27-8895-E2F5A4B26455}" srcOrd="0" destOrd="0" presId="urn:microsoft.com/office/officeart/2005/8/layout/hierarchy3"/>
    <dgm:cxn modelId="{D61B8EDB-4319-4DE9-BCB3-59AC73CCC8E1}" type="presParOf" srcId="{1AA1B972-913C-4EED-8EE9-06C8E3DFA221}" destId="{A1003A66-CD84-40BF-928E-529EF053C667}" srcOrd="1" destOrd="0" presId="urn:microsoft.com/office/officeart/2005/8/layout/hierarchy3"/>
    <dgm:cxn modelId="{681CA4E1-1343-4356-925B-C4A7B593052A}" type="presParOf" srcId="{366AC853-1C21-498F-A5FB-3509D5D9018C}" destId="{316DE63C-5D38-4D64-8EA7-6B66C8066A05}" srcOrd="1" destOrd="0" presId="urn:microsoft.com/office/officeart/2005/8/layout/hierarchy3"/>
    <dgm:cxn modelId="{05B251AF-4E6A-4369-9A90-2521D90B1DE3}" type="presParOf" srcId="{316DE63C-5D38-4D64-8EA7-6B66C8066A05}" destId="{6033DD1C-DB9D-40E4-8248-5C097C33F782}" srcOrd="0" destOrd="0" presId="urn:microsoft.com/office/officeart/2005/8/layout/hierarchy3"/>
    <dgm:cxn modelId="{C611B837-499A-4BC3-9F5A-CF5DC17C5A7C}" type="presParOf" srcId="{316DE63C-5D38-4D64-8EA7-6B66C8066A05}" destId="{6CF7C015-6D9D-4AEC-8A01-A2A2C014A4CD}" srcOrd="1" destOrd="0" presId="urn:microsoft.com/office/officeart/2005/8/layout/hierarchy3"/>
    <dgm:cxn modelId="{F32BD3FF-D4BB-4834-B73B-84CAF3E067CA}" type="presParOf" srcId="{316DE63C-5D38-4D64-8EA7-6B66C8066A05}" destId="{569A136B-BC7C-47D4-9495-89AA089E40DA}" srcOrd="2" destOrd="0" presId="urn:microsoft.com/office/officeart/2005/8/layout/hierarchy3"/>
    <dgm:cxn modelId="{1C76B894-8C7B-4D5D-BC93-432CF44A0FEB}" type="presParOf" srcId="{316DE63C-5D38-4D64-8EA7-6B66C8066A05}" destId="{2BCF019B-DE88-42EF-9897-8533B88425B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41B0E-B3BC-46F3-BC4A-8E9CAF7C3DBF}">
      <dsp:nvSpPr>
        <dsp:cNvPr id="0" name=""/>
        <dsp:cNvSpPr/>
      </dsp:nvSpPr>
      <dsp:spPr>
        <a:xfrm>
          <a:off x="1080864" y="627"/>
          <a:ext cx="2425898" cy="1212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700" kern="1200" dirty="0" smtClean="0"/>
            <a:t>ладна гутаперка</a:t>
          </a:r>
          <a:endParaRPr lang="en-US" sz="3700" kern="1200" dirty="0"/>
        </a:p>
      </dsp:txBody>
      <dsp:txXfrm>
        <a:off x="1116390" y="36153"/>
        <a:ext cx="2354846" cy="1141897"/>
      </dsp:txXfrm>
    </dsp:sp>
    <dsp:sp modelId="{838C2DFB-9578-46A9-AC37-313CEC9B826E}">
      <dsp:nvSpPr>
        <dsp:cNvPr id="0" name=""/>
        <dsp:cNvSpPr/>
      </dsp:nvSpPr>
      <dsp:spPr>
        <a:xfrm>
          <a:off x="1323454" y="1213577"/>
          <a:ext cx="242589" cy="90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11"/>
              </a:lnTo>
              <a:lnTo>
                <a:pt x="242589" y="9097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26DF7-4312-4014-BA23-9828553D9BFB}">
      <dsp:nvSpPr>
        <dsp:cNvPr id="0" name=""/>
        <dsp:cNvSpPr/>
      </dsp:nvSpPr>
      <dsp:spPr>
        <a:xfrm>
          <a:off x="1566043" y="1516814"/>
          <a:ext cx="1940718" cy="121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Single cone </a:t>
          </a:r>
          <a:endParaRPr lang="en-US" sz="2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1569" y="1552340"/>
        <a:ext cx="1869666" cy="1141897"/>
      </dsp:txXfrm>
    </dsp:sp>
    <dsp:sp modelId="{3C8104B8-A114-4F39-9351-968C2FEDBE8B}">
      <dsp:nvSpPr>
        <dsp:cNvPr id="0" name=""/>
        <dsp:cNvSpPr/>
      </dsp:nvSpPr>
      <dsp:spPr>
        <a:xfrm>
          <a:off x="1323454" y="1213577"/>
          <a:ext cx="242589" cy="242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898"/>
              </a:lnTo>
              <a:lnTo>
                <a:pt x="242589" y="24258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227D8-3849-4F98-BCD9-DA65719AD31F}">
      <dsp:nvSpPr>
        <dsp:cNvPr id="0" name=""/>
        <dsp:cNvSpPr/>
      </dsp:nvSpPr>
      <dsp:spPr>
        <a:xfrm>
          <a:off x="1566043" y="3033000"/>
          <a:ext cx="1940718" cy="121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Латерална кондензација </a:t>
          </a:r>
          <a:endParaRPr lang="en-US" sz="2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1569" y="3068526"/>
        <a:ext cx="1869666" cy="1141897"/>
      </dsp:txXfrm>
    </dsp:sp>
    <dsp:sp modelId="{2390E81B-AAA5-4C27-8895-E2F5A4B26455}">
      <dsp:nvSpPr>
        <dsp:cNvPr id="0" name=""/>
        <dsp:cNvSpPr/>
      </dsp:nvSpPr>
      <dsp:spPr>
        <a:xfrm>
          <a:off x="4113237" y="627"/>
          <a:ext cx="2425898" cy="121294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700" kern="1200" dirty="0" smtClean="0"/>
            <a:t>топла гутаперка </a:t>
          </a:r>
          <a:endParaRPr lang="en-US" sz="3700" kern="1200" dirty="0"/>
        </a:p>
      </dsp:txBody>
      <dsp:txXfrm>
        <a:off x="4148763" y="36153"/>
        <a:ext cx="2354846" cy="1141897"/>
      </dsp:txXfrm>
    </dsp:sp>
    <dsp:sp modelId="{6033DD1C-DB9D-40E4-8248-5C097C33F782}">
      <dsp:nvSpPr>
        <dsp:cNvPr id="0" name=""/>
        <dsp:cNvSpPr/>
      </dsp:nvSpPr>
      <dsp:spPr>
        <a:xfrm>
          <a:off x="4355827" y="1213577"/>
          <a:ext cx="242589" cy="90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11"/>
              </a:lnTo>
              <a:lnTo>
                <a:pt x="242589" y="9097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7C015-6D9D-4AEC-8A01-A2A2C014A4CD}">
      <dsp:nvSpPr>
        <dsp:cNvPr id="0" name=""/>
        <dsp:cNvSpPr/>
      </dsp:nvSpPr>
      <dsp:spPr>
        <a:xfrm>
          <a:off x="4598416" y="1516814"/>
          <a:ext cx="1940718" cy="121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Thermafil</a:t>
          </a:r>
          <a:r>
            <a:rPr lang="en-US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3942" y="1552340"/>
        <a:ext cx="1869666" cy="1141897"/>
      </dsp:txXfrm>
    </dsp:sp>
    <dsp:sp modelId="{569A136B-BC7C-47D4-9495-89AA089E40DA}">
      <dsp:nvSpPr>
        <dsp:cNvPr id="0" name=""/>
        <dsp:cNvSpPr/>
      </dsp:nvSpPr>
      <dsp:spPr>
        <a:xfrm>
          <a:off x="4355827" y="1213577"/>
          <a:ext cx="242589" cy="242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898"/>
              </a:lnTo>
              <a:lnTo>
                <a:pt x="242589" y="24258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F019B-DE88-42EF-9897-8533B88425B8}">
      <dsp:nvSpPr>
        <dsp:cNvPr id="0" name=""/>
        <dsp:cNvSpPr/>
      </dsp:nvSpPr>
      <dsp:spPr>
        <a:xfrm>
          <a:off x="4598416" y="3033000"/>
          <a:ext cx="1940718" cy="121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Guttaflow</a:t>
          </a:r>
          <a:r>
            <a:rPr lang="en-US" sz="2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3942" y="3068526"/>
        <a:ext cx="1869666" cy="114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87588-1AC8-4D6A-ADE2-CA675B966747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8AD6-3F6C-4093-8713-9E3030B26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altLang="en-US" dirty="0" smtClean="0"/>
              <a:t>Почитувани професори, почитувани колешки и колеги и  драги гости ми претставува огромна чест и задоволство можноста да бидеме дел од овој конгрес на студентите по стоматологија и да ви ја презентираме нашата тема </a:t>
            </a:r>
            <a:r>
              <a:rPr lang="mk-MK" altLang="en-US" smtClean="0"/>
              <a:t>со наслов </a:t>
            </a:r>
            <a:r>
              <a:rPr lang="mk-M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ЗАСТАПЕНОСТ НА РАЗЛИЧНИТЕ ТЕХНИКИ НА ДЕФИНИТИВНА КАНАЛНА ОБТУРАЦИЈА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2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Според</a:t>
            </a:r>
            <a:r>
              <a:rPr lang="mk-M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</a:t>
            </a: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обиените резултати, најчесто употребувана метода на канална оптурација е латералната кондензација, односно модификација на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cone </a:t>
            </a: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техниката. Поретко но сепак присутни, ги нотиравме посовремените методи како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GuttaFlow</a:t>
            </a: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ThermaFil</a:t>
            </a: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техниката и др.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5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Флексибилната,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 полуцврста природа на гутаперката овозможува пополнување на коренскиот канал со помош на странична/латерална кондензација. Во претходно проширениот и обработен коренски канал се поставува најпрво мастер гутаперката – според послениот проширувач со кој е обработен каналот. Со спредер се навлегува помеѓу гутаперката и ѕидот на каналот и се набива гутаперката латерално. Потоа се поставуваат гутаперки со помали димензии, се додека ке се пополни каналот. На крај се сечат гутаперките во ниво на орифициумот.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За</a:t>
            </a:r>
            <a:r>
              <a:rPr lang="mk-MK" baseline="0" dirty="0" smtClean="0"/>
              <a:t> оваа техника е потребна само една гутаперка</a:t>
            </a:r>
            <a:r>
              <a:rPr lang="en-US" baseline="0" dirty="0" smtClean="0"/>
              <a:t>;</a:t>
            </a:r>
            <a:r>
              <a:rPr lang="mk-MK" baseline="0" dirty="0" smtClean="0"/>
              <a:t> помало време на работа, материјал и искуство. Иако претставува наједноставна техника на канална оптурација, има голем бр. на недостатоци како</a:t>
            </a:r>
            <a:r>
              <a:rPr lang="en-US" baseline="0" dirty="0" smtClean="0"/>
              <a:t>: </a:t>
            </a:r>
            <a:r>
              <a:rPr lang="mk-MK" baseline="0" dirty="0" smtClean="0"/>
              <a:t>појава на празни простори помеѓу гутапрката и ѕидот на коренскиот канал, не се опфаќаат разгранувањата на пулпното ткиво и нема идеално запечатување на каналот.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4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Во 1976 г.</a:t>
            </a:r>
            <a:r>
              <a:rPr lang="mk-MK" baseline="0" dirty="0" smtClean="0"/>
              <a:t> Џонсон ја открил техниката за оптурација на коренските канали со помош на термопластична гутаперка. Подоцна таа претрпува неколку измени со цел за нејзино усовршување.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Според последниот инструмент со кој бил обработен каналот се одредува работната должина.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Thermafill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оптураторот треба да стои 1 мин во натриум хипохлорид, за да се осигура неговата деконтаминација.</a:t>
            </a:r>
          </a:p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Каналот се суши со хартиени колчиња. </a:t>
            </a:r>
          </a:p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Се препорачува користење на пасти на база на епокси смоли. </a:t>
            </a:r>
          </a:p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Гутаперката на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ThermaFill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оптураторот се размекнува во електричен апарат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Thermaprep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Plus Oven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15-45 секунди. </a:t>
            </a:r>
          </a:p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Потоа се внесува во каналот, а  вишокот се отстранува со помош на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Thermacut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7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Најпрво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 се одредува работната должина. Потао се избира мастер гутаперка. Силиконскиот граничник од проширувачот се поставува на иглата од системот на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Guttaflaw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, 3 мм пократко од претходно одредената работна должина. Во апарат – тритуратор се активира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Guttaflow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капсулата. Содржината со капсулата се внесува во каналот, а потоа и мастер гутаперката.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9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Современите технологии за канална оптурација во голем дел ја олеснуваат ендодонтската терапија и допринесуваат на успехот на самиот третман. Трендот на современиот стоматолог да имплементира се по современи методологии и материјали е во пораст во интерес на пациентите и терапевтите.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6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Edward Gibbon </a:t>
            </a:r>
            <a:r>
              <a:rPr kumimoji="0" lang="mk-M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рекол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mk-MK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Нашата работа е презентација на нашите способности</a:t>
            </a:r>
            <a:r>
              <a:rPr kumimoji="0" lang="mk-M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 ова научно истражување ви ја презентирам способнаста на мојот тим, на кој воедно и му се заблагодарувам за соработката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endParaRPr kumimoji="0" lang="mk-M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коафтор Китаноска Марија и ментор Проф. Д-р Ивона Ковачевска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altLang="en-US" dirty="0" smtClean="0"/>
              <a:t>Почитувани професори, почитувани колешки и колеги и  драги гости ми претставува огромна чест и задоволство можноста да бидеме дел од овој конгрес на студентите по стоматологија и да ви ја презентираме нашата тема со наслов </a:t>
            </a:r>
            <a:r>
              <a:rPr lang="mk-MK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ЗАСТАПЕНОСТ НА РАЗЛИЧНИТЕ ТЕХНИКИ НА ДЕФИНИТИВНА КАНАЛНА ОБТУРАЦИЈА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k-MK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6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 текот на ендодонтската терапија, фазата на </a:t>
            </a:r>
            <a:r>
              <a:rPr kumimoji="0" lang="mk-MK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дефинитивна канална оптурација </a:t>
            </a:r>
            <a:r>
              <a:rPr kumimoji="0" lang="mk-MK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претставува еден од факторите кои допринесуваат за посттераписка ефективност и ефикасност.</a:t>
            </a:r>
            <a:endParaRPr kumimoji="0" lang="mk-MK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Една од главните цели на ендодонтската терапија претставува тродимензионален систем на канална</a:t>
            </a:r>
            <a:r>
              <a:rPr lang="mk-M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оптурација</a:t>
            </a:r>
            <a:r>
              <a:rPr lang="mk-M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kumimoji="0" lang="mk-M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mk-MK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Гутаперка е најчест материјал за канално полнење на коренскиот канал. </a:t>
            </a:r>
            <a:r>
              <a:rPr kumimoji="0" lang="mk-MK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Се добива со коагулација на млечниот сок од егзотичното дрво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Isonandra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Постои во два облици – кристален (алфа и бета) и аморфен, може да премини од еден во друг облик. </a:t>
            </a:r>
          </a:p>
          <a:p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Гутаперката која се добива од дрвата е во алфа фаза и истата се користи при термопластичните полнења  на каналите. Додека пак гутаперката која се наоѓа на пазарот е во бета фаза и при нејзино загревање на </a:t>
            </a:r>
            <a:r>
              <a:rPr lang="mk-MK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42-49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mk-MK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преминува во алфа фаза.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mk-MK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Со загревање на </a:t>
            </a:r>
            <a:r>
              <a:rPr lang="mk-MK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53-59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mk-MK" sz="12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mk-MK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преминува во аморфна фаза. </a:t>
            </a:r>
            <a:endParaRPr kumimoji="0" lang="mk-MK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7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Колку е поголема температурата на загревање на гутаперката, толку е поголема контракцијата при ладење. </a:t>
            </a:r>
          </a:p>
          <a:p>
            <a:r>
              <a:rPr lang="mk-MK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Чистата гутаперка е инертен материјал, но како таква не доаѓа на пазарот, туку како мешавина со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1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baseline="0" dirty="0" smtClean="0">
                <a:latin typeface="Arial" pitchFamily="34" charset="0"/>
                <a:cs typeface="Arial" pitchFamily="34" charset="0"/>
              </a:rPr>
              <a:t>Што претставува тродимензионалниот систем на канална оптурација ???  Тоа е процес на пополнување на коренските канали, но тро-димензионално. Овозможува опфаќање на сите канали на коренот т.е на сите разгранувања на коренската пулпа. Ова е овозможено само со современите техники на канална оптурација.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0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ласичните 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 техники на канална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 оптурација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 имаат значителен недостаток во однос на тро-димензионалната. Каналот е нерамномерно</a:t>
            </a:r>
            <a:r>
              <a:rPr lang="mk-MK" baseline="0" dirty="0" smtClean="0">
                <a:latin typeface="Arial" pitchFamily="34" charset="0"/>
                <a:cs typeface="Arial" pitchFamily="34" charset="0"/>
              </a:rPr>
              <a:t> исполнет, постојат празнини кои не дозволуваат идеално изолирање и полнење на каналите. Сето ова повлекува појава на патолошки процеси, а воедно и неуспех на ендодонтскиот третман.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8AD6-3F6C-4093-8713-9E3030B265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BBA5-0776-452C-9337-C0AB327A29F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0FC8-6110-42AC-B68A-F4940A45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1240" y="4168679"/>
            <a:ext cx="728667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24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ЗАСТАПЕНОСТ НА РАЗЛИЧНИТЕ ТЕХНИКИ</a:t>
            </a:r>
            <a:endParaRPr lang="en-US" sz="2400" b="1" spc="50" dirty="0" smtClean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mk-MK" sz="2400" b="1" spc="5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НА ДЕФИНИТИВНА КАНАЛНА ОБТУРАЦИЈА</a:t>
            </a:r>
            <a:endParaRPr lang="en-US" sz="2400" b="1" spc="5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9" name="Picture 8" descr="UGD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9" y="407650"/>
            <a:ext cx="1838008" cy="1844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4"/>
          <a:srcRect l="17037" t="10648" r="4164" b="10553"/>
          <a:stretch>
            <a:fillRect/>
          </a:stretch>
        </p:blipFill>
        <p:spPr bwMode="auto">
          <a:xfrm>
            <a:off x="7277315" y="4986679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91" y="548680"/>
            <a:ext cx="1453492" cy="156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1438499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 ЗА МЕДИЦИНСКИ НАУКИ</a:t>
            </a:r>
          </a:p>
          <a:p>
            <a:pPr algn="ctr"/>
            <a:r>
              <a:rPr lang="mk-MK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СТОМАТОЛОГИЈА</a:t>
            </a:r>
          </a:p>
          <a:p>
            <a:pPr algn="ctr"/>
            <a:r>
              <a:rPr lang="mk-MK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УНИВЕРЗИТЕТ </a:t>
            </a:r>
            <a:r>
              <a:rPr lang="en-US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k-MK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ГОЦЕ ДЕЛЧЕВ</a:t>
            </a:r>
            <a:r>
              <a:rPr lang="en-US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k-MK" sz="2800" b="1" dirty="0" smtClean="0">
                <a:ln>
                  <a:solidFill>
                    <a:srgbClr val="EEECE1">
                      <a:lumMod val="90000"/>
                    </a:srgbClr>
                  </a:solidFill>
                </a:ln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ШТИП</a:t>
            </a:r>
            <a:endParaRPr lang="mk-MK" sz="2800" b="1" dirty="0">
              <a:ln>
                <a:solidFill>
                  <a:srgbClr val="EEECE1">
                    <a:lumMod val="90000"/>
                  </a:srgbClr>
                </a:solidFill>
              </a:ln>
              <a:solidFill>
                <a:srgbClr val="CC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68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4612" y="714356"/>
            <a:ext cx="3893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k-MK" altLang="en-US" sz="3600" b="1" dirty="0" smtClean="0">
                <a:solidFill>
                  <a:srgbClr val="F896E5"/>
                </a:solidFill>
                <a:latin typeface="Arial" pitchFamily="34" charset="0"/>
                <a:cs typeface="Arial" pitchFamily="34" charset="0"/>
              </a:rPr>
              <a:t>ЦЕЛ НА ТРУДОТ</a:t>
            </a:r>
            <a:endParaRPr lang="mk-MK" altLang="en-US" sz="3600" b="1" dirty="0">
              <a:solidFill>
                <a:srgbClr val="F896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14488"/>
            <a:ext cx="7143800" cy="3785652"/>
          </a:xfrm>
          <a:prstGeom prst="rect">
            <a:avLst/>
          </a:prstGeom>
          <a:solidFill>
            <a:srgbClr val="FF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k-MK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да направиме процена на најчесто употребуваните техники на  гутаперка апликација, во стоматолошките ординации во Битола.</a:t>
            </a:r>
            <a:endParaRPr lang="en-US" sz="3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571480"/>
            <a:ext cx="5389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МАТЕРИЈАЛ  И МЕТОД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14488"/>
            <a:ext cx="8568952" cy="4524315"/>
          </a:xfrm>
          <a:prstGeom prst="rect">
            <a:avLst/>
          </a:prstGeom>
          <a:solidFill>
            <a:srgbClr val="FF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mk-MK" sz="32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 реализација на целта беа избрани 10  стоматолошки ординации, по случаен </a:t>
            </a:r>
            <a:r>
              <a:rPr lang="mk-MK" sz="32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избор </a:t>
            </a:r>
            <a:endParaRPr lang="mk-MK" sz="3200" b="1" i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k-MK" sz="32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на сите им беше доставен анкетен листи во релација со нивните стоматолошки услуги и дневници, во период од 4 месеци да се произнесат за искористените техники на 100 ендодонтски третирани </a:t>
            </a:r>
            <a:r>
              <a:rPr lang="mk-MK" sz="32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заби</a:t>
            </a:r>
            <a:endParaRPr lang="en-US" sz="3200" b="1" i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14" y="260648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571480"/>
            <a:ext cx="5389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МАТЕРИЈАЛ  И МЕТОД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13098" t="18555" r="50834" b="6249"/>
          <a:stretch>
            <a:fillRect/>
          </a:stretch>
        </p:blipFill>
        <p:spPr bwMode="auto">
          <a:xfrm>
            <a:off x="357158" y="1357298"/>
            <a:ext cx="414437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49414" t="18554" r="14275" b="9179"/>
          <a:stretch>
            <a:fillRect/>
          </a:stretch>
        </p:blipFill>
        <p:spPr bwMode="auto">
          <a:xfrm>
            <a:off x="4572000" y="1928802"/>
            <a:ext cx="4214842" cy="471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86917"/>
            <a:ext cx="165215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571480"/>
            <a:ext cx="538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МАТЕРИЈАЛ  И МЕТОД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49414" t="18554" r="14275" b="9179"/>
          <a:stretch>
            <a:fillRect/>
          </a:stretch>
        </p:blipFill>
        <p:spPr bwMode="auto">
          <a:xfrm>
            <a:off x="714348" y="1428736"/>
            <a:ext cx="408597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www.clipartbest.com/cliparts/dTr/nLB/dTrnLBET9.png"/>
          <p:cNvPicPr>
            <a:picLocks noChangeAspect="1" noChangeArrowheads="1"/>
          </p:cNvPicPr>
          <p:nvPr/>
        </p:nvPicPr>
        <p:blipFill>
          <a:blip r:embed="rId3" cstate="print"/>
          <a:srcRect l="3637" t="-1817"/>
          <a:stretch>
            <a:fillRect/>
          </a:stretch>
        </p:blipFill>
        <p:spPr bwMode="auto">
          <a:xfrm>
            <a:off x="2500298" y="2857496"/>
            <a:ext cx="3786238" cy="4000504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29190" y="2643182"/>
            <a:ext cx="378621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Техника на оптурација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Single point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Латералн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кондензација</a:t>
            </a:r>
            <a:endParaRPr lang="mk-MK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Thermafil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mk-M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Guttaflow</a:t>
            </a:r>
            <a:endParaRPr kumimoji="0" lang="mk-M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45" y="5005592"/>
            <a:ext cx="165215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642918"/>
            <a:ext cx="28575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Р</a:t>
            </a:r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mk-MK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ЗУЛТАТИ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0" y="1397000"/>
          <a:ext cx="71914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165215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0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6" name="Picture 18" descr="http://2.bp.blogspot.com/-U00C4vXAUoA/TyGSG-e2VRI/AAAAAAAACSQ/yydBAl3hvXI/s400/IMGP1275.JPG"/>
          <p:cNvPicPr>
            <a:picLocks noChangeAspect="1" noChangeArrowheads="1"/>
          </p:cNvPicPr>
          <p:nvPr/>
        </p:nvPicPr>
        <p:blipFill>
          <a:blip r:embed="rId3"/>
          <a:srcRect l="9167" r="9860" b="26666"/>
          <a:stretch>
            <a:fillRect/>
          </a:stretch>
        </p:blipFill>
        <p:spPr bwMode="auto">
          <a:xfrm>
            <a:off x="1285852" y="1142984"/>
            <a:ext cx="336552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1.bp.blogspot.com/-QZ_ph8bSCvw/TyGSP-ckOII/AAAAAAAACUc/OCEuQniH6ms/s1600/IMGP1304.JPG"/>
          <p:cNvPicPr>
            <a:picLocks noChangeAspect="1" noChangeArrowheads="1"/>
          </p:cNvPicPr>
          <p:nvPr/>
        </p:nvPicPr>
        <p:blipFill>
          <a:blip r:embed="rId4"/>
          <a:srcRect l="5625" t="10000" r="8125" b="10000"/>
          <a:stretch>
            <a:fillRect/>
          </a:stretch>
        </p:blipFill>
        <p:spPr bwMode="auto">
          <a:xfrm rot="16200000">
            <a:off x="3823453" y="3891794"/>
            <a:ext cx="3429023" cy="178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2.bp.blogspot.com/-RM40_6bMx4w/TyGSQ62yasI/AAAAAAAACUA/5FWKgJ0UskE/s1600/IMGP1307.JPG"/>
          <p:cNvPicPr>
            <a:picLocks noChangeAspect="1" noChangeArrowheads="1"/>
          </p:cNvPicPr>
          <p:nvPr/>
        </p:nvPicPr>
        <p:blipFill>
          <a:blip r:embed="rId5"/>
          <a:srcRect l="5444" t="25806" r="14718"/>
          <a:stretch>
            <a:fillRect/>
          </a:stretch>
        </p:blipFill>
        <p:spPr bwMode="auto">
          <a:xfrm rot="16200000">
            <a:off x="6042692" y="3887134"/>
            <a:ext cx="3416596" cy="178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571480"/>
            <a:ext cx="632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ЛАТЕРАЛНА КОНДЕНЗАЦИЈА 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8" name="Picture 10" descr="http://1.bp.blogspot.com/-BXmnzZXlWiI/TyGSJjrlEDI/AAAAAAAACRM/NKXAXCx2FUU/s1600/IMGP1286.JPG"/>
          <p:cNvPicPr>
            <a:picLocks noChangeAspect="1" noChangeArrowheads="1"/>
          </p:cNvPicPr>
          <p:nvPr/>
        </p:nvPicPr>
        <p:blipFill>
          <a:blip r:embed="rId6" cstate="print"/>
          <a:srcRect l="13331" b="15360"/>
          <a:stretch>
            <a:fillRect/>
          </a:stretch>
        </p:blipFill>
        <p:spPr bwMode="auto">
          <a:xfrm>
            <a:off x="4714876" y="1142984"/>
            <a:ext cx="312110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4.bp.blogspot.com/-etHomn2qeTA/TyGSLZy6HnI/AAAAAAAACUY/Jp0cEutl6gw/s1600/IMGP12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464379" y="3893347"/>
            <a:ext cx="3429025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2.bp.blogspot.com/-0UuSC72MuJ8/TyGSLikrfpI/AAAAAAAACR8/i5Jsj6X2u9c/s1600/IMGP12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689890" y="3882218"/>
            <a:ext cx="3378148" cy="190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ight Arrow 11"/>
          <p:cNvSpPr/>
          <p:nvPr/>
        </p:nvSpPr>
        <p:spPr>
          <a:xfrm>
            <a:off x="1857356" y="4572008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71934" y="4572008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357950" y="4572008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" y="971706"/>
            <a:ext cx="1328631" cy="1328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ralhealthgroup.com/issues/image.aspx?src=/daily_images/23669-16205.jpg&amp;size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71546"/>
            <a:ext cx="1928826" cy="363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71802" y="500042"/>
            <a:ext cx="3239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SINGLE CONE 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357298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k-MK" sz="32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една гутаперка</a:t>
            </a:r>
          </a:p>
          <a:p>
            <a:pPr>
              <a:lnSpc>
                <a:spcPct val="150000"/>
              </a:lnSpc>
            </a:pPr>
            <a:r>
              <a:rPr lang="mk-MK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помало време за работа</a:t>
            </a:r>
          </a:p>
          <a:p>
            <a:pPr>
              <a:lnSpc>
                <a:spcPct val="150000"/>
              </a:lnSpc>
            </a:pPr>
            <a:r>
              <a:rPr lang="mk-MK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помалку потрошен материјал</a:t>
            </a:r>
          </a:p>
          <a:p>
            <a:pPr>
              <a:lnSpc>
                <a:spcPct val="150000"/>
              </a:lnSpc>
            </a:pPr>
            <a:r>
              <a:rPr lang="mk-MK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помало искуство </a:t>
            </a:r>
          </a:p>
          <a:p>
            <a:pPr>
              <a:lnSpc>
                <a:spcPct val="150000"/>
              </a:lnSpc>
            </a:pPr>
            <a:endParaRPr lang="mk-MK" sz="3200" b="1" i="1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www.oralhealthgroup.com/issues/image.aspx?src=/daily_images/162538-72397.jpg&amp;size=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76650"/>
            <a:ext cx="2000264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9" y="4709914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3060" t="13086" r="24780" b="4883"/>
          <a:stretch>
            <a:fillRect/>
          </a:stretch>
        </p:blipFill>
        <p:spPr bwMode="auto">
          <a:xfrm rot="21012423">
            <a:off x="6050303" y="3942790"/>
            <a:ext cx="2682301" cy="237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00034" y="1142984"/>
            <a:ext cx="8286808" cy="353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гутаперка за топла кондензација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т</a:t>
            </a:r>
            <a:r>
              <a:rPr lang="ru-RU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родимензионална канална оптурација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 одлична латерална и апикална оптурација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 лесна оптурација на долги, закривени и тесни канали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 лесно се манипулира и се штеди време</a:t>
            </a:r>
            <a:endParaRPr lang="en-US" sz="2400" b="1" i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428604"/>
            <a:ext cx="4295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ThermaFill</a:t>
            </a:r>
            <a:r>
              <a:rPr lang="mk-MK" sz="32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32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техника</a:t>
            </a:r>
            <a:r>
              <a:rPr lang="en-US" sz="32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32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34482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51611" t="31250" r="22584" b="24805"/>
          <a:stretch>
            <a:fillRect/>
          </a:stretch>
        </p:blipFill>
        <p:spPr bwMode="auto">
          <a:xfrm rot="16200000">
            <a:off x="4492626" y="79376"/>
            <a:ext cx="373065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48316" t="33203" r="23682" b="11133"/>
          <a:stretch>
            <a:fillRect/>
          </a:stretch>
        </p:blipFill>
        <p:spPr bwMode="auto">
          <a:xfrm>
            <a:off x="4643438" y="2500306"/>
            <a:ext cx="364333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ThermaPrep 2 Ov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714356"/>
            <a:ext cx="3143250" cy="24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AutoShape 6" descr="https://www.dentsply.co.uk/uploads/images/thermafil%2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596" y="357166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Thermaprep</a:t>
            </a:r>
            <a:r>
              <a:rPr lang="en-US" sz="24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Plus Oven</a:t>
            </a:r>
            <a:endParaRPr lang="en-US" sz="2400" b="1" dirty="0">
              <a:solidFill>
                <a:srgbClr val="FF99FF"/>
              </a:solidFill>
            </a:endParaRPr>
          </a:p>
        </p:txBody>
      </p:sp>
      <p:pic>
        <p:nvPicPr>
          <p:cNvPr id="31754" name="Picture 10" descr="http://www.dentaltix.com/sites/default/files/thermafil-obtulado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429000"/>
            <a:ext cx="238125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7" y="3429000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raining.vivalearning.com/contrib/classPhoto/PHOTO_1161.2012361239352308.jpg"/>
          <p:cNvPicPr>
            <a:picLocks noChangeAspect="1" noChangeArrowheads="1"/>
          </p:cNvPicPr>
          <p:nvPr/>
        </p:nvPicPr>
        <p:blipFill>
          <a:blip r:embed="rId2"/>
          <a:srcRect l="22000"/>
          <a:stretch>
            <a:fillRect/>
          </a:stretch>
        </p:blipFill>
        <p:spPr bwMode="auto">
          <a:xfrm>
            <a:off x="214282" y="571480"/>
            <a:ext cx="278608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786182" y="571480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GuttaFlow</a:t>
            </a:r>
            <a:endParaRPr lang="en-US" sz="36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C:\Users\user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295308" cy="259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91644" y="1500174"/>
            <a:ext cx="667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гутаперка </a:t>
            </a:r>
            <a:r>
              <a:rPr lang="mk-MK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форма на честички </a:t>
            </a:r>
          </a:p>
          <a:p>
            <a:pPr algn="just"/>
            <a:endParaRPr 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2714620"/>
            <a:ext cx="124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силер</a:t>
            </a:r>
            <a:endParaRPr 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786314" y="2071678"/>
            <a:ext cx="571504" cy="642942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3573016"/>
            <a:ext cx="7898701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подобро </a:t>
            </a: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запечатување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нема </a:t>
            </a: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топлина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биокомпатибилност</a:t>
            </a:r>
            <a:endParaRPr lang="mk-MK" sz="2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лесен </a:t>
            </a: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 за </a:t>
            </a: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употреба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лесно се отстранува за повторен </a:t>
            </a:r>
            <a:r>
              <a:rPr lang="mk-MK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ретретман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76" y="2095565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>
            <a:off x="2428844" y="368275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142976" y="571480"/>
            <a:ext cx="728667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mk-MK" sz="3600" b="1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ЗАСТАПЕНОСТ НА РАЗЛИЧНИТЕ ТЕХНИКИ</a:t>
            </a:r>
            <a:endParaRPr kumimoji="0" lang="en-US" sz="3600" b="1" i="0" u="none" strike="noStrike" spc="50" normalizeH="0" baseline="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kumimoji="0" lang="mk-MK" sz="3600" b="1" i="0" u="none" strike="noStrike" spc="50" normalizeH="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НА ДЕФИНИТИВНА КАНАЛНА ОБТУРАЦИЈА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9" name="Picture 8" descr="UGD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1494866" cy="1500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5720" y="3239489"/>
            <a:ext cx="507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alt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Автор:  Емилија Китаноска</a:t>
            </a:r>
          </a:p>
          <a:p>
            <a:r>
              <a:rPr lang="mk-MK" alt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Коавтор: </a:t>
            </a:r>
            <a:r>
              <a:rPr lang="en-US" alt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alt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Марија Китаноска</a:t>
            </a:r>
            <a:endParaRPr lang="mk-MK" alt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4" y="5857892"/>
            <a:ext cx="4000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altLang="en-US" sz="2000" b="1" i="1" dirty="0" smtClean="0">
                <a:solidFill>
                  <a:schemeClr val="bg1"/>
                </a:solidFill>
              </a:rPr>
              <a:t>                          Ментор</a:t>
            </a:r>
            <a:r>
              <a:rPr lang="en-US" altLang="en-US" sz="2000" b="1" i="1" dirty="0">
                <a:solidFill>
                  <a:schemeClr val="bg1"/>
                </a:solidFill>
              </a:rPr>
              <a:t>:</a:t>
            </a:r>
            <a:r>
              <a:rPr lang="mk-MK" altLang="en-US" sz="2000" b="1" i="1" dirty="0">
                <a:solidFill>
                  <a:schemeClr val="bg1"/>
                </a:solidFill>
              </a:rPr>
              <a:t> </a:t>
            </a:r>
            <a:endParaRPr lang="en-US" altLang="en-US" sz="2000" b="1" i="1" dirty="0">
              <a:solidFill>
                <a:schemeClr val="bg1"/>
              </a:solidFill>
            </a:endParaRPr>
          </a:p>
          <a:p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mk-MK" altLang="en-US" sz="2000" b="1" i="1" dirty="0" smtClean="0">
                <a:solidFill>
                  <a:schemeClr val="bg1"/>
                </a:solidFill>
              </a:rPr>
              <a:t>       Проф. Др. Ивона Ковачевска</a:t>
            </a:r>
            <a:endParaRPr lang="en-US" sz="2000" b="1" i="1" dirty="0"/>
          </a:p>
        </p:txBody>
      </p:sp>
      <p:pic>
        <p:nvPicPr>
          <p:cNvPr id="18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>
            <a:off x="7143752" y="2530251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3110" r="11551" b="10553"/>
          <a:stretch>
            <a:fillRect/>
          </a:stretch>
        </p:blipFill>
        <p:spPr bwMode="auto">
          <a:xfrm>
            <a:off x="5128291" y="3241841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4088" t="44922" r="29722" b="29973"/>
          <a:stretch>
            <a:fillRect/>
          </a:stretch>
        </p:blipFill>
        <p:spPr bwMode="auto">
          <a:xfrm>
            <a:off x="500034" y="428604"/>
            <a:ext cx="27860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4626" t="25587" r="46706" b="50976"/>
          <a:stretch>
            <a:fillRect/>
          </a:stretch>
        </p:blipFill>
        <p:spPr bwMode="auto">
          <a:xfrm>
            <a:off x="3786182" y="500042"/>
            <a:ext cx="2857520" cy="201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53843" t="26563" r="29685" b="54343"/>
          <a:stretch>
            <a:fillRect/>
          </a:stretch>
        </p:blipFill>
        <p:spPr bwMode="auto">
          <a:xfrm>
            <a:off x="2214546" y="2643182"/>
            <a:ext cx="29595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34077" t="51953" r="46157" b="24609"/>
          <a:stretch>
            <a:fillRect/>
          </a:stretch>
        </p:blipFill>
        <p:spPr bwMode="auto">
          <a:xfrm>
            <a:off x="3929058" y="4500570"/>
            <a:ext cx="310755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53843" t="61719" r="29136" b="11914"/>
          <a:stretch>
            <a:fillRect/>
          </a:stretch>
        </p:blipFill>
        <p:spPr bwMode="auto">
          <a:xfrm>
            <a:off x="5715008" y="2643182"/>
            <a:ext cx="27887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5" y="4595912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New folder\гарантированный-успех_garantirovannyj-uspehX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3184928" cy="254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43174" y="642918"/>
            <a:ext cx="321471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ЗАКЛУЧОК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143116"/>
            <a:ext cx="5752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СОВРЕМЕНИ ТЕХНИКИ</a:t>
            </a:r>
          </a:p>
          <a:p>
            <a:r>
              <a:rPr lang="mk-MK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 КАНАЛНА ОПТУРАЦИЈА </a:t>
            </a:r>
            <a:endParaRPr lang="en-US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143380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000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mk-MK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mk-MK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mk-MK" sz="4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mk-MK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9467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004" y="2286851"/>
            <a:ext cx="4339521" cy="165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k-MK" sz="3600" b="1" dirty="0" smtClean="0">
                <a:latin typeface="Arial" pitchFamily="34" charset="0"/>
                <a:cs typeface="Arial" pitchFamily="34" charset="0"/>
              </a:rPr>
              <a:t>ВИ БЛАГОДАРАМ </a:t>
            </a:r>
          </a:p>
          <a:p>
            <a:pPr>
              <a:lnSpc>
                <a:spcPct val="150000"/>
              </a:lnSpc>
            </a:pPr>
            <a:r>
              <a:rPr lang="mk-MK" sz="3600" b="1" dirty="0" smtClean="0">
                <a:latin typeface="Arial" pitchFamily="34" charset="0"/>
                <a:cs typeface="Arial" pitchFamily="34" charset="0"/>
              </a:rPr>
              <a:t>НА ВНИМАНИЕТО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svasta\tim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24235"/>
            <a:ext cx="3333765" cy="3333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94552" y="5246432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1823312" y="5246431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252072" y="5246433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4674914" y="5246433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6103674" y="5246432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7532434" y="5246434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7158" y="965868"/>
            <a:ext cx="814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mk-MK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текот на ендодонтската терапија, фазата на </a:t>
            </a:r>
            <a:r>
              <a:rPr kumimoji="0" lang="mk-MK" sz="2400" b="1" i="1" u="none" strike="noStrike" cap="none" normalizeH="0" baseline="0" dirty="0" smtClean="0">
                <a:ln>
                  <a:noFill/>
                </a:ln>
                <a:solidFill>
                  <a:srgbClr val="CCFF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дефинитивна канална оптурација </a:t>
            </a:r>
            <a:r>
              <a:rPr kumimoji="0" lang="mk-MK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претставува еден од факторите кои допринесуваат за посттераписка ефективност и ефикасност</a:t>
            </a:r>
            <a:endParaRPr kumimoji="0" lang="mk-MK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3786190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mk-MK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857488" y="4000504"/>
            <a:ext cx="928694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3929066"/>
            <a:ext cx="514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ТРО-ДИМЕНЗИОНАЛНА ОПТУРАЦИЈА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68632" t="28321" r="6661" b="14062"/>
          <a:stretch>
            <a:fillRect/>
          </a:stretch>
        </p:blipFill>
        <p:spPr bwMode="auto">
          <a:xfrm>
            <a:off x="6072198" y="2714620"/>
            <a:ext cx="2857520" cy="374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1928794" y="428604"/>
            <a:ext cx="5143536" cy="150019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14612" y="500042"/>
            <a:ext cx="379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i="1" dirty="0" smtClean="0">
                <a:latin typeface="Arial" pitchFamily="34" charset="0"/>
                <a:cs typeface="Arial" pitchFamily="34" charset="0"/>
              </a:rPr>
              <a:t>канално полнење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214422"/>
            <a:ext cx="222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гутаперка </a:t>
            </a:r>
            <a:endParaRPr lang="en-US" sz="28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1214422"/>
            <a:ext cx="147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силери</a:t>
            </a:r>
            <a:endParaRPr lang="en-US" sz="28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4429124" y="1285860"/>
            <a:ext cx="428628" cy="357190"/>
          </a:xfrm>
          <a:prstGeom prst="mathPlus">
            <a:avLst/>
          </a:prstGeom>
          <a:solidFill>
            <a:schemeClr val="tx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8662" y="2500306"/>
            <a:ext cx="77867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кристален </a:t>
            </a:r>
            <a:r>
              <a:rPr lang="mk-MK" sz="28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облик</a:t>
            </a:r>
            <a:endParaRPr lang="en-US" sz="2400" b="1" i="1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endParaRPr lang="mk-MK" sz="2400" b="1" i="1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алфа фаза  - егзотично дрво   </a:t>
            </a:r>
          </a:p>
          <a:p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Isonandra</a:t>
            </a:r>
            <a:endParaRPr lang="mk-MK" sz="2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mk-MK" sz="2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mk-MK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бета фаза  - </a:t>
            </a:r>
            <a:r>
              <a:rPr lang="mk-MK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42 - 49 </a:t>
            </a:r>
            <a:r>
              <a:rPr lang="en-US" sz="24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endParaRPr lang="mk-MK" sz="2400" b="1" i="1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8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аморфен облик – 53 – 59 </a:t>
            </a:r>
            <a:r>
              <a:rPr lang="en-US" sz="2800" b="1" i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mk-MK" sz="2800" b="1" i="1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mk-MK" sz="2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>
              <a:solidFill>
                <a:srgbClr val="FF99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04" y="649952"/>
            <a:ext cx="165215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8794" y="428603"/>
            <a:ext cx="5667542" cy="3527141"/>
          </a:xfrm>
          <a:prstGeom prst="rect">
            <a:avLst/>
          </a:prstGeom>
          <a:solidFill>
            <a:srgbClr val="FFCC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7356" y="-500090"/>
            <a:ext cx="5072066" cy="4455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mk-MK" sz="2400" b="1" i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mk-MK" sz="2400" b="1" i="1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mk-MK" sz="24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гутаперка 19-22%</a:t>
            </a: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mk-MK" sz="24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цинк-оксид 59-75%</a:t>
            </a: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mk-MK" sz="24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цинксиликат, восок, бои, </a:t>
            </a: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mk-MK" sz="24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антиоксиданси </a:t>
            </a:r>
          </a:p>
          <a:p>
            <a:pPr marL="36576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mk-MK" sz="24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 бариум сулфат за ртг контраст</a:t>
            </a:r>
            <a:endParaRPr lang="mk-MK" sz="2400" b="1" i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neodent.rs/Site/Products/DSC_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6753"/>
            <a:ext cx="3214710" cy="2232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674" name="Picture 2" descr="http://www.denticompras.com/media/catalog/product/cache/4/image/9df78eab33525d08d6e5fb8d27136e95/c/o/conos_maillefer_800x6002039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225" y="4023304"/>
            <a:ext cx="3457112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2" y="692696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94552" y="5246432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1823312" y="5246431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252072" y="5246433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4674914" y="5246433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6103674" y="5246432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7532434" y="5246434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928794" y="428604"/>
            <a:ext cx="5143536" cy="150019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14612" y="500042"/>
            <a:ext cx="379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latin typeface="Arial" pitchFamily="34" charset="0"/>
                <a:cs typeface="Arial" pitchFamily="34" charset="0"/>
              </a:rPr>
              <a:t>канално полнење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1214422"/>
            <a:ext cx="222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гутаперка </a:t>
            </a:r>
            <a:endParaRPr lang="en-US" sz="28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4429124" y="1285860"/>
            <a:ext cx="428628" cy="357190"/>
          </a:xfrm>
          <a:prstGeom prst="mathPlus">
            <a:avLst/>
          </a:prstGeom>
          <a:solidFill>
            <a:schemeClr val="tx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2066" y="1214422"/>
            <a:ext cx="147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силери</a:t>
            </a:r>
            <a:endParaRPr lang="en-US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72" y="2285992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ZOOC</a:t>
            </a:r>
          </a:p>
          <a:p>
            <a:pPr algn="ctr">
              <a:defRPr/>
            </a:pP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калциум хидроксид </a:t>
            </a:r>
            <a:endParaRPr lang="en-US" sz="28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покси смола</a:t>
            </a: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глас</a:t>
            </a: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јономер цементи</a:t>
            </a: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k-MK" sz="28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био - глас</a:t>
            </a:r>
            <a:endParaRPr lang="en-US" sz="28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mk-MK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параформалдехид</a:t>
            </a: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5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7394" y="5246434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7394" y="3537831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7394" y="1823320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user\Desktop\New folder\ex-tooth.png"/>
          <p:cNvPicPr>
            <a:picLocks noChangeAspect="1" noChangeArrowheads="1"/>
          </p:cNvPicPr>
          <p:nvPr/>
        </p:nvPicPr>
        <p:blipFill>
          <a:blip r:embed="rId3"/>
          <a:srcRect l="17037" t="10648" r="4164" b="10553"/>
          <a:stretch>
            <a:fillRect/>
          </a:stretch>
        </p:blipFill>
        <p:spPr bwMode="auto">
          <a:xfrm rot="167469">
            <a:off x="37394" y="37395"/>
            <a:ext cx="1574173" cy="157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05467821"/>
              </p:ext>
            </p:extLst>
          </p:nvPr>
        </p:nvGraphicFramePr>
        <p:xfrm>
          <a:off x="1524000" y="2071678"/>
          <a:ext cx="7620000" cy="42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8926" y="642918"/>
            <a:ext cx="4625818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ГУТАПЕРКА ТЕХНИКИ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90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ickwilsondmd.typepad.com/.a/6a01156e42deab970c014e864b2d9e970d-500wi"/>
          <p:cNvPicPr>
            <a:picLocks noChangeAspect="1" noChangeArrowheads="1"/>
          </p:cNvPicPr>
          <p:nvPr/>
        </p:nvPicPr>
        <p:blipFill>
          <a:blip r:embed="rId3"/>
          <a:srcRect l="16500" r="8499"/>
          <a:stretch>
            <a:fillRect/>
          </a:stretch>
        </p:blipFill>
        <p:spPr bwMode="auto">
          <a:xfrm>
            <a:off x="5572132" y="571480"/>
            <a:ext cx="321311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2010" y="764704"/>
            <a:ext cx="8206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mk-MK" sz="3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k-MK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тродимензионална оптурација ? ? ?</a:t>
            </a:r>
            <a:endParaRPr lang="en-US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857628"/>
            <a:ext cx="5917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    СОВРЕМЕНИ ТЕХНИКИ</a:t>
            </a:r>
          </a:p>
          <a:p>
            <a:r>
              <a:rPr lang="mk-MK" sz="32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НА КАНАЛНА ОПТУРАЦИЈА </a:t>
            </a:r>
            <a:endParaRPr lang="en-US" sz="3200" b="1" i="1" dirty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5" y="2203860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.ytimg.com/vi/ZN1IlCHGwoY/hqdefault.jpg"/>
          <p:cNvPicPr>
            <a:picLocks noChangeAspect="1" noChangeArrowheads="1"/>
          </p:cNvPicPr>
          <p:nvPr/>
        </p:nvPicPr>
        <p:blipFill>
          <a:blip r:embed="rId3"/>
          <a:srcRect r="15624" b="-10417"/>
          <a:stretch>
            <a:fillRect/>
          </a:stretch>
        </p:blipFill>
        <p:spPr bwMode="auto">
          <a:xfrm>
            <a:off x="5286348" y="785794"/>
            <a:ext cx="38576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5" y="1000108"/>
            <a:ext cx="769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конвенционални техники на </a:t>
            </a:r>
          </a:p>
          <a:p>
            <a:r>
              <a:rPr lang="mk-MK" sz="32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канална оптурација</a:t>
            </a:r>
            <a:endParaRPr lang="en-US" sz="3200" b="1" i="1" dirty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143248"/>
            <a:ext cx="58936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нерамномерно исполнет канал</a:t>
            </a:r>
          </a:p>
          <a:p>
            <a:endParaRPr lang="mk-MK" sz="28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празни простори </a:t>
            </a:r>
          </a:p>
          <a:p>
            <a:endParaRPr 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5522252"/>
            <a:ext cx="587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i="1" dirty="0" smtClean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идеално полнење на каналите </a:t>
            </a:r>
            <a:endParaRPr lang="en-US" sz="2800" b="1" i="1" dirty="0">
              <a:solidFill>
                <a:srgbClr val="FF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inus 7"/>
          <p:cNvSpPr/>
          <p:nvPr/>
        </p:nvSpPr>
        <p:spPr>
          <a:xfrm rot="19120196">
            <a:off x="4210953" y="5546937"/>
            <a:ext cx="2643206" cy="500066"/>
          </a:xfrm>
          <a:prstGeom prst="mathMin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2553372">
            <a:off x="4161008" y="5529972"/>
            <a:ext cx="2643206" cy="500066"/>
          </a:xfrm>
          <a:prstGeom prst="mathMin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8" y="4572008"/>
            <a:ext cx="1652159" cy="165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1162</Words>
  <Application>Microsoft Office PowerPoint</Application>
  <PresentationFormat>On-screen Show (4:3)</PresentationFormat>
  <Paragraphs>144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Ivona Kovacevska</cp:lastModifiedBy>
  <cp:revision>194</cp:revision>
  <dcterms:created xsi:type="dcterms:W3CDTF">2015-04-29T14:03:41Z</dcterms:created>
  <dcterms:modified xsi:type="dcterms:W3CDTF">2015-05-17T13:23:03Z</dcterms:modified>
</cp:coreProperties>
</file>