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17" r:id="rId5"/>
    <p:sldId id="318" r:id="rId6"/>
    <p:sldId id="259" r:id="rId7"/>
    <p:sldId id="260" r:id="rId8"/>
    <p:sldId id="261" r:id="rId9"/>
    <p:sldId id="262" r:id="rId10"/>
    <p:sldId id="325" r:id="rId11"/>
    <p:sldId id="326" r:id="rId12"/>
    <p:sldId id="327" r:id="rId13"/>
    <p:sldId id="328" r:id="rId14"/>
    <p:sldId id="263" r:id="rId15"/>
    <p:sldId id="278" r:id="rId16"/>
    <p:sldId id="279" r:id="rId17"/>
    <p:sldId id="280" r:id="rId18"/>
    <p:sldId id="281" r:id="rId19"/>
    <p:sldId id="282" r:id="rId20"/>
    <p:sldId id="283" r:id="rId21"/>
    <p:sldId id="284" r:id="rId22"/>
    <p:sldId id="319" r:id="rId23"/>
    <p:sldId id="320" r:id="rId24"/>
    <p:sldId id="321" r:id="rId25"/>
    <p:sldId id="264" r:id="rId26"/>
    <p:sldId id="265" r:id="rId27"/>
    <p:sldId id="266" r:id="rId28"/>
    <p:sldId id="267" r:id="rId29"/>
    <p:sldId id="268" r:id="rId30"/>
    <p:sldId id="269" r:id="rId31"/>
    <p:sldId id="270" r:id="rId32"/>
    <p:sldId id="272" r:id="rId33"/>
    <p:sldId id="273" r:id="rId34"/>
    <p:sldId id="274" r:id="rId35"/>
    <p:sldId id="275" r:id="rId36"/>
    <p:sldId id="276" r:id="rId37"/>
    <p:sldId id="322" r:id="rId38"/>
    <p:sldId id="323" r:id="rId39"/>
    <p:sldId id="277" r:id="rId40"/>
    <p:sldId id="285" r:id="rId41"/>
    <p:sldId id="286" r:id="rId42"/>
    <p:sldId id="287" r:id="rId43"/>
    <p:sldId id="288" r:id="rId44"/>
    <p:sldId id="289" r:id="rId45"/>
    <p:sldId id="290" r:id="rId46"/>
    <p:sldId id="291" r:id="rId47"/>
    <p:sldId id="292" r:id="rId48"/>
    <p:sldId id="293" r:id="rId49"/>
    <p:sldId id="294" r:id="rId50"/>
    <p:sldId id="296" r:id="rId51"/>
    <p:sldId id="297" r:id="rId52"/>
    <p:sldId id="298" r:id="rId53"/>
    <p:sldId id="299" r:id="rId54"/>
    <p:sldId id="300" r:id="rId55"/>
    <p:sldId id="301" r:id="rId56"/>
    <p:sldId id="302" r:id="rId57"/>
    <p:sldId id="309" r:id="rId58"/>
    <p:sldId id="310" r:id="rId59"/>
    <p:sldId id="311" r:id="rId60"/>
    <p:sldId id="312" r:id="rId61"/>
    <p:sldId id="313" r:id="rId62"/>
    <p:sldId id="314" r:id="rId63"/>
    <p:sldId id="315" r:id="rId64"/>
    <p:sldId id="316" r:id="rId65"/>
    <p:sldId id="324" r:id="rId66"/>
    <p:sldId id="303" r:id="rId67"/>
    <p:sldId id="304" r:id="rId68"/>
    <p:sldId id="305" r:id="rId69"/>
    <p:sldId id="295" r:id="rId70"/>
    <p:sldId id="306" r:id="rId71"/>
    <p:sldId id="307" r:id="rId72"/>
    <p:sldId id="308" r:id="rId73"/>
  </p:sldIdLst>
  <p:sldSz cx="12192000" cy="6858000"/>
  <p:notesSz cx="6858000" cy="9144000"/>
  <p:defaultTextStyle>
    <a:defPPr>
      <a:defRPr lang="mk-M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p:cViewPr varScale="1">
        <p:scale>
          <a:sx n="76" d="100"/>
          <a:sy n="76" d="100"/>
        </p:scale>
        <p:origin x="12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mk-MK"/>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mk-MK"/>
          </a:p>
        </p:txBody>
      </p:sp>
      <p:sp>
        <p:nvSpPr>
          <p:cNvPr id="4" name="Date Placeholder 3"/>
          <p:cNvSpPr>
            <a:spLocks noGrp="1"/>
          </p:cNvSpPr>
          <p:nvPr>
            <p:ph type="dt" sz="half" idx="10"/>
          </p:nvPr>
        </p:nvSpPr>
        <p:spPr/>
        <p:txBody>
          <a:bodyPr/>
          <a:lstStyle/>
          <a:p>
            <a:fld id="{B0F0ACCA-2796-45B5-B702-73B3EC1BF06A}" type="datetimeFigureOut">
              <a:rPr lang="mk-MK" smtClean="0"/>
              <a:t>19.11.2015</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7BC4C954-BD3C-40E5-B91F-25C4644D28B1}" type="slidenum">
              <a:rPr lang="mk-MK" smtClean="0"/>
              <a:t>‹#›</a:t>
            </a:fld>
            <a:endParaRPr lang="mk-MK"/>
          </a:p>
        </p:txBody>
      </p:sp>
    </p:spTree>
    <p:extLst>
      <p:ext uri="{BB962C8B-B14F-4D97-AF65-F5344CB8AC3E}">
        <p14:creationId xmlns:p14="http://schemas.microsoft.com/office/powerpoint/2010/main" val="492066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k-M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4" name="Date Placeholder 3"/>
          <p:cNvSpPr>
            <a:spLocks noGrp="1"/>
          </p:cNvSpPr>
          <p:nvPr>
            <p:ph type="dt" sz="half" idx="10"/>
          </p:nvPr>
        </p:nvSpPr>
        <p:spPr/>
        <p:txBody>
          <a:bodyPr/>
          <a:lstStyle/>
          <a:p>
            <a:fld id="{B0F0ACCA-2796-45B5-B702-73B3EC1BF06A}" type="datetimeFigureOut">
              <a:rPr lang="mk-MK" smtClean="0"/>
              <a:t>19.11.2015</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7BC4C954-BD3C-40E5-B91F-25C4644D28B1}" type="slidenum">
              <a:rPr lang="mk-MK" smtClean="0"/>
              <a:t>‹#›</a:t>
            </a:fld>
            <a:endParaRPr lang="mk-MK"/>
          </a:p>
        </p:txBody>
      </p:sp>
    </p:spTree>
    <p:extLst>
      <p:ext uri="{BB962C8B-B14F-4D97-AF65-F5344CB8AC3E}">
        <p14:creationId xmlns:p14="http://schemas.microsoft.com/office/powerpoint/2010/main" val="1991653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mk-MK"/>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4" name="Date Placeholder 3"/>
          <p:cNvSpPr>
            <a:spLocks noGrp="1"/>
          </p:cNvSpPr>
          <p:nvPr>
            <p:ph type="dt" sz="half" idx="10"/>
          </p:nvPr>
        </p:nvSpPr>
        <p:spPr/>
        <p:txBody>
          <a:bodyPr/>
          <a:lstStyle/>
          <a:p>
            <a:fld id="{B0F0ACCA-2796-45B5-B702-73B3EC1BF06A}" type="datetimeFigureOut">
              <a:rPr lang="mk-MK" smtClean="0"/>
              <a:t>19.11.2015</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7BC4C954-BD3C-40E5-B91F-25C4644D28B1}" type="slidenum">
              <a:rPr lang="mk-MK" smtClean="0"/>
              <a:t>‹#›</a:t>
            </a:fld>
            <a:endParaRPr lang="mk-MK"/>
          </a:p>
        </p:txBody>
      </p:sp>
    </p:spTree>
    <p:extLst>
      <p:ext uri="{BB962C8B-B14F-4D97-AF65-F5344CB8AC3E}">
        <p14:creationId xmlns:p14="http://schemas.microsoft.com/office/powerpoint/2010/main" val="3136945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k-M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4" name="Date Placeholder 3"/>
          <p:cNvSpPr>
            <a:spLocks noGrp="1"/>
          </p:cNvSpPr>
          <p:nvPr>
            <p:ph type="dt" sz="half" idx="10"/>
          </p:nvPr>
        </p:nvSpPr>
        <p:spPr/>
        <p:txBody>
          <a:bodyPr/>
          <a:lstStyle/>
          <a:p>
            <a:fld id="{B0F0ACCA-2796-45B5-B702-73B3EC1BF06A}" type="datetimeFigureOut">
              <a:rPr lang="mk-MK" smtClean="0"/>
              <a:t>19.11.2015</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7BC4C954-BD3C-40E5-B91F-25C4644D28B1}" type="slidenum">
              <a:rPr lang="mk-MK" smtClean="0"/>
              <a:t>‹#›</a:t>
            </a:fld>
            <a:endParaRPr lang="mk-MK"/>
          </a:p>
        </p:txBody>
      </p:sp>
    </p:spTree>
    <p:extLst>
      <p:ext uri="{BB962C8B-B14F-4D97-AF65-F5344CB8AC3E}">
        <p14:creationId xmlns:p14="http://schemas.microsoft.com/office/powerpoint/2010/main" val="4276697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mk-MK"/>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F0ACCA-2796-45B5-B702-73B3EC1BF06A}" type="datetimeFigureOut">
              <a:rPr lang="mk-MK" smtClean="0"/>
              <a:t>19.11.2015</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7BC4C954-BD3C-40E5-B91F-25C4644D28B1}" type="slidenum">
              <a:rPr lang="mk-MK" smtClean="0"/>
              <a:t>‹#›</a:t>
            </a:fld>
            <a:endParaRPr lang="mk-MK"/>
          </a:p>
        </p:txBody>
      </p:sp>
    </p:spTree>
    <p:extLst>
      <p:ext uri="{BB962C8B-B14F-4D97-AF65-F5344CB8AC3E}">
        <p14:creationId xmlns:p14="http://schemas.microsoft.com/office/powerpoint/2010/main" val="1703442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k-MK"/>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5" name="Date Placeholder 4"/>
          <p:cNvSpPr>
            <a:spLocks noGrp="1"/>
          </p:cNvSpPr>
          <p:nvPr>
            <p:ph type="dt" sz="half" idx="10"/>
          </p:nvPr>
        </p:nvSpPr>
        <p:spPr/>
        <p:txBody>
          <a:bodyPr/>
          <a:lstStyle/>
          <a:p>
            <a:fld id="{B0F0ACCA-2796-45B5-B702-73B3EC1BF06A}" type="datetimeFigureOut">
              <a:rPr lang="mk-MK" smtClean="0"/>
              <a:t>19.11.2015</a:t>
            </a:fld>
            <a:endParaRPr lang="mk-MK"/>
          </a:p>
        </p:txBody>
      </p:sp>
      <p:sp>
        <p:nvSpPr>
          <p:cNvPr id="6" name="Footer Placeholder 5"/>
          <p:cNvSpPr>
            <a:spLocks noGrp="1"/>
          </p:cNvSpPr>
          <p:nvPr>
            <p:ph type="ftr" sz="quarter" idx="11"/>
          </p:nvPr>
        </p:nvSpPr>
        <p:spPr/>
        <p:txBody>
          <a:bodyPr/>
          <a:lstStyle/>
          <a:p>
            <a:endParaRPr lang="mk-MK"/>
          </a:p>
        </p:txBody>
      </p:sp>
      <p:sp>
        <p:nvSpPr>
          <p:cNvPr id="7" name="Slide Number Placeholder 6"/>
          <p:cNvSpPr>
            <a:spLocks noGrp="1"/>
          </p:cNvSpPr>
          <p:nvPr>
            <p:ph type="sldNum" sz="quarter" idx="12"/>
          </p:nvPr>
        </p:nvSpPr>
        <p:spPr/>
        <p:txBody>
          <a:bodyPr/>
          <a:lstStyle/>
          <a:p>
            <a:fld id="{7BC4C954-BD3C-40E5-B91F-25C4644D28B1}" type="slidenum">
              <a:rPr lang="mk-MK" smtClean="0"/>
              <a:t>‹#›</a:t>
            </a:fld>
            <a:endParaRPr lang="mk-MK"/>
          </a:p>
        </p:txBody>
      </p:sp>
    </p:spTree>
    <p:extLst>
      <p:ext uri="{BB962C8B-B14F-4D97-AF65-F5344CB8AC3E}">
        <p14:creationId xmlns:p14="http://schemas.microsoft.com/office/powerpoint/2010/main" val="1816022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mk-MK"/>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7" name="Date Placeholder 6"/>
          <p:cNvSpPr>
            <a:spLocks noGrp="1"/>
          </p:cNvSpPr>
          <p:nvPr>
            <p:ph type="dt" sz="half" idx="10"/>
          </p:nvPr>
        </p:nvSpPr>
        <p:spPr/>
        <p:txBody>
          <a:bodyPr/>
          <a:lstStyle/>
          <a:p>
            <a:fld id="{B0F0ACCA-2796-45B5-B702-73B3EC1BF06A}" type="datetimeFigureOut">
              <a:rPr lang="mk-MK" smtClean="0"/>
              <a:t>19.11.2015</a:t>
            </a:fld>
            <a:endParaRPr lang="mk-MK"/>
          </a:p>
        </p:txBody>
      </p:sp>
      <p:sp>
        <p:nvSpPr>
          <p:cNvPr id="8" name="Footer Placeholder 7"/>
          <p:cNvSpPr>
            <a:spLocks noGrp="1"/>
          </p:cNvSpPr>
          <p:nvPr>
            <p:ph type="ftr" sz="quarter" idx="11"/>
          </p:nvPr>
        </p:nvSpPr>
        <p:spPr/>
        <p:txBody>
          <a:bodyPr/>
          <a:lstStyle/>
          <a:p>
            <a:endParaRPr lang="mk-MK"/>
          </a:p>
        </p:txBody>
      </p:sp>
      <p:sp>
        <p:nvSpPr>
          <p:cNvPr id="9" name="Slide Number Placeholder 8"/>
          <p:cNvSpPr>
            <a:spLocks noGrp="1"/>
          </p:cNvSpPr>
          <p:nvPr>
            <p:ph type="sldNum" sz="quarter" idx="12"/>
          </p:nvPr>
        </p:nvSpPr>
        <p:spPr/>
        <p:txBody>
          <a:bodyPr/>
          <a:lstStyle/>
          <a:p>
            <a:fld id="{7BC4C954-BD3C-40E5-B91F-25C4644D28B1}" type="slidenum">
              <a:rPr lang="mk-MK" smtClean="0"/>
              <a:t>‹#›</a:t>
            </a:fld>
            <a:endParaRPr lang="mk-MK"/>
          </a:p>
        </p:txBody>
      </p:sp>
    </p:spTree>
    <p:extLst>
      <p:ext uri="{BB962C8B-B14F-4D97-AF65-F5344CB8AC3E}">
        <p14:creationId xmlns:p14="http://schemas.microsoft.com/office/powerpoint/2010/main" val="1451493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k-MK"/>
          </a:p>
        </p:txBody>
      </p:sp>
      <p:sp>
        <p:nvSpPr>
          <p:cNvPr id="3" name="Date Placeholder 2"/>
          <p:cNvSpPr>
            <a:spLocks noGrp="1"/>
          </p:cNvSpPr>
          <p:nvPr>
            <p:ph type="dt" sz="half" idx="10"/>
          </p:nvPr>
        </p:nvSpPr>
        <p:spPr/>
        <p:txBody>
          <a:bodyPr/>
          <a:lstStyle/>
          <a:p>
            <a:fld id="{B0F0ACCA-2796-45B5-B702-73B3EC1BF06A}" type="datetimeFigureOut">
              <a:rPr lang="mk-MK" smtClean="0"/>
              <a:t>19.11.2015</a:t>
            </a:fld>
            <a:endParaRPr lang="mk-MK"/>
          </a:p>
        </p:txBody>
      </p:sp>
      <p:sp>
        <p:nvSpPr>
          <p:cNvPr id="4" name="Footer Placeholder 3"/>
          <p:cNvSpPr>
            <a:spLocks noGrp="1"/>
          </p:cNvSpPr>
          <p:nvPr>
            <p:ph type="ftr" sz="quarter" idx="11"/>
          </p:nvPr>
        </p:nvSpPr>
        <p:spPr/>
        <p:txBody>
          <a:bodyPr/>
          <a:lstStyle/>
          <a:p>
            <a:endParaRPr lang="mk-MK"/>
          </a:p>
        </p:txBody>
      </p:sp>
      <p:sp>
        <p:nvSpPr>
          <p:cNvPr id="5" name="Slide Number Placeholder 4"/>
          <p:cNvSpPr>
            <a:spLocks noGrp="1"/>
          </p:cNvSpPr>
          <p:nvPr>
            <p:ph type="sldNum" sz="quarter" idx="12"/>
          </p:nvPr>
        </p:nvSpPr>
        <p:spPr/>
        <p:txBody>
          <a:bodyPr/>
          <a:lstStyle/>
          <a:p>
            <a:fld id="{7BC4C954-BD3C-40E5-B91F-25C4644D28B1}" type="slidenum">
              <a:rPr lang="mk-MK" smtClean="0"/>
              <a:t>‹#›</a:t>
            </a:fld>
            <a:endParaRPr lang="mk-MK"/>
          </a:p>
        </p:txBody>
      </p:sp>
    </p:spTree>
    <p:extLst>
      <p:ext uri="{BB962C8B-B14F-4D97-AF65-F5344CB8AC3E}">
        <p14:creationId xmlns:p14="http://schemas.microsoft.com/office/powerpoint/2010/main" val="2591474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F0ACCA-2796-45B5-B702-73B3EC1BF06A}" type="datetimeFigureOut">
              <a:rPr lang="mk-MK" smtClean="0"/>
              <a:t>19.11.2015</a:t>
            </a:fld>
            <a:endParaRPr lang="mk-MK"/>
          </a:p>
        </p:txBody>
      </p:sp>
      <p:sp>
        <p:nvSpPr>
          <p:cNvPr id="3" name="Footer Placeholder 2"/>
          <p:cNvSpPr>
            <a:spLocks noGrp="1"/>
          </p:cNvSpPr>
          <p:nvPr>
            <p:ph type="ftr" sz="quarter" idx="11"/>
          </p:nvPr>
        </p:nvSpPr>
        <p:spPr/>
        <p:txBody>
          <a:bodyPr/>
          <a:lstStyle/>
          <a:p>
            <a:endParaRPr lang="mk-MK"/>
          </a:p>
        </p:txBody>
      </p:sp>
      <p:sp>
        <p:nvSpPr>
          <p:cNvPr id="4" name="Slide Number Placeholder 3"/>
          <p:cNvSpPr>
            <a:spLocks noGrp="1"/>
          </p:cNvSpPr>
          <p:nvPr>
            <p:ph type="sldNum" sz="quarter" idx="12"/>
          </p:nvPr>
        </p:nvSpPr>
        <p:spPr/>
        <p:txBody>
          <a:bodyPr/>
          <a:lstStyle/>
          <a:p>
            <a:fld id="{7BC4C954-BD3C-40E5-B91F-25C4644D28B1}" type="slidenum">
              <a:rPr lang="mk-MK" smtClean="0"/>
              <a:t>‹#›</a:t>
            </a:fld>
            <a:endParaRPr lang="mk-MK"/>
          </a:p>
        </p:txBody>
      </p:sp>
    </p:spTree>
    <p:extLst>
      <p:ext uri="{BB962C8B-B14F-4D97-AF65-F5344CB8AC3E}">
        <p14:creationId xmlns:p14="http://schemas.microsoft.com/office/powerpoint/2010/main" val="1078628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mk-MK"/>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F0ACCA-2796-45B5-B702-73B3EC1BF06A}" type="datetimeFigureOut">
              <a:rPr lang="mk-MK" smtClean="0"/>
              <a:t>19.11.2015</a:t>
            </a:fld>
            <a:endParaRPr lang="mk-MK"/>
          </a:p>
        </p:txBody>
      </p:sp>
      <p:sp>
        <p:nvSpPr>
          <p:cNvPr id="6" name="Footer Placeholder 5"/>
          <p:cNvSpPr>
            <a:spLocks noGrp="1"/>
          </p:cNvSpPr>
          <p:nvPr>
            <p:ph type="ftr" sz="quarter" idx="11"/>
          </p:nvPr>
        </p:nvSpPr>
        <p:spPr/>
        <p:txBody>
          <a:bodyPr/>
          <a:lstStyle/>
          <a:p>
            <a:endParaRPr lang="mk-MK"/>
          </a:p>
        </p:txBody>
      </p:sp>
      <p:sp>
        <p:nvSpPr>
          <p:cNvPr id="7" name="Slide Number Placeholder 6"/>
          <p:cNvSpPr>
            <a:spLocks noGrp="1"/>
          </p:cNvSpPr>
          <p:nvPr>
            <p:ph type="sldNum" sz="quarter" idx="12"/>
          </p:nvPr>
        </p:nvSpPr>
        <p:spPr/>
        <p:txBody>
          <a:bodyPr/>
          <a:lstStyle/>
          <a:p>
            <a:fld id="{7BC4C954-BD3C-40E5-B91F-25C4644D28B1}" type="slidenum">
              <a:rPr lang="mk-MK" smtClean="0"/>
              <a:t>‹#›</a:t>
            </a:fld>
            <a:endParaRPr lang="mk-MK"/>
          </a:p>
        </p:txBody>
      </p:sp>
    </p:spTree>
    <p:extLst>
      <p:ext uri="{BB962C8B-B14F-4D97-AF65-F5344CB8AC3E}">
        <p14:creationId xmlns:p14="http://schemas.microsoft.com/office/powerpoint/2010/main" val="3187782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mk-MK"/>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k-MK"/>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F0ACCA-2796-45B5-B702-73B3EC1BF06A}" type="datetimeFigureOut">
              <a:rPr lang="mk-MK" smtClean="0"/>
              <a:t>19.11.2015</a:t>
            </a:fld>
            <a:endParaRPr lang="mk-MK"/>
          </a:p>
        </p:txBody>
      </p:sp>
      <p:sp>
        <p:nvSpPr>
          <p:cNvPr id="6" name="Footer Placeholder 5"/>
          <p:cNvSpPr>
            <a:spLocks noGrp="1"/>
          </p:cNvSpPr>
          <p:nvPr>
            <p:ph type="ftr" sz="quarter" idx="11"/>
          </p:nvPr>
        </p:nvSpPr>
        <p:spPr/>
        <p:txBody>
          <a:bodyPr/>
          <a:lstStyle/>
          <a:p>
            <a:endParaRPr lang="mk-MK"/>
          </a:p>
        </p:txBody>
      </p:sp>
      <p:sp>
        <p:nvSpPr>
          <p:cNvPr id="7" name="Slide Number Placeholder 6"/>
          <p:cNvSpPr>
            <a:spLocks noGrp="1"/>
          </p:cNvSpPr>
          <p:nvPr>
            <p:ph type="sldNum" sz="quarter" idx="12"/>
          </p:nvPr>
        </p:nvSpPr>
        <p:spPr/>
        <p:txBody>
          <a:bodyPr/>
          <a:lstStyle/>
          <a:p>
            <a:fld id="{7BC4C954-BD3C-40E5-B91F-25C4644D28B1}" type="slidenum">
              <a:rPr lang="mk-MK" smtClean="0"/>
              <a:t>‹#›</a:t>
            </a:fld>
            <a:endParaRPr lang="mk-MK"/>
          </a:p>
        </p:txBody>
      </p:sp>
    </p:spTree>
    <p:extLst>
      <p:ext uri="{BB962C8B-B14F-4D97-AF65-F5344CB8AC3E}">
        <p14:creationId xmlns:p14="http://schemas.microsoft.com/office/powerpoint/2010/main" val="4220217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mk-MK"/>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k-MK"/>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0ACCA-2796-45B5-B702-73B3EC1BF06A}" type="datetimeFigureOut">
              <a:rPr lang="mk-MK" smtClean="0"/>
              <a:t>19.11.2015</a:t>
            </a:fld>
            <a:endParaRPr lang="mk-M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k-M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4C954-BD3C-40E5-B91F-25C4644D28B1}" type="slidenum">
              <a:rPr lang="mk-MK" smtClean="0"/>
              <a:t>‹#›</a:t>
            </a:fld>
            <a:endParaRPr lang="mk-MK"/>
          </a:p>
        </p:txBody>
      </p:sp>
    </p:spTree>
    <p:extLst>
      <p:ext uri="{BB962C8B-B14F-4D97-AF65-F5344CB8AC3E}">
        <p14:creationId xmlns:p14="http://schemas.microsoft.com/office/powerpoint/2010/main" val="3050589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mk-M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2109" y="492169"/>
            <a:ext cx="9910118" cy="5105442"/>
          </a:xfrm>
        </p:spPr>
        <p:txBody>
          <a:bodyPr>
            <a:normAutofit/>
          </a:bodyPr>
          <a:lstStyle/>
          <a:p>
            <a:r>
              <a:rPr lang="mk-MK" sz="4400" dirty="0" smtClean="0">
                <a:solidFill>
                  <a:schemeClr val="accent5">
                    <a:lumMod val="75000"/>
                  </a:schemeClr>
                </a:solidFill>
              </a:rPr>
              <a:t>Проф. д-р Милица Шкариќ</a:t>
            </a:r>
            <a:r>
              <a:rPr lang="mk-MK" sz="4400" dirty="0" smtClean="0"/>
              <a:t/>
            </a:r>
            <a:br>
              <a:rPr lang="mk-MK" sz="4400" dirty="0" smtClean="0"/>
            </a:br>
            <a:r>
              <a:rPr lang="mk-MK" dirty="0" smtClean="0"/>
              <a:t/>
            </a:r>
            <a:br>
              <a:rPr lang="mk-MK" dirty="0" smtClean="0"/>
            </a:br>
            <a:r>
              <a:rPr lang="mk-MK" sz="4900" b="1" dirty="0" smtClean="0">
                <a:solidFill>
                  <a:schemeClr val="accent1">
                    <a:lumMod val="50000"/>
                  </a:schemeClr>
                </a:solidFill>
              </a:rPr>
              <a:t>Почетна настава по пијано за деца од предучилишна возраст</a:t>
            </a:r>
            <a:br>
              <a:rPr lang="mk-MK" sz="4900" b="1" dirty="0" smtClean="0">
                <a:solidFill>
                  <a:schemeClr val="accent1">
                    <a:lumMod val="50000"/>
                  </a:schemeClr>
                </a:solidFill>
              </a:rPr>
            </a:br>
            <a:r>
              <a:rPr lang="mk-MK" sz="4900" b="1" dirty="0" smtClean="0"/>
              <a:t>(</a:t>
            </a:r>
            <a:r>
              <a:rPr lang="mk-MK" sz="4900" b="1" dirty="0" smtClean="0">
                <a:solidFill>
                  <a:schemeClr val="accent1">
                    <a:lumMod val="50000"/>
                  </a:schemeClr>
                </a:solidFill>
              </a:rPr>
              <a:t>споредба на почетни методи од </a:t>
            </a:r>
            <a:r>
              <a:rPr lang="mk-MK" sz="4900" b="1" dirty="0" smtClean="0"/>
              <a:t/>
            </a:r>
            <a:br>
              <a:rPr lang="mk-MK" sz="4900" b="1" dirty="0" smtClean="0"/>
            </a:br>
            <a:r>
              <a:rPr lang="mk-MK" sz="4900" b="1" dirty="0">
                <a:solidFill>
                  <a:schemeClr val="accent2">
                    <a:lumMod val="75000"/>
                  </a:schemeClr>
                </a:solidFill>
              </a:rPr>
              <a:t>Ј</a:t>
            </a:r>
            <a:r>
              <a:rPr lang="mk-MK" sz="4900" b="1" dirty="0" smtClean="0">
                <a:solidFill>
                  <a:schemeClr val="accent2">
                    <a:lumMod val="75000"/>
                  </a:schemeClr>
                </a:solidFill>
              </a:rPr>
              <a:t>апонија</a:t>
            </a:r>
            <a:r>
              <a:rPr lang="mk-MK" sz="4900" b="1" dirty="0" smtClean="0"/>
              <a:t>, </a:t>
            </a:r>
            <a:r>
              <a:rPr lang="mk-MK" sz="4900" b="1" dirty="0" smtClean="0">
                <a:solidFill>
                  <a:schemeClr val="accent2">
                    <a:lumMod val="50000"/>
                  </a:schemeClr>
                </a:solidFill>
              </a:rPr>
              <a:t>Франција</a:t>
            </a:r>
            <a:r>
              <a:rPr lang="mk-MK" sz="4900" b="1" dirty="0" smtClean="0"/>
              <a:t>, </a:t>
            </a:r>
            <a:r>
              <a:rPr lang="mk-MK" sz="4900" b="1" dirty="0" smtClean="0">
                <a:solidFill>
                  <a:schemeClr val="accent4">
                    <a:lumMod val="75000"/>
                  </a:schemeClr>
                </a:solidFill>
              </a:rPr>
              <a:t>Германија</a:t>
            </a:r>
            <a:r>
              <a:rPr lang="mk-MK" sz="4900" b="1" dirty="0" smtClean="0"/>
              <a:t> и </a:t>
            </a:r>
            <a:r>
              <a:rPr lang="mk-MK" sz="4900" b="1" dirty="0" smtClean="0">
                <a:solidFill>
                  <a:srgbClr val="002060"/>
                </a:solidFill>
              </a:rPr>
              <a:t>САД</a:t>
            </a:r>
            <a:r>
              <a:rPr lang="mk-MK" sz="4900" b="1" dirty="0" smtClean="0"/>
              <a:t>) </a:t>
            </a:r>
            <a:endParaRPr lang="mk-MK" sz="4900" b="1" dirty="0"/>
          </a:p>
        </p:txBody>
      </p:sp>
      <p:pic>
        <p:nvPicPr>
          <p:cNvPr id="5" name="Picture 4"/>
          <p:cNvPicPr>
            <a:picLocks noChangeAspect="1"/>
          </p:cNvPicPr>
          <p:nvPr/>
        </p:nvPicPr>
        <p:blipFill>
          <a:blip r:embed="rId2"/>
          <a:stretch>
            <a:fillRect/>
          </a:stretch>
        </p:blipFill>
        <p:spPr>
          <a:xfrm>
            <a:off x="32609" y="0"/>
            <a:ext cx="2323069" cy="2332261"/>
          </a:xfrm>
          <a:prstGeom prst="rect">
            <a:avLst/>
          </a:prstGeom>
        </p:spPr>
      </p:pic>
      <p:pic>
        <p:nvPicPr>
          <p:cNvPr id="6" name="Picture 5"/>
          <p:cNvPicPr>
            <a:picLocks noChangeAspect="1"/>
          </p:cNvPicPr>
          <p:nvPr/>
        </p:nvPicPr>
        <p:blipFill>
          <a:blip r:embed="rId3"/>
          <a:stretch>
            <a:fillRect/>
          </a:stretch>
        </p:blipFill>
        <p:spPr>
          <a:xfrm>
            <a:off x="11022227" y="5456878"/>
            <a:ext cx="1079500" cy="1265803"/>
          </a:xfrm>
          <a:prstGeom prst="rect">
            <a:avLst/>
          </a:prstGeom>
        </p:spPr>
      </p:pic>
      <p:pic>
        <p:nvPicPr>
          <p:cNvPr id="7" name="Picture 6"/>
          <p:cNvPicPr>
            <a:picLocks noChangeAspect="1"/>
          </p:cNvPicPr>
          <p:nvPr/>
        </p:nvPicPr>
        <p:blipFill rotWithShape="1">
          <a:blip r:embed="rId4"/>
          <a:srcRect r="664" b="6666"/>
          <a:stretch/>
        </p:blipFill>
        <p:spPr>
          <a:xfrm>
            <a:off x="8844455" y="0"/>
            <a:ext cx="3347545" cy="1358900"/>
          </a:xfrm>
          <a:prstGeom prst="rect">
            <a:avLst/>
          </a:prstGeom>
        </p:spPr>
      </p:pic>
    </p:spTree>
    <p:extLst>
      <p:ext uri="{BB962C8B-B14F-4D97-AF65-F5344CB8AC3E}">
        <p14:creationId xmlns:p14="http://schemas.microsoft.com/office/powerpoint/2010/main" val="1930690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600" y="43312"/>
            <a:ext cx="11772900" cy="6771376"/>
          </a:xfrm>
          <a:prstGeom prst="rect">
            <a:avLst/>
          </a:prstGeom>
        </p:spPr>
      </p:pic>
    </p:spTree>
    <p:extLst>
      <p:ext uri="{BB962C8B-B14F-4D97-AF65-F5344CB8AC3E}">
        <p14:creationId xmlns:p14="http://schemas.microsoft.com/office/powerpoint/2010/main" val="14619514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72012" y="0"/>
            <a:ext cx="9378175" cy="6858000"/>
          </a:xfrm>
          <a:prstGeom prst="rect">
            <a:avLst/>
          </a:prstGeom>
        </p:spPr>
      </p:pic>
    </p:spTree>
    <p:extLst>
      <p:ext uri="{BB962C8B-B14F-4D97-AF65-F5344CB8AC3E}">
        <p14:creationId xmlns:p14="http://schemas.microsoft.com/office/powerpoint/2010/main" val="17099694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11454" y="0"/>
            <a:ext cx="7077091" cy="6858000"/>
          </a:xfrm>
          <a:prstGeom prst="rect">
            <a:avLst/>
          </a:prstGeom>
        </p:spPr>
      </p:pic>
    </p:spTree>
    <p:extLst>
      <p:ext uri="{BB962C8B-B14F-4D97-AF65-F5344CB8AC3E}">
        <p14:creationId xmlns:p14="http://schemas.microsoft.com/office/powerpoint/2010/main" val="22380217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28628" y="0"/>
            <a:ext cx="9934743" cy="6858000"/>
          </a:xfrm>
          <a:prstGeom prst="rect">
            <a:avLst/>
          </a:prstGeom>
        </p:spPr>
      </p:pic>
    </p:spTree>
    <p:extLst>
      <p:ext uri="{BB962C8B-B14F-4D97-AF65-F5344CB8AC3E}">
        <p14:creationId xmlns:p14="http://schemas.microsoft.com/office/powerpoint/2010/main" val="18275507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0"/>
            <a:ext cx="10515600" cy="6858000"/>
          </a:xfrm>
        </p:spPr>
        <p:txBody>
          <a:bodyPr/>
          <a:lstStyle/>
          <a:p>
            <a:pPr marL="0" indent="0" algn="ctr">
              <a:buNone/>
            </a:pPr>
            <a:r>
              <a:rPr lang="en-US" sz="3600" dirty="0" smtClean="0">
                <a:solidFill>
                  <a:schemeClr val="accent2">
                    <a:lumMod val="50000"/>
                  </a:schemeClr>
                </a:solidFill>
              </a:rPr>
              <a:t>Djamilla LASKRI &amp; Christine PAPAZIAN:</a:t>
            </a:r>
            <a:r>
              <a:rPr lang="mk-MK" sz="3600" dirty="0" smtClean="0">
                <a:solidFill>
                  <a:schemeClr val="accent2">
                    <a:lumMod val="50000"/>
                  </a:schemeClr>
                </a:solidFill>
              </a:rPr>
              <a:t> </a:t>
            </a:r>
          </a:p>
          <a:p>
            <a:pPr marL="0" indent="0" algn="ctr">
              <a:buNone/>
            </a:pPr>
            <a:r>
              <a:rPr lang="en-US" sz="4000" dirty="0" smtClean="0">
                <a:solidFill>
                  <a:schemeClr val="accent2">
                    <a:lumMod val="50000"/>
                  </a:schemeClr>
                </a:solidFill>
              </a:rPr>
              <a:t>J’apprends le piano</a:t>
            </a:r>
          </a:p>
          <a:p>
            <a:pPr marL="0" indent="0" algn="ctr">
              <a:buNone/>
            </a:pPr>
            <a:r>
              <a:rPr lang="en-US" sz="3200" dirty="0" smtClean="0">
                <a:solidFill>
                  <a:schemeClr val="accent2">
                    <a:lumMod val="50000"/>
                  </a:schemeClr>
                </a:solidFill>
              </a:rPr>
              <a:t>Pour les 4-7 </a:t>
            </a:r>
            <a:r>
              <a:rPr lang="en-US" sz="3200" dirty="0" err="1" smtClean="0">
                <a:solidFill>
                  <a:schemeClr val="accent2">
                    <a:lumMod val="50000"/>
                  </a:schemeClr>
                </a:solidFill>
              </a:rPr>
              <a:t>ans</a:t>
            </a:r>
            <a:r>
              <a:rPr lang="mk-MK" sz="3200" dirty="0" smtClean="0">
                <a:solidFill>
                  <a:schemeClr val="accent2">
                    <a:lumMod val="50000"/>
                  </a:schemeClr>
                </a:solidFill>
              </a:rPr>
              <a:t> (2001)</a:t>
            </a:r>
          </a:p>
          <a:p>
            <a:pPr marL="0" indent="0" algn="ctr">
              <a:buNone/>
            </a:pPr>
            <a:endParaRPr lang="mk-MK" sz="3200" dirty="0"/>
          </a:p>
          <a:p>
            <a:pPr algn="just">
              <a:buFontTx/>
              <a:buChar char="-"/>
            </a:pPr>
            <a:r>
              <a:rPr lang="mk-MK" sz="3200" dirty="0" smtClean="0"/>
              <a:t>За разлика од пристапот </a:t>
            </a:r>
            <a:r>
              <a:rPr lang="mk-MK" sz="3200" dirty="0"/>
              <a:t>на </a:t>
            </a:r>
            <a:r>
              <a:rPr lang="mk-MK" sz="3200" dirty="0" smtClean="0"/>
              <a:t>Сузуки, во оваа француска метода веднаш се започнува со музичко описменување. </a:t>
            </a:r>
          </a:p>
          <a:p>
            <a:pPr marL="0" indent="0" algn="just">
              <a:buNone/>
            </a:pPr>
            <a:r>
              <a:rPr lang="mk-MK" sz="3200" dirty="0" smtClean="0"/>
              <a:t>- Притоа не се прави разлика помеѓу деца на 4 години и оние на 7 години, иако во развојните карактеристики тие се сосема различни. </a:t>
            </a:r>
            <a:endParaRPr lang="mk-MK" sz="3200" dirty="0"/>
          </a:p>
        </p:txBody>
      </p:sp>
    </p:spTree>
    <p:extLst>
      <p:ext uri="{BB962C8B-B14F-4D97-AF65-F5344CB8AC3E}">
        <p14:creationId xmlns:p14="http://schemas.microsoft.com/office/powerpoint/2010/main" val="27894303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3243" r="815"/>
          <a:stretch/>
        </p:blipFill>
        <p:spPr>
          <a:xfrm>
            <a:off x="3101546" y="0"/>
            <a:ext cx="6017741" cy="6858000"/>
          </a:xfrm>
          <a:prstGeom prst="rect">
            <a:avLst/>
          </a:prstGeom>
        </p:spPr>
      </p:pic>
    </p:spTree>
    <p:extLst>
      <p:ext uri="{BB962C8B-B14F-4D97-AF65-F5344CB8AC3E}">
        <p14:creationId xmlns:p14="http://schemas.microsoft.com/office/powerpoint/2010/main" val="20731369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75686" y="0"/>
            <a:ext cx="5634682" cy="6858000"/>
          </a:xfrm>
          <a:prstGeom prst="rect">
            <a:avLst/>
          </a:prstGeom>
        </p:spPr>
      </p:pic>
    </p:spTree>
    <p:extLst>
      <p:ext uri="{BB962C8B-B14F-4D97-AF65-F5344CB8AC3E}">
        <p14:creationId xmlns:p14="http://schemas.microsoft.com/office/powerpoint/2010/main" val="42790886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88043" y="0"/>
            <a:ext cx="5708822" cy="6858000"/>
          </a:xfrm>
          <a:prstGeom prst="rect">
            <a:avLst/>
          </a:prstGeom>
        </p:spPr>
      </p:pic>
    </p:spTree>
    <p:extLst>
      <p:ext uri="{BB962C8B-B14F-4D97-AF65-F5344CB8AC3E}">
        <p14:creationId xmlns:p14="http://schemas.microsoft.com/office/powerpoint/2010/main" val="36507170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4029" t="541"/>
          <a:stretch/>
        </p:blipFill>
        <p:spPr>
          <a:xfrm>
            <a:off x="1186249" y="37070"/>
            <a:ext cx="9712410" cy="6820930"/>
          </a:xfrm>
          <a:prstGeom prst="rect">
            <a:avLst/>
          </a:prstGeom>
        </p:spPr>
      </p:pic>
    </p:spTree>
    <p:extLst>
      <p:ext uri="{BB962C8B-B14F-4D97-AF65-F5344CB8AC3E}">
        <p14:creationId xmlns:p14="http://schemas.microsoft.com/office/powerpoint/2010/main" val="18765593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r="585" b="6126"/>
          <a:stretch/>
        </p:blipFill>
        <p:spPr>
          <a:xfrm>
            <a:off x="3064476" y="0"/>
            <a:ext cx="6203092" cy="6858000"/>
          </a:xfrm>
          <a:prstGeom prst="rect">
            <a:avLst/>
          </a:prstGeom>
        </p:spPr>
      </p:pic>
    </p:spTree>
    <p:extLst>
      <p:ext uri="{BB962C8B-B14F-4D97-AF65-F5344CB8AC3E}">
        <p14:creationId xmlns:p14="http://schemas.microsoft.com/office/powerpoint/2010/main" val="4139423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93124"/>
            <a:ext cx="10515600" cy="5583839"/>
          </a:xfrm>
        </p:spPr>
        <p:txBody>
          <a:bodyPr/>
          <a:lstStyle/>
          <a:p>
            <a:pPr>
              <a:lnSpc>
                <a:spcPct val="150000"/>
              </a:lnSpc>
            </a:pPr>
            <a:r>
              <a:rPr lang="mk-MK" dirty="0" smtClean="0"/>
              <a:t>Возраст на децата за кои се наменети разните почетни методи за пијано за предучилишна возраст:</a:t>
            </a:r>
          </a:p>
          <a:p>
            <a:pPr>
              <a:lnSpc>
                <a:spcPct val="150000"/>
              </a:lnSpc>
              <a:buFontTx/>
              <a:buChar char="-"/>
            </a:pPr>
            <a:r>
              <a:rPr lang="mk-MK" dirty="0" smtClean="0"/>
              <a:t>4 – 7 години;</a:t>
            </a:r>
          </a:p>
          <a:p>
            <a:pPr>
              <a:lnSpc>
                <a:spcPct val="150000"/>
              </a:lnSpc>
              <a:buFontTx/>
              <a:buChar char="-"/>
            </a:pPr>
            <a:r>
              <a:rPr lang="mk-MK" dirty="0" smtClean="0"/>
              <a:t>4 – 6 години;</a:t>
            </a:r>
          </a:p>
          <a:p>
            <a:pPr>
              <a:lnSpc>
                <a:spcPct val="150000"/>
              </a:lnSpc>
              <a:buFontTx/>
              <a:buChar char="-"/>
            </a:pPr>
            <a:r>
              <a:rPr lang="mk-MK" dirty="0" smtClean="0"/>
              <a:t>5 – 6 години.</a:t>
            </a:r>
            <a:endParaRPr lang="mk-MK" dirty="0"/>
          </a:p>
        </p:txBody>
      </p:sp>
    </p:spTree>
    <p:extLst>
      <p:ext uri="{BB962C8B-B14F-4D97-AF65-F5344CB8AC3E}">
        <p14:creationId xmlns:p14="http://schemas.microsoft.com/office/powerpoint/2010/main" val="422014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655" y="0"/>
            <a:ext cx="11477297" cy="6858000"/>
          </a:xfrm>
        </p:spPr>
        <p:txBody>
          <a:bodyPr>
            <a:normAutofit/>
          </a:bodyPr>
          <a:lstStyle/>
          <a:p>
            <a:pPr marL="0" indent="0">
              <a:buNone/>
            </a:pPr>
            <a:r>
              <a:rPr lang="mk-MK" sz="3600" dirty="0" err="1" smtClean="0">
                <a:solidFill>
                  <a:schemeClr val="accent4">
                    <a:lumMod val="75000"/>
                  </a:schemeClr>
                </a:solidFill>
              </a:rPr>
              <a:t>Хајлбут</a:t>
            </a:r>
            <a:r>
              <a:rPr lang="mk-MK" sz="3600" dirty="0" smtClean="0">
                <a:solidFill>
                  <a:schemeClr val="accent4">
                    <a:lumMod val="75000"/>
                  </a:schemeClr>
                </a:solidFill>
              </a:rPr>
              <a:t> </a:t>
            </a:r>
            <a:r>
              <a:rPr lang="mk-MK" sz="3600" dirty="0" err="1" smtClean="0">
                <a:solidFill>
                  <a:schemeClr val="accent4">
                    <a:lumMod val="75000"/>
                  </a:schemeClr>
                </a:solidFill>
              </a:rPr>
              <a:t>Питер</a:t>
            </a:r>
            <a:r>
              <a:rPr lang="mk-MK" sz="3600" dirty="0" smtClean="0">
                <a:solidFill>
                  <a:schemeClr val="accent4">
                    <a:lumMod val="75000"/>
                  </a:schemeClr>
                </a:solidFill>
              </a:rPr>
              <a:t>: Свирење на пијано на рана возраст, Педагошки прирачник за практиката (1993)</a:t>
            </a:r>
          </a:p>
          <a:p>
            <a:endParaRPr lang="mk-MK" dirty="0"/>
          </a:p>
          <a:p>
            <a:pPr algn="just"/>
            <a:r>
              <a:rPr lang="mk-MK" dirty="0" smtClean="0"/>
              <a:t>Во својот педагошки прирачник за почетната настава по пијано, германскиот автор </a:t>
            </a:r>
            <a:r>
              <a:rPr lang="mk-MK" dirty="0" err="1" smtClean="0"/>
              <a:t>Хајлбут</a:t>
            </a:r>
            <a:r>
              <a:rPr lang="mk-MK" dirty="0"/>
              <a:t> </a:t>
            </a:r>
            <a:r>
              <a:rPr lang="mk-MK" dirty="0" smtClean="0"/>
              <a:t>исцрпно ги опфаќа сите аспекти на почетната настава за деца од предучилишна и </a:t>
            </a:r>
            <a:r>
              <a:rPr lang="mk-MK" dirty="0" err="1" smtClean="0"/>
              <a:t>раноучилишна</a:t>
            </a:r>
            <a:r>
              <a:rPr lang="mk-MK" dirty="0" smtClean="0"/>
              <a:t> возраст (4-6 години). Прирачникот е резултат на долгогодишното искуство на авторот со деца почетници по пијано и е еден од најквалитетните педагошки прирачници во Германија.</a:t>
            </a:r>
          </a:p>
          <a:p>
            <a:pPr algn="just"/>
            <a:r>
              <a:rPr lang="mk-MK" dirty="0" err="1" smtClean="0"/>
              <a:t>Хајлбут</a:t>
            </a:r>
            <a:r>
              <a:rPr lang="mk-MK" dirty="0" smtClean="0"/>
              <a:t> е еден од првите германски педагози по пијано кои на импровизацијата и придаваат важна улога во процесот на изучување на пијаното. </a:t>
            </a:r>
            <a:r>
              <a:rPr lang="mk-MK" dirty="0" err="1" smtClean="0"/>
              <a:t>Хајлбут</a:t>
            </a:r>
            <a:r>
              <a:rPr lang="mk-MK" dirty="0" smtClean="0"/>
              <a:t> во 1976 година го објавува делото ,,Импровизирање во наставата по пијано“, кое извршува големо влијание врз германската методика по пијано. Педагошкиот прирачник од 1993 го </a:t>
            </a:r>
            <a:r>
              <a:rPr lang="mk-MK" dirty="0" err="1" smtClean="0"/>
              <a:t>доразработува</a:t>
            </a:r>
            <a:r>
              <a:rPr lang="mk-MK" dirty="0" smtClean="0"/>
              <a:t> моделот на импровизација наменет за деца почетници, претходно изложен во делото од 1976.</a:t>
            </a:r>
            <a:endParaRPr lang="mk-MK" dirty="0"/>
          </a:p>
        </p:txBody>
      </p:sp>
    </p:spTree>
    <p:extLst>
      <p:ext uri="{BB962C8B-B14F-4D97-AF65-F5344CB8AC3E}">
        <p14:creationId xmlns:p14="http://schemas.microsoft.com/office/powerpoint/2010/main" val="19465092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952" y="0"/>
            <a:ext cx="11987048" cy="7330966"/>
          </a:xfrm>
        </p:spPr>
        <p:txBody>
          <a:bodyPr>
            <a:normAutofit lnSpcReduction="10000"/>
          </a:bodyPr>
          <a:lstStyle/>
          <a:p>
            <a:r>
              <a:rPr lang="mk-MK" dirty="0" smtClean="0"/>
              <a:t>Моделот на импровизација изложен во прирачникот од 1993 се состои од 20 методски содржини:</a:t>
            </a:r>
          </a:p>
          <a:p>
            <a:pPr marL="514350" indent="-514350">
              <a:buAutoNum type="arabicPeriod"/>
            </a:pPr>
            <a:r>
              <a:rPr lang="mk-MK" dirty="0" smtClean="0"/>
              <a:t>,,Дојди свири со мене“.</a:t>
            </a:r>
          </a:p>
          <a:p>
            <a:pPr marL="514350" indent="-514350">
              <a:buAutoNum type="arabicPeriod"/>
            </a:pPr>
            <a:r>
              <a:rPr lang="mk-MK" dirty="0" smtClean="0"/>
              <a:t>Доживување – импровизација.</a:t>
            </a:r>
          </a:p>
          <a:p>
            <a:pPr marL="514350" indent="-514350">
              <a:buAutoNum type="arabicPeriod"/>
            </a:pPr>
            <a:r>
              <a:rPr lang="mk-MK" dirty="0" smtClean="0"/>
              <a:t>Игри со животни.</a:t>
            </a:r>
          </a:p>
          <a:p>
            <a:pPr marL="514350" indent="-514350">
              <a:buAutoNum type="arabicPeriod"/>
            </a:pPr>
            <a:r>
              <a:rPr lang="mk-MK" dirty="0" smtClean="0"/>
              <a:t>Звуци.</a:t>
            </a:r>
          </a:p>
          <a:p>
            <a:pPr marL="514350" indent="-514350">
              <a:buAutoNum type="arabicPeriod"/>
            </a:pPr>
            <a:r>
              <a:rPr lang="mk-MK" dirty="0" smtClean="0"/>
              <a:t>Импровизирани песни.</a:t>
            </a:r>
          </a:p>
          <a:p>
            <a:pPr marL="514350" indent="-514350">
              <a:buAutoNum type="arabicPeriod"/>
            </a:pPr>
            <a:r>
              <a:rPr lang="mk-MK" dirty="0" smtClean="0"/>
              <a:t>Мелодија:</a:t>
            </a:r>
          </a:p>
          <a:p>
            <a:pPr>
              <a:buFontTx/>
              <a:buChar char="-"/>
            </a:pPr>
            <a:r>
              <a:rPr lang="mk-MK" dirty="0"/>
              <a:t>с</a:t>
            </a:r>
            <a:r>
              <a:rPr lang="mk-MK" dirty="0" smtClean="0"/>
              <a:t>о слободен редослед на тонови;</a:t>
            </a:r>
          </a:p>
          <a:p>
            <a:pPr>
              <a:buFontTx/>
              <a:buChar char="-"/>
            </a:pPr>
            <a:r>
              <a:rPr lang="mk-MK" dirty="0"/>
              <a:t>с</a:t>
            </a:r>
            <a:r>
              <a:rPr lang="mk-MK" dirty="0" smtClean="0"/>
              <a:t>о зададен редослед на тонови.</a:t>
            </a:r>
          </a:p>
          <a:p>
            <a:pPr marL="0" indent="0">
              <a:buNone/>
            </a:pPr>
            <a:r>
              <a:rPr lang="mk-MK" dirty="0" smtClean="0"/>
              <a:t>7. Пентатоника.</a:t>
            </a:r>
          </a:p>
          <a:p>
            <a:pPr marL="0" indent="0">
              <a:buNone/>
            </a:pPr>
            <a:r>
              <a:rPr lang="mk-MK" dirty="0" smtClean="0"/>
              <a:t>8. Скали:</a:t>
            </a:r>
          </a:p>
          <a:p>
            <a:pPr>
              <a:buFontTx/>
              <a:buChar char="-"/>
            </a:pPr>
            <a:r>
              <a:rPr lang="mk-MK" dirty="0" err="1" smtClean="0"/>
              <a:t>целостепена</a:t>
            </a:r>
            <a:r>
              <a:rPr lang="mk-MK" dirty="0" smtClean="0"/>
              <a:t>;</a:t>
            </a:r>
          </a:p>
          <a:p>
            <a:pPr>
              <a:buFontTx/>
              <a:buChar char="-"/>
            </a:pPr>
            <a:r>
              <a:rPr lang="mk-MK" dirty="0" smtClean="0"/>
              <a:t>Хроматска со користење на симетријата на црните и белите клавиши;</a:t>
            </a:r>
          </a:p>
          <a:p>
            <a:pPr>
              <a:buFontTx/>
              <a:buChar char="-"/>
            </a:pPr>
            <a:r>
              <a:rPr lang="mk-MK" dirty="0" smtClean="0"/>
              <a:t>Циганска.  </a:t>
            </a:r>
            <a:endParaRPr lang="mk-MK" dirty="0"/>
          </a:p>
        </p:txBody>
      </p:sp>
    </p:spTree>
    <p:extLst>
      <p:ext uri="{BB962C8B-B14F-4D97-AF65-F5344CB8AC3E}">
        <p14:creationId xmlns:p14="http://schemas.microsoft.com/office/powerpoint/2010/main" val="22176343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7094484"/>
          </a:xfrm>
        </p:spPr>
        <p:txBody>
          <a:bodyPr>
            <a:normAutofit lnSpcReduction="10000"/>
          </a:bodyPr>
          <a:lstStyle/>
          <a:p>
            <a:pPr marL="0" indent="0">
              <a:buNone/>
            </a:pPr>
            <a:r>
              <a:rPr lang="mk-MK" dirty="0" smtClean="0"/>
              <a:t>9. </a:t>
            </a:r>
            <a:r>
              <a:rPr lang="mk-MK" dirty="0" err="1" smtClean="0"/>
              <a:t>Староцрквени</a:t>
            </a:r>
            <a:r>
              <a:rPr lang="mk-MK" dirty="0" smtClean="0"/>
              <a:t> скали:</a:t>
            </a:r>
          </a:p>
          <a:p>
            <a:pPr>
              <a:buFontTx/>
              <a:buChar char="-"/>
            </a:pPr>
            <a:r>
              <a:rPr lang="mk-MK" dirty="0" smtClean="0"/>
              <a:t>на бели клавиши; </a:t>
            </a:r>
          </a:p>
          <a:p>
            <a:pPr>
              <a:buFontTx/>
              <a:buChar char="-"/>
            </a:pPr>
            <a:r>
              <a:rPr lang="mk-MK" dirty="0" smtClean="0"/>
              <a:t>Започнувајќи од црни клавиши.</a:t>
            </a:r>
          </a:p>
          <a:p>
            <a:pPr marL="0" indent="0">
              <a:buNone/>
            </a:pPr>
            <a:r>
              <a:rPr lang="mk-MK" dirty="0" smtClean="0"/>
              <a:t>10. Графичка нотација и графички таблички.</a:t>
            </a:r>
          </a:p>
          <a:p>
            <a:pPr marL="0" indent="0">
              <a:buNone/>
            </a:pPr>
            <a:r>
              <a:rPr lang="mk-MK" dirty="0" smtClean="0"/>
              <a:t>11. Импровизирање според уметнички модели.</a:t>
            </a:r>
          </a:p>
          <a:p>
            <a:pPr marL="0" indent="0">
              <a:buNone/>
            </a:pPr>
            <a:r>
              <a:rPr lang="mk-MK" dirty="0" smtClean="0"/>
              <a:t>12. Корпус на пијаното.</a:t>
            </a:r>
          </a:p>
          <a:p>
            <a:pPr marL="0" indent="0">
              <a:buNone/>
            </a:pPr>
            <a:r>
              <a:rPr lang="mk-MK" dirty="0" smtClean="0"/>
              <a:t>13. Ритам: слободен и зададен.</a:t>
            </a:r>
          </a:p>
          <a:p>
            <a:pPr marL="0" indent="0">
              <a:buNone/>
            </a:pPr>
            <a:r>
              <a:rPr lang="mk-MK" dirty="0" smtClean="0"/>
              <a:t>14. Придружба на песни.</a:t>
            </a:r>
          </a:p>
          <a:p>
            <a:pPr marL="0" indent="0">
              <a:buNone/>
            </a:pPr>
            <a:r>
              <a:rPr lang="mk-MK" dirty="0" smtClean="0"/>
              <a:t>15. Остинато.</a:t>
            </a:r>
          </a:p>
          <a:p>
            <a:pPr marL="0" indent="0">
              <a:buNone/>
            </a:pPr>
            <a:r>
              <a:rPr lang="mk-MK" dirty="0" smtClean="0"/>
              <a:t>16. Импровизација со зададен почеток.</a:t>
            </a:r>
          </a:p>
          <a:p>
            <a:pPr marL="0" indent="0">
              <a:buNone/>
            </a:pPr>
            <a:r>
              <a:rPr lang="mk-MK" dirty="0" smtClean="0"/>
              <a:t>17. Игри како можности за импровизација.</a:t>
            </a:r>
          </a:p>
          <a:p>
            <a:pPr marL="0" indent="0">
              <a:buNone/>
            </a:pPr>
            <a:r>
              <a:rPr lang="mk-MK" dirty="0" smtClean="0"/>
              <a:t>18. Спротивности.</a:t>
            </a:r>
          </a:p>
          <a:p>
            <a:pPr marL="0" indent="0">
              <a:buNone/>
            </a:pPr>
            <a:r>
              <a:rPr lang="mk-MK" dirty="0" smtClean="0"/>
              <a:t>19. Етиди претставени како импровизации.</a:t>
            </a:r>
          </a:p>
          <a:p>
            <a:pPr marL="0" indent="0">
              <a:buNone/>
            </a:pPr>
            <a:r>
              <a:rPr lang="mk-MK" dirty="0" smtClean="0"/>
              <a:t>20. ,,Измислете нешто сами“.</a:t>
            </a:r>
            <a:endParaRPr lang="mk-MK" dirty="0"/>
          </a:p>
        </p:txBody>
      </p:sp>
    </p:spTree>
    <p:extLst>
      <p:ext uri="{BB962C8B-B14F-4D97-AF65-F5344CB8AC3E}">
        <p14:creationId xmlns:p14="http://schemas.microsoft.com/office/powerpoint/2010/main" val="4121276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40524"/>
            <a:ext cx="10515600" cy="5817476"/>
          </a:xfrm>
        </p:spPr>
        <p:txBody>
          <a:bodyPr/>
          <a:lstStyle/>
          <a:p>
            <a:pPr algn="just"/>
            <a:r>
              <a:rPr lang="mk-MK" dirty="0" smtClean="0"/>
              <a:t>Овој модел на импровизација покажува одлично познавање на развојната детска музичка психологија и </a:t>
            </a:r>
            <a:r>
              <a:rPr lang="mk-MK" dirty="0" err="1" smtClean="0"/>
              <a:t>упатеност</a:t>
            </a:r>
            <a:r>
              <a:rPr lang="mk-MK" dirty="0" smtClean="0"/>
              <a:t> на авторот во современите музичко - педагошки трендови. Моделот е изложен со јасни, опширни и детални упатства. Тој може да се применува со разни почетни методи по пијано. Флексибилноста на моделот, исцрпноста на опфатените точки на импровизација, упатствата за нивно временско користење и можности на комбинирање, го прави овој прирачник уникатен во светската литература за методика на настава по пијано за деца од предучилишна возраст. </a:t>
            </a:r>
            <a:endParaRPr lang="mk-MK" dirty="0"/>
          </a:p>
        </p:txBody>
      </p:sp>
    </p:spTree>
    <p:extLst>
      <p:ext uri="{BB962C8B-B14F-4D97-AF65-F5344CB8AC3E}">
        <p14:creationId xmlns:p14="http://schemas.microsoft.com/office/powerpoint/2010/main" val="8951685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p>
            <a:pPr marL="0" indent="0">
              <a:buNone/>
            </a:pPr>
            <a:r>
              <a:rPr lang="mk-MK" sz="3600" dirty="0" err="1" smtClean="0">
                <a:solidFill>
                  <a:schemeClr val="accent4">
                    <a:lumMod val="75000"/>
                  </a:schemeClr>
                </a:solidFill>
              </a:rPr>
              <a:t>Клаус</a:t>
            </a:r>
            <a:r>
              <a:rPr lang="mk-MK" sz="3600" dirty="0" smtClean="0">
                <a:solidFill>
                  <a:schemeClr val="accent4">
                    <a:lumMod val="75000"/>
                  </a:schemeClr>
                </a:solidFill>
              </a:rPr>
              <a:t> Рунце: Две раце – дванаесет клавиши, Книга 1 (1982)</a:t>
            </a:r>
          </a:p>
          <a:p>
            <a:endParaRPr lang="mk-MK" dirty="0"/>
          </a:p>
          <a:p>
            <a:pPr algn="just"/>
            <a:r>
              <a:rPr lang="mk-MK" dirty="0" smtClean="0"/>
              <a:t>Во книга 1 од оваа почетна метода, свирењето на пијано се изучува без употреба на музичка нотација, додека во книга 2 се изучува со употреба на музичка нотација.</a:t>
            </a:r>
          </a:p>
          <a:p>
            <a:pPr algn="just"/>
            <a:r>
              <a:rPr lang="mk-MK" dirty="0" smtClean="0"/>
              <a:t>Книга 1 е наменета за деца од 4-7 години, но може да се употребува и со постари деца почетници. Кај децата од предучилишна возраст може да се употребува една година, додека кај повозрасните деца може да се употребува во првите месеци од наставата по пијано. Најверојатно под влијание на </a:t>
            </a:r>
            <a:r>
              <a:rPr lang="mk-MK" dirty="0" err="1" smtClean="0"/>
              <a:t>Хајлбут</a:t>
            </a:r>
            <a:r>
              <a:rPr lang="mk-MK" dirty="0" smtClean="0"/>
              <a:t>, свирењето пијано се изучува преку свирење по слух и употреба на импровизација без користење на музичко писмо. Соодветно со возраста и интересите на децата, секоја музичка и техничка задача се споредува со природното опкружување, најмногу со животинскиот свет. Импровизацијата има централно место и овозможува креативно совладување на зададените задачи.    </a:t>
            </a:r>
            <a:endParaRPr lang="mk-MK" dirty="0"/>
          </a:p>
        </p:txBody>
      </p:sp>
    </p:spTree>
    <p:extLst>
      <p:ext uri="{BB962C8B-B14F-4D97-AF65-F5344CB8AC3E}">
        <p14:creationId xmlns:p14="http://schemas.microsoft.com/office/powerpoint/2010/main" val="20078371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182082"/>
            <a:ext cx="10515600" cy="6579560"/>
          </a:xfrm>
          <a:prstGeom prst="rect">
            <a:avLst/>
          </a:prstGeom>
        </p:spPr>
      </p:pic>
    </p:spTree>
    <p:extLst>
      <p:ext uri="{BB962C8B-B14F-4D97-AF65-F5344CB8AC3E}">
        <p14:creationId xmlns:p14="http://schemas.microsoft.com/office/powerpoint/2010/main" val="24667777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240307"/>
            <a:ext cx="10515600" cy="6377385"/>
          </a:xfrm>
          <a:prstGeom prst="rect">
            <a:avLst/>
          </a:prstGeom>
        </p:spPr>
      </p:pic>
    </p:spTree>
    <p:extLst>
      <p:ext uri="{BB962C8B-B14F-4D97-AF65-F5344CB8AC3E}">
        <p14:creationId xmlns:p14="http://schemas.microsoft.com/office/powerpoint/2010/main" val="35074360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89065"/>
            <a:ext cx="10515600" cy="6679869"/>
          </a:xfrm>
          <a:prstGeom prst="rect">
            <a:avLst/>
          </a:prstGeom>
        </p:spPr>
      </p:pic>
    </p:spTree>
    <p:extLst>
      <p:ext uri="{BB962C8B-B14F-4D97-AF65-F5344CB8AC3E}">
        <p14:creationId xmlns:p14="http://schemas.microsoft.com/office/powerpoint/2010/main" val="25153715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423398"/>
            <a:ext cx="10515600" cy="6011203"/>
          </a:xfrm>
          <a:prstGeom prst="rect">
            <a:avLst/>
          </a:prstGeom>
        </p:spPr>
      </p:pic>
    </p:spTree>
    <p:extLst>
      <p:ext uri="{BB962C8B-B14F-4D97-AF65-F5344CB8AC3E}">
        <p14:creationId xmlns:p14="http://schemas.microsoft.com/office/powerpoint/2010/main" val="42749787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248879"/>
            <a:ext cx="10515600" cy="6360241"/>
          </a:xfrm>
          <a:prstGeom prst="rect">
            <a:avLst/>
          </a:prstGeom>
        </p:spPr>
      </p:pic>
    </p:spTree>
    <p:extLst>
      <p:ext uri="{BB962C8B-B14F-4D97-AF65-F5344CB8AC3E}">
        <p14:creationId xmlns:p14="http://schemas.microsoft.com/office/powerpoint/2010/main" val="973145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0"/>
            <a:ext cx="10515600" cy="6858000"/>
          </a:xfrm>
        </p:spPr>
        <p:txBody>
          <a:bodyPr>
            <a:normAutofit lnSpcReduction="10000"/>
          </a:bodyPr>
          <a:lstStyle/>
          <a:p>
            <a:pPr marL="0" indent="0" algn="ctr">
              <a:buNone/>
            </a:pPr>
            <a:r>
              <a:rPr lang="en-US" sz="3600" dirty="0"/>
              <a:t> </a:t>
            </a:r>
            <a:r>
              <a:rPr lang="en-US" sz="4000" dirty="0" smtClean="0">
                <a:solidFill>
                  <a:schemeClr val="accent2">
                    <a:lumMod val="75000"/>
                  </a:schemeClr>
                </a:solidFill>
              </a:rPr>
              <a:t>Suzuki Piano School</a:t>
            </a:r>
            <a:endParaRPr lang="mk-MK" sz="4000" dirty="0" smtClean="0">
              <a:solidFill>
                <a:schemeClr val="accent2">
                  <a:lumMod val="75000"/>
                </a:schemeClr>
              </a:solidFill>
            </a:endParaRPr>
          </a:p>
          <a:p>
            <a:pPr marL="0" indent="0">
              <a:buNone/>
            </a:pPr>
            <a:endParaRPr lang="mk-MK" sz="3600" dirty="0" smtClean="0"/>
          </a:p>
          <a:p>
            <a:pPr marL="0" indent="0" algn="just">
              <a:buNone/>
            </a:pPr>
            <a:r>
              <a:rPr lang="mk-MK" dirty="0" smtClean="0"/>
              <a:t>- Методата на </a:t>
            </a:r>
            <a:r>
              <a:rPr lang="mk-MK" dirty="0" err="1" smtClean="0"/>
              <a:t>јапонецот</a:t>
            </a:r>
            <a:r>
              <a:rPr lang="mk-MK" dirty="0" smtClean="0"/>
              <a:t> </a:t>
            </a:r>
            <a:r>
              <a:rPr lang="mk-MK" dirty="0" err="1" smtClean="0"/>
              <a:t>Шиничи</a:t>
            </a:r>
            <a:r>
              <a:rPr lang="mk-MK" dirty="0" smtClean="0"/>
              <a:t> Сузуки е една од најпопуларните методи за деца од предучилишна возраст;</a:t>
            </a:r>
          </a:p>
          <a:p>
            <a:pPr algn="just">
              <a:buFontTx/>
              <a:buChar char="-"/>
            </a:pPr>
            <a:r>
              <a:rPr lang="mk-MK" dirty="0" smtClean="0"/>
              <a:t>Се засновува целосно врз свирење по слух;</a:t>
            </a:r>
          </a:p>
          <a:p>
            <a:pPr algn="just">
              <a:buFontTx/>
              <a:buChar char="-"/>
            </a:pPr>
            <a:r>
              <a:rPr lang="mk-MK" dirty="0"/>
              <a:t>Содржи интернационален музички репертоар со убави композиции од разни </a:t>
            </a:r>
            <a:r>
              <a:rPr lang="mk-MK" dirty="0" smtClean="0"/>
              <a:t>земји претежно во </a:t>
            </a:r>
            <a:r>
              <a:rPr lang="mk-MK" dirty="0" err="1" smtClean="0"/>
              <a:t>Ц-Дур</a:t>
            </a:r>
            <a:r>
              <a:rPr lang="mk-MK" dirty="0" smtClean="0"/>
              <a:t>, </a:t>
            </a:r>
            <a:r>
              <a:rPr lang="mk-MK" dirty="0" err="1" smtClean="0"/>
              <a:t>Г-Дур</a:t>
            </a:r>
            <a:r>
              <a:rPr lang="mk-MK" dirty="0" smtClean="0"/>
              <a:t> и </a:t>
            </a:r>
            <a:r>
              <a:rPr lang="mk-MK" dirty="0" err="1" smtClean="0"/>
              <a:t>Еф-Дур</a:t>
            </a:r>
            <a:r>
              <a:rPr lang="mk-MK" dirty="0" smtClean="0"/>
              <a:t> со </a:t>
            </a:r>
            <a:r>
              <a:rPr lang="mk-MK" dirty="0" err="1" smtClean="0"/>
              <a:t>петопрстни</a:t>
            </a:r>
            <a:r>
              <a:rPr lang="mk-MK" dirty="0" smtClean="0"/>
              <a:t> позиции; </a:t>
            </a:r>
            <a:endParaRPr lang="mk-MK" dirty="0"/>
          </a:p>
          <a:p>
            <a:pPr algn="just">
              <a:buFontTx/>
              <a:buChar char="-"/>
            </a:pPr>
            <a:r>
              <a:rPr lang="mk-MK" dirty="0" smtClean="0"/>
              <a:t>Не содржи импровизација, компонирање, илустрации и текстови наменети за деца;</a:t>
            </a:r>
          </a:p>
          <a:p>
            <a:pPr algn="just">
              <a:buFontTx/>
              <a:buChar char="-"/>
            </a:pPr>
            <a:r>
              <a:rPr lang="mk-MK" dirty="0" smtClean="0"/>
              <a:t>Во методата нема речиси никакви методски забелешки наменети за учителот и за ученикот, поради што учителите треба да работат со обучен наставен кадар, пред да почнат да ја употребуваат; </a:t>
            </a:r>
          </a:p>
          <a:p>
            <a:pPr algn="just">
              <a:buFontTx/>
              <a:buChar char="-"/>
            </a:pPr>
            <a:r>
              <a:rPr lang="mk-MK" dirty="0" smtClean="0"/>
              <a:t>За начинот на употреба на методата постојат и прирачници, како на пример тој од авторите </a:t>
            </a:r>
            <a:r>
              <a:rPr lang="mk-MK" dirty="0" err="1" smtClean="0"/>
              <a:t>Биглер</a:t>
            </a:r>
            <a:r>
              <a:rPr lang="mk-MK" dirty="0" smtClean="0"/>
              <a:t> и </a:t>
            </a:r>
            <a:r>
              <a:rPr lang="mk-MK" dirty="0" err="1" smtClean="0"/>
              <a:t>Лојд-Вотс</a:t>
            </a:r>
            <a:r>
              <a:rPr lang="mk-MK" dirty="0" smtClean="0"/>
              <a:t>.</a:t>
            </a:r>
            <a:endParaRPr lang="mk-MK" dirty="0"/>
          </a:p>
        </p:txBody>
      </p:sp>
    </p:spTree>
    <p:extLst>
      <p:ext uri="{BB962C8B-B14F-4D97-AF65-F5344CB8AC3E}">
        <p14:creationId xmlns:p14="http://schemas.microsoft.com/office/powerpoint/2010/main" val="31370826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226496"/>
            <a:ext cx="10515600" cy="6405007"/>
          </a:xfrm>
          <a:prstGeom prst="rect">
            <a:avLst/>
          </a:prstGeom>
        </p:spPr>
      </p:pic>
    </p:spTree>
    <p:extLst>
      <p:ext uri="{BB962C8B-B14F-4D97-AF65-F5344CB8AC3E}">
        <p14:creationId xmlns:p14="http://schemas.microsoft.com/office/powerpoint/2010/main" val="12776114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168808"/>
            <a:ext cx="10515600" cy="6520383"/>
          </a:xfrm>
          <a:prstGeom prst="rect">
            <a:avLst/>
          </a:prstGeom>
        </p:spPr>
      </p:pic>
    </p:spTree>
    <p:extLst>
      <p:ext uri="{BB962C8B-B14F-4D97-AF65-F5344CB8AC3E}">
        <p14:creationId xmlns:p14="http://schemas.microsoft.com/office/powerpoint/2010/main" val="15465658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529177"/>
            <a:ext cx="10515600" cy="5799645"/>
          </a:xfrm>
          <a:prstGeom prst="rect">
            <a:avLst/>
          </a:prstGeom>
        </p:spPr>
      </p:pic>
    </p:spTree>
    <p:extLst>
      <p:ext uri="{BB962C8B-B14F-4D97-AF65-F5344CB8AC3E}">
        <p14:creationId xmlns:p14="http://schemas.microsoft.com/office/powerpoint/2010/main" val="24144785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267576"/>
            <a:ext cx="10515600" cy="6322848"/>
          </a:xfrm>
          <a:prstGeom prst="rect">
            <a:avLst/>
          </a:prstGeom>
        </p:spPr>
      </p:pic>
    </p:spTree>
    <p:extLst>
      <p:ext uri="{BB962C8B-B14F-4D97-AF65-F5344CB8AC3E}">
        <p14:creationId xmlns:p14="http://schemas.microsoft.com/office/powerpoint/2010/main" val="40421494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05256" y="0"/>
            <a:ext cx="10381488" cy="6858000"/>
          </a:xfrm>
          <a:prstGeom prst="rect">
            <a:avLst/>
          </a:prstGeom>
        </p:spPr>
      </p:pic>
    </p:spTree>
    <p:extLst>
      <p:ext uri="{BB962C8B-B14F-4D97-AF65-F5344CB8AC3E}">
        <p14:creationId xmlns:p14="http://schemas.microsoft.com/office/powerpoint/2010/main" val="26162584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54077" y="0"/>
            <a:ext cx="8883846" cy="6176963"/>
          </a:xfrm>
          <a:prstGeom prst="rect">
            <a:avLst/>
          </a:prstGeom>
        </p:spPr>
      </p:pic>
    </p:spTree>
    <p:extLst>
      <p:ext uri="{BB962C8B-B14F-4D97-AF65-F5344CB8AC3E}">
        <p14:creationId xmlns:p14="http://schemas.microsoft.com/office/powerpoint/2010/main" val="12318617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45476"/>
            <a:ext cx="12192000" cy="5612524"/>
          </a:xfrm>
        </p:spPr>
        <p:txBody>
          <a:bodyPr/>
          <a:lstStyle/>
          <a:p>
            <a:pPr algn="just"/>
            <a:r>
              <a:rPr lang="mk-MK" dirty="0" smtClean="0"/>
              <a:t>Овој модел на импровизација е исклучително детално обработен и адекватен за возраста за која е наменет. Начинот на негово претставување и големите цртежи кои дополнително го </a:t>
            </a:r>
            <a:r>
              <a:rPr lang="mk-MK" dirty="0" err="1" smtClean="0"/>
              <a:t>дообјаснуваат</a:t>
            </a:r>
            <a:r>
              <a:rPr lang="mk-MK" dirty="0" smtClean="0"/>
              <a:t>, ја прават оваа метода посебна во однос на другите методи. Сепак, иако моделот поседува доста оригинални точки, во методата недостасува музицирање со убава музика и репертоар. Методата е премногу фокусирана на моделот на импровизација, чии што беспрекорно изложени детали создаваат мали фрагменти, кои не создаваат убава музичка целина. Преку методата детето учи многу полезни </a:t>
            </a:r>
            <a:r>
              <a:rPr lang="mk-MK" dirty="0" err="1" smtClean="0"/>
              <a:t>микро</a:t>
            </a:r>
            <a:r>
              <a:rPr lang="mk-MK" dirty="0" smtClean="0"/>
              <a:t> елементи, но не ја осознава убавината на музичката фраза.    </a:t>
            </a:r>
            <a:endParaRPr lang="mk-MK" dirty="0"/>
          </a:p>
        </p:txBody>
      </p:sp>
    </p:spTree>
    <p:extLst>
      <p:ext uri="{BB962C8B-B14F-4D97-AF65-F5344CB8AC3E}">
        <p14:creationId xmlns:p14="http://schemas.microsoft.com/office/powerpoint/2010/main" val="6532113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7124700"/>
          </a:xfrm>
        </p:spPr>
        <p:txBody>
          <a:bodyPr>
            <a:normAutofit fontScale="92500"/>
          </a:bodyPr>
          <a:lstStyle/>
          <a:p>
            <a:pPr marL="0" indent="0">
              <a:buNone/>
            </a:pPr>
            <a:r>
              <a:rPr lang="mk-MK" sz="3600" dirty="0" err="1" smtClean="0">
                <a:solidFill>
                  <a:schemeClr val="accent4">
                    <a:lumMod val="75000"/>
                  </a:schemeClr>
                </a:solidFill>
              </a:rPr>
              <a:t>Шведхелм</a:t>
            </a:r>
            <a:r>
              <a:rPr lang="mk-MK" sz="3600" dirty="0" smtClean="0">
                <a:solidFill>
                  <a:schemeClr val="accent4">
                    <a:lumMod val="75000"/>
                  </a:schemeClr>
                </a:solidFill>
              </a:rPr>
              <a:t> </a:t>
            </a:r>
            <a:r>
              <a:rPr lang="mk-MK" sz="3600" dirty="0" err="1" smtClean="0">
                <a:solidFill>
                  <a:schemeClr val="accent4">
                    <a:lumMod val="75000"/>
                  </a:schemeClr>
                </a:solidFill>
              </a:rPr>
              <a:t>Бетина</a:t>
            </a:r>
            <a:r>
              <a:rPr lang="mk-MK" sz="3600" dirty="0" smtClean="0">
                <a:solidFill>
                  <a:schemeClr val="accent4">
                    <a:lumMod val="75000"/>
                  </a:schemeClr>
                </a:solidFill>
              </a:rPr>
              <a:t>: Свирење на пијано со глувчето, Книга 1</a:t>
            </a:r>
          </a:p>
          <a:p>
            <a:pPr marL="0" indent="0">
              <a:buNone/>
            </a:pPr>
            <a:endParaRPr lang="mk-MK" dirty="0"/>
          </a:p>
          <a:p>
            <a:pPr marL="0" indent="0" algn="just">
              <a:buNone/>
            </a:pPr>
            <a:r>
              <a:rPr lang="mk-MK" dirty="0" smtClean="0"/>
              <a:t>Оваа почетна метода е наменета за индивидуална настава за деца на возраст од 5 и повеќе години. Се состои од три дела </a:t>
            </a:r>
            <a:r>
              <a:rPr lang="mk-MK" i="1" dirty="0" smtClean="0"/>
              <a:t>Книга 1, 2 </a:t>
            </a:r>
            <a:r>
              <a:rPr lang="mk-MK" dirty="0" smtClean="0"/>
              <a:t>и</a:t>
            </a:r>
            <a:r>
              <a:rPr lang="mk-MK" i="1" dirty="0" smtClean="0"/>
              <a:t> 3 </a:t>
            </a:r>
            <a:r>
              <a:rPr lang="mk-MK" dirty="0" smtClean="0"/>
              <a:t>и Педагошки додаток.</a:t>
            </a:r>
          </a:p>
          <a:p>
            <a:pPr marL="0" indent="0" algn="just">
              <a:buNone/>
            </a:pPr>
            <a:r>
              <a:rPr lang="mk-MK" i="1" dirty="0" smtClean="0"/>
              <a:t>Книга 1 Свирење без ноти</a:t>
            </a:r>
            <a:r>
              <a:rPr lang="mk-MK" dirty="0" smtClean="0"/>
              <a:t>, претставува музичко воспитание преку изучување на пијаното и ги спојува целите на елементарната музичка педагогија со целите на инструменталната настава. Наменет е за деца на возраст од 5 години и истовремено е методски водич за наставникот кој се користи во првите три месеци од наставата по пијано. Пијаното се изучува без користење на музичка нотација, овозможувајќи свирење на инструментот уште од првиот час преку игра и негово </a:t>
            </a:r>
            <a:r>
              <a:rPr lang="mk-MK" dirty="0" err="1" smtClean="0"/>
              <a:t>звуковно</a:t>
            </a:r>
            <a:r>
              <a:rPr lang="mk-MK" dirty="0" smtClean="0"/>
              <a:t> откривање. Импровизацијата има важна улога, бидејќи овозможува креативна игра на пијаното преку создавање на </a:t>
            </a:r>
            <a:r>
              <a:rPr lang="mk-MK" dirty="0" err="1" smtClean="0"/>
              <a:t>звуковни</a:t>
            </a:r>
            <a:r>
              <a:rPr lang="mk-MK" dirty="0" smtClean="0"/>
              <a:t> слики , музички приказни и разни расположенија, често со помош на графичка нотација. Друг важен елемент е свирењето по слух на мелодии, при што свирењето на црните клавиши има централна важност. Музичкиот материјал се состои од свирење на: поединечни тонови, кластери, </a:t>
            </a:r>
            <a:r>
              <a:rPr lang="mk-MK" dirty="0" err="1" smtClean="0"/>
              <a:t>глисанда</a:t>
            </a:r>
            <a:r>
              <a:rPr lang="mk-MK" dirty="0" smtClean="0"/>
              <a:t>, слободни изразувања со користење на три тонови, мелодии од три до пет тонови во дур и мол, пентатоника, </a:t>
            </a:r>
            <a:r>
              <a:rPr lang="mk-MK" dirty="0" err="1" smtClean="0"/>
              <a:t>целостепена</a:t>
            </a:r>
            <a:r>
              <a:rPr lang="mk-MK" dirty="0" smtClean="0"/>
              <a:t>, </a:t>
            </a:r>
            <a:r>
              <a:rPr lang="mk-MK" dirty="0" err="1" smtClean="0"/>
              <a:t>староцрквени</a:t>
            </a:r>
            <a:r>
              <a:rPr lang="mk-MK" dirty="0" smtClean="0"/>
              <a:t> и циганска скала.      </a:t>
            </a:r>
            <a:endParaRPr lang="mk-MK" dirty="0"/>
          </a:p>
        </p:txBody>
      </p:sp>
    </p:spTree>
    <p:extLst>
      <p:ext uri="{BB962C8B-B14F-4D97-AF65-F5344CB8AC3E}">
        <p14:creationId xmlns:p14="http://schemas.microsoft.com/office/powerpoint/2010/main" val="40985082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97000"/>
            <a:ext cx="12192000" cy="5461000"/>
          </a:xfrm>
        </p:spPr>
        <p:txBody>
          <a:bodyPr/>
          <a:lstStyle/>
          <a:p>
            <a:pPr algn="just"/>
            <a:r>
              <a:rPr lang="mk-MK" dirty="0" smtClean="0"/>
              <a:t>Моделот на импровизација ги опфаќа речиси во целост повеќето од точките на импровизација опфатени во педагошкиот прирачник на </a:t>
            </a:r>
            <a:r>
              <a:rPr lang="mk-MK" dirty="0" err="1" smtClean="0"/>
              <a:t>Хајлбут</a:t>
            </a:r>
            <a:r>
              <a:rPr lang="mk-MK" dirty="0" smtClean="0"/>
              <a:t>. Ова влијание на </a:t>
            </a:r>
            <a:r>
              <a:rPr lang="mk-MK" dirty="0" err="1" smtClean="0"/>
              <a:t>Хајлбут</a:t>
            </a:r>
            <a:r>
              <a:rPr lang="mk-MK" dirty="0" smtClean="0"/>
              <a:t> произлегува најверојатно од тоа што </a:t>
            </a:r>
            <a:r>
              <a:rPr lang="mk-MK" dirty="0" err="1" smtClean="0"/>
              <a:t>Шведхелм</a:t>
            </a:r>
            <a:r>
              <a:rPr lang="mk-MK" dirty="0" smtClean="0"/>
              <a:t> била негов студент по методика по пијано. Моделот на импровизација е доста успешен, одлично вклопен во методските содржини на методата и многу помага во нивно совладување. Моделот има централна улога во методата, но и покрај ова во неа не е занемарен убавиот музички репертоар, кој ученикот може лесно да го совлада, бидејќи моделот лесно го подготвува на тоа.  </a:t>
            </a:r>
            <a:endParaRPr lang="mk-MK" dirty="0"/>
          </a:p>
        </p:txBody>
      </p:sp>
    </p:spTree>
    <p:extLst>
      <p:ext uri="{BB962C8B-B14F-4D97-AF65-F5344CB8AC3E}">
        <p14:creationId xmlns:p14="http://schemas.microsoft.com/office/powerpoint/2010/main" val="2827891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91979" y="0"/>
            <a:ext cx="11022226" cy="6697362"/>
          </a:xfrm>
          <a:prstGeom prst="rect">
            <a:avLst/>
          </a:prstGeom>
        </p:spPr>
      </p:pic>
    </p:spTree>
    <p:extLst>
      <p:ext uri="{BB962C8B-B14F-4D97-AF65-F5344CB8AC3E}">
        <p14:creationId xmlns:p14="http://schemas.microsoft.com/office/powerpoint/2010/main" val="9839061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0"/>
            <a:ext cx="10515600" cy="6400800"/>
          </a:xfrm>
        </p:spPr>
        <p:txBody>
          <a:bodyPr>
            <a:normAutofit/>
          </a:bodyPr>
          <a:lstStyle/>
          <a:p>
            <a:pPr algn="just"/>
            <a:endParaRPr lang="mk-MK" dirty="0" smtClean="0"/>
          </a:p>
          <a:p>
            <a:pPr marL="0" indent="0" algn="just">
              <a:buNone/>
            </a:pPr>
            <a:endParaRPr lang="mk-MK" dirty="0" smtClean="0"/>
          </a:p>
          <a:p>
            <a:pPr algn="just">
              <a:lnSpc>
                <a:spcPct val="100000"/>
              </a:lnSpc>
            </a:pPr>
            <a:r>
              <a:rPr lang="mk-MK" dirty="0" smtClean="0"/>
              <a:t>Единствените методски забелешки во методата се наведени во нејзиниот предговор од Сузуки. Во нив Сузуки потенцира дека според него </a:t>
            </a:r>
            <a:r>
              <a:rPr lang="mk-MK" dirty="0" smtClean="0">
                <a:solidFill>
                  <a:schemeClr val="accent1">
                    <a:lumMod val="50000"/>
                  </a:schemeClr>
                </a:solidFill>
              </a:rPr>
              <a:t>„музичката способност не е вродена, туку таа може да се развие. Секое добро тренирано дете може да развие музички талент на истиот начин на кој сите деца на светот ја развиваат способноста за зборување на мајчиниот јазик. Децата ги изучуваат нијансите на нивниот мајчин јазик преку нивно многубројно слушање, при што истиот процес треба да се повтори при развивање на музичкото уво.“</a:t>
            </a:r>
          </a:p>
          <a:p>
            <a:pPr marL="0" indent="0" algn="just">
              <a:buNone/>
            </a:pPr>
            <a:r>
              <a:rPr lang="mk-MK" dirty="0">
                <a:solidFill>
                  <a:schemeClr val="accent1">
                    <a:lumMod val="50000"/>
                  </a:schemeClr>
                </a:solidFill>
              </a:rPr>
              <a:t> </a:t>
            </a:r>
            <a:r>
              <a:rPr lang="mk-MK" dirty="0" smtClean="0">
                <a:solidFill>
                  <a:schemeClr val="accent1">
                    <a:lumMod val="50000"/>
                  </a:schemeClr>
                </a:solidFill>
              </a:rPr>
              <a:t>  </a:t>
            </a:r>
            <a:endParaRPr lang="mk-MK" dirty="0">
              <a:solidFill>
                <a:schemeClr val="accent1">
                  <a:lumMod val="50000"/>
                </a:schemeClr>
              </a:solidFill>
            </a:endParaRPr>
          </a:p>
        </p:txBody>
      </p:sp>
    </p:spTree>
    <p:extLst>
      <p:ext uri="{BB962C8B-B14F-4D97-AF65-F5344CB8AC3E}">
        <p14:creationId xmlns:p14="http://schemas.microsoft.com/office/powerpoint/2010/main" val="37490668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6562" y="0"/>
            <a:ext cx="11467069" cy="6858000"/>
          </a:xfrm>
          <a:prstGeom prst="rect">
            <a:avLst/>
          </a:prstGeom>
        </p:spPr>
      </p:pic>
    </p:spTree>
    <p:extLst>
      <p:ext uri="{BB962C8B-B14F-4D97-AF65-F5344CB8AC3E}">
        <p14:creationId xmlns:p14="http://schemas.microsoft.com/office/powerpoint/2010/main" val="1734998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3632" y="0"/>
            <a:ext cx="11504141" cy="6858000"/>
          </a:xfrm>
          <a:prstGeom prst="rect">
            <a:avLst/>
          </a:prstGeom>
        </p:spPr>
      </p:pic>
    </p:spTree>
    <p:extLst>
      <p:ext uri="{BB962C8B-B14F-4D97-AF65-F5344CB8AC3E}">
        <p14:creationId xmlns:p14="http://schemas.microsoft.com/office/powerpoint/2010/main" val="25320408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3697" y="0"/>
            <a:ext cx="11491784" cy="6858000"/>
          </a:xfrm>
          <a:prstGeom prst="rect">
            <a:avLst/>
          </a:prstGeom>
        </p:spPr>
      </p:pic>
    </p:spTree>
    <p:extLst>
      <p:ext uri="{BB962C8B-B14F-4D97-AF65-F5344CB8AC3E}">
        <p14:creationId xmlns:p14="http://schemas.microsoft.com/office/powerpoint/2010/main" val="10518505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2486" y="0"/>
            <a:ext cx="11343503" cy="6858000"/>
          </a:xfrm>
          <a:prstGeom prst="rect">
            <a:avLst/>
          </a:prstGeom>
        </p:spPr>
      </p:pic>
    </p:spTree>
    <p:extLst>
      <p:ext uri="{BB962C8B-B14F-4D97-AF65-F5344CB8AC3E}">
        <p14:creationId xmlns:p14="http://schemas.microsoft.com/office/powerpoint/2010/main" val="7913098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13254" y="0"/>
            <a:ext cx="10527957" cy="6858000"/>
          </a:xfrm>
          <a:prstGeom prst="rect">
            <a:avLst/>
          </a:prstGeom>
        </p:spPr>
      </p:pic>
    </p:spTree>
    <p:extLst>
      <p:ext uri="{BB962C8B-B14F-4D97-AF65-F5344CB8AC3E}">
        <p14:creationId xmlns:p14="http://schemas.microsoft.com/office/powerpoint/2010/main" val="29027446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531341" y="0"/>
            <a:ext cx="10799805" cy="6858000"/>
          </a:xfrm>
          <a:prstGeom prst="rect">
            <a:avLst/>
          </a:prstGeom>
        </p:spPr>
      </p:pic>
    </p:spTree>
    <p:extLst>
      <p:ext uri="{BB962C8B-B14F-4D97-AF65-F5344CB8AC3E}">
        <p14:creationId xmlns:p14="http://schemas.microsoft.com/office/powerpoint/2010/main" val="28728540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17839" y="0"/>
            <a:ext cx="10676237" cy="6176963"/>
          </a:xfrm>
          <a:prstGeom prst="rect">
            <a:avLst/>
          </a:prstGeom>
        </p:spPr>
      </p:pic>
    </p:spTree>
    <p:extLst>
      <p:ext uri="{BB962C8B-B14F-4D97-AF65-F5344CB8AC3E}">
        <p14:creationId xmlns:p14="http://schemas.microsoft.com/office/powerpoint/2010/main" val="13637056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7774" y="0"/>
            <a:ext cx="11331146" cy="6759575"/>
          </a:xfrm>
          <a:prstGeom prst="rect">
            <a:avLst/>
          </a:prstGeom>
        </p:spPr>
      </p:pic>
    </p:spTree>
    <p:extLst>
      <p:ext uri="{BB962C8B-B14F-4D97-AF65-F5344CB8AC3E}">
        <p14:creationId xmlns:p14="http://schemas.microsoft.com/office/powerpoint/2010/main" val="41196981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15546" y="0"/>
            <a:ext cx="10354961" cy="6858000"/>
          </a:xfrm>
          <a:prstGeom prst="rect">
            <a:avLst/>
          </a:prstGeom>
        </p:spPr>
      </p:pic>
    </p:spTree>
    <p:extLst>
      <p:ext uri="{BB962C8B-B14F-4D97-AF65-F5344CB8AC3E}">
        <p14:creationId xmlns:p14="http://schemas.microsoft.com/office/powerpoint/2010/main" val="27687230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14400" y="0"/>
            <a:ext cx="10317891" cy="6858000"/>
          </a:xfrm>
          <a:prstGeom prst="rect">
            <a:avLst/>
          </a:prstGeom>
        </p:spPr>
      </p:pic>
    </p:spTree>
    <p:extLst>
      <p:ext uri="{BB962C8B-B14F-4D97-AF65-F5344CB8AC3E}">
        <p14:creationId xmlns:p14="http://schemas.microsoft.com/office/powerpoint/2010/main" val="14953852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mk-MK" dirty="0">
                <a:solidFill>
                  <a:schemeClr val="accent1">
                    <a:lumMod val="50000"/>
                  </a:schemeClr>
                </a:solidFill>
              </a:rPr>
              <a:t>„Учењето на свирење ноти треба да се усогласи со возраста и способностите на ученикот. Многу е важно ученикот да научи точно да ја чита музиката, но ако тој се </a:t>
            </a:r>
            <a:r>
              <a:rPr lang="mk-MK" dirty="0" err="1">
                <a:solidFill>
                  <a:schemeClr val="accent1">
                    <a:lumMod val="50000"/>
                  </a:schemeClr>
                </a:solidFill>
              </a:rPr>
              <a:t>приморува</a:t>
            </a:r>
            <a:r>
              <a:rPr lang="mk-MK" dirty="0">
                <a:solidFill>
                  <a:schemeClr val="accent1">
                    <a:lumMod val="50000"/>
                  </a:schemeClr>
                </a:solidFill>
              </a:rPr>
              <a:t> да чита ноти  уште од почеток и ако вежба со партитура, тогаш ќе се чувствува неудобно кога ќе треба да свири напамет и нема да може максимално да ги прикаже своите способности. Во секое учење способноста се зголемува благодарение на секојдневното тренирање. Додека детето го учи мајчиниот јазик тоа учи да чита откако ќе стане способно да зборува. Истиот пристап треба да се следи во музиката.“ </a:t>
            </a:r>
          </a:p>
          <a:p>
            <a:endParaRPr lang="mk-MK" dirty="0"/>
          </a:p>
        </p:txBody>
      </p:sp>
    </p:spTree>
    <p:extLst>
      <p:ext uri="{BB962C8B-B14F-4D97-AF65-F5344CB8AC3E}">
        <p14:creationId xmlns:p14="http://schemas.microsoft.com/office/powerpoint/2010/main" val="24262261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11125"/>
            <a:ext cx="10515600" cy="6586538"/>
          </a:xfrm>
          <a:prstGeom prst="rect">
            <a:avLst/>
          </a:prstGeom>
        </p:spPr>
      </p:pic>
    </p:spTree>
    <p:extLst>
      <p:ext uri="{BB962C8B-B14F-4D97-AF65-F5344CB8AC3E}">
        <p14:creationId xmlns:p14="http://schemas.microsoft.com/office/powerpoint/2010/main" val="28926920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61535" y="0"/>
            <a:ext cx="9601200" cy="6858000"/>
          </a:xfrm>
          <a:prstGeom prst="rect">
            <a:avLst/>
          </a:prstGeom>
        </p:spPr>
      </p:pic>
    </p:spTree>
    <p:extLst>
      <p:ext uri="{BB962C8B-B14F-4D97-AF65-F5344CB8AC3E}">
        <p14:creationId xmlns:p14="http://schemas.microsoft.com/office/powerpoint/2010/main" val="34558437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12108" y="0"/>
            <a:ext cx="10021329" cy="6858000"/>
          </a:xfrm>
          <a:prstGeom prst="rect">
            <a:avLst/>
          </a:prstGeom>
        </p:spPr>
      </p:pic>
    </p:spTree>
    <p:extLst>
      <p:ext uri="{BB962C8B-B14F-4D97-AF65-F5344CB8AC3E}">
        <p14:creationId xmlns:p14="http://schemas.microsoft.com/office/powerpoint/2010/main" val="37442503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13254" y="0"/>
            <a:ext cx="10231395" cy="6858000"/>
          </a:xfrm>
          <a:prstGeom prst="rect">
            <a:avLst/>
          </a:prstGeom>
        </p:spPr>
      </p:pic>
    </p:spTree>
    <p:extLst>
      <p:ext uri="{BB962C8B-B14F-4D97-AF65-F5344CB8AC3E}">
        <p14:creationId xmlns:p14="http://schemas.microsoft.com/office/powerpoint/2010/main" val="16676286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926758" y="0"/>
            <a:ext cx="10602096" cy="6176963"/>
          </a:xfrm>
          <a:prstGeom prst="rect">
            <a:avLst/>
          </a:prstGeom>
        </p:spPr>
      </p:pic>
    </p:spTree>
    <p:extLst>
      <p:ext uri="{BB962C8B-B14F-4D97-AF65-F5344CB8AC3E}">
        <p14:creationId xmlns:p14="http://schemas.microsoft.com/office/powerpoint/2010/main" val="18208404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35676" y="0"/>
            <a:ext cx="10058399" cy="6858000"/>
          </a:xfrm>
          <a:prstGeom prst="rect">
            <a:avLst/>
          </a:prstGeom>
        </p:spPr>
      </p:pic>
    </p:spTree>
    <p:extLst>
      <p:ext uri="{BB962C8B-B14F-4D97-AF65-F5344CB8AC3E}">
        <p14:creationId xmlns:p14="http://schemas.microsoft.com/office/powerpoint/2010/main" val="24993450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75038" y="172995"/>
            <a:ext cx="10132540" cy="6176963"/>
          </a:xfrm>
          <a:prstGeom prst="rect">
            <a:avLst/>
          </a:prstGeom>
        </p:spPr>
      </p:pic>
    </p:spTree>
    <p:extLst>
      <p:ext uri="{BB962C8B-B14F-4D97-AF65-F5344CB8AC3E}">
        <p14:creationId xmlns:p14="http://schemas.microsoft.com/office/powerpoint/2010/main" val="13768551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2486" y="0"/>
            <a:ext cx="10849233" cy="6858000"/>
          </a:xfrm>
          <a:prstGeom prst="rect">
            <a:avLst/>
          </a:prstGeom>
        </p:spPr>
      </p:pic>
    </p:spTree>
    <p:extLst>
      <p:ext uri="{BB962C8B-B14F-4D97-AF65-F5344CB8AC3E}">
        <p14:creationId xmlns:p14="http://schemas.microsoft.com/office/powerpoint/2010/main" val="7361941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12108" y="0"/>
            <a:ext cx="9835977" cy="6746875"/>
          </a:xfrm>
          <a:prstGeom prst="rect">
            <a:avLst/>
          </a:prstGeom>
        </p:spPr>
      </p:pic>
    </p:spTree>
    <p:extLst>
      <p:ext uri="{BB962C8B-B14F-4D97-AF65-F5344CB8AC3E}">
        <p14:creationId xmlns:p14="http://schemas.microsoft.com/office/powerpoint/2010/main" val="19609543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48033" y="85725"/>
            <a:ext cx="10120184" cy="6573838"/>
          </a:xfrm>
          <a:prstGeom prst="rect">
            <a:avLst/>
          </a:prstGeom>
        </p:spPr>
      </p:pic>
    </p:spTree>
    <p:extLst>
      <p:ext uri="{BB962C8B-B14F-4D97-AF65-F5344CB8AC3E}">
        <p14:creationId xmlns:p14="http://schemas.microsoft.com/office/powerpoint/2010/main" val="349211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747418" y="0"/>
            <a:ext cx="8697164" cy="6176963"/>
          </a:xfrm>
          <a:prstGeom prst="rect">
            <a:avLst/>
          </a:prstGeom>
        </p:spPr>
      </p:pic>
    </p:spTree>
    <p:extLst>
      <p:ext uri="{BB962C8B-B14F-4D97-AF65-F5344CB8AC3E}">
        <p14:creationId xmlns:p14="http://schemas.microsoft.com/office/powerpoint/2010/main" val="9340337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54908" y="98425"/>
            <a:ext cx="10317891" cy="6524625"/>
          </a:xfrm>
          <a:prstGeom prst="rect">
            <a:avLst/>
          </a:prstGeom>
        </p:spPr>
      </p:pic>
    </p:spTree>
    <p:extLst>
      <p:ext uri="{BB962C8B-B14F-4D97-AF65-F5344CB8AC3E}">
        <p14:creationId xmlns:p14="http://schemas.microsoft.com/office/powerpoint/2010/main" val="39319699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2551" y="0"/>
            <a:ext cx="10503244" cy="6772275"/>
          </a:xfrm>
          <a:prstGeom prst="rect">
            <a:avLst/>
          </a:prstGeom>
        </p:spPr>
      </p:pic>
    </p:spTree>
    <p:extLst>
      <p:ext uri="{BB962C8B-B14F-4D97-AF65-F5344CB8AC3E}">
        <p14:creationId xmlns:p14="http://schemas.microsoft.com/office/powerpoint/2010/main" val="39348420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39115" y="0"/>
            <a:ext cx="9477632" cy="6672263"/>
          </a:xfrm>
          <a:prstGeom prst="rect">
            <a:avLst/>
          </a:prstGeom>
        </p:spPr>
      </p:pic>
    </p:spTree>
    <p:extLst>
      <p:ext uri="{BB962C8B-B14F-4D97-AF65-F5344CB8AC3E}">
        <p14:creationId xmlns:p14="http://schemas.microsoft.com/office/powerpoint/2010/main" val="27522089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26757" y="0"/>
            <a:ext cx="10120184" cy="6858000"/>
          </a:xfrm>
          <a:prstGeom prst="rect">
            <a:avLst/>
          </a:prstGeom>
        </p:spPr>
      </p:pic>
    </p:spTree>
    <p:extLst>
      <p:ext uri="{BB962C8B-B14F-4D97-AF65-F5344CB8AC3E}">
        <p14:creationId xmlns:p14="http://schemas.microsoft.com/office/powerpoint/2010/main" val="5046498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92500"/>
          </a:bodyPr>
          <a:lstStyle/>
          <a:p>
            <a:pPr marL="0" indent="0">
              <a:buNone/>
            </a:pPr>
            <a:r>
              <a:rPr lang="mk-MK" sz="3600" dirty="0" smtClean="0">
                <a:solidFill>
                  <a:schemeClr val="accent5">
                    <a:lumMod val="50000"/>
                  </a:schemeClr>
                </a:solidFill>
              </a:rPr>
              <a:t>Ковело </a:t>
            </a:r>
            <a:r>
              <a:rPr lang="mk-MK" sz="3600" dirty="0" err="1" smtClean="0">
                <a:solidFill>
                  <a:schemeClr val="accent5">
                    <a:lumMod val="50000"/>
                  </a:schemeClr>
                </a:solidFill>
              </a:rPr>
              <a:t>Стивен</a:t>
            </a:r>
            <a:r>
              <a:rPr lang="mk-MK" sz="3600" dirty="0" smtClean="0">
                <a:solidFill>
                  <a:schemeClr val="accent5">
                    <a:lumMod val="50000"/>
                  </a:schemeClr>
                </a:solidFill>
              </a:rPr>
              <a:t>: Мала авангарда 1 и 2, </a:t>
            </a:r>
            <a:r>
              <a:rPr lang="mk-MK" sz="3600" dirty="0" err="1" smtClean="0">
                <a:solidFill>
                  <a:schemeClr val="accent5">
                    <a:lumMod val="50000"/>
                  </a:schemeClr>
                </a:solidFill>
              </a:rPr>
              <a:t>Иновативна</a:t>
            </a:r>
            <a:r>
              <a:rPr lang="mk-MK" sz="3600" dirty="0" smtClean="0">
                <a:solidFill>
                  <a:schemeClr val="accent5">
                    <a:lumMod val="50000"/>
                  </a:schemeClr>
                </a:solidFill>
              </a:rPr>
              <a:t> метода по пијано за деца од предучилишна и рана училишна возраст</a:t>
            </a:r>
          </a:p>
          <a:p>
            <a:pPr marL="0" indent="0">
              <a:buNone/>
            </a:pPr>
            <a:endParaRPr lang="mk-MK" dirty="0"/>
          </a:p>
          <a:p>
            <a:pPr marL="0" indent="0" algn="just">
              <a:buNone/>
            </a:pPr>
            <a:r>
              <a:rPr lang="mk-MK" dirty="0" smtClean="0"/>
              <a:t>Оваа почетна метода се состои од два дела. Првиот дел е наменет за деца од предучилишна возраст и се нарекува уште </a:t>
            </a:r>
            <a:r>
              <a:rPr lang="mk-MK" i="1" dirty="0" err="1" smtClean="0"/>
              <a:t>Иновативна</a:t>
            </a:r>
            <a:r>
              <a:rPr lang="mk-MK" i="1" dirty="0" smtClean="0"/>
              <a:t> метода за деца од предучилишна возраст</a:t>
            </a:r>
            <a:r>
              <a:rPr lang="mk-MK" dirty="0" smtClean="0"/>
              <a:t>. Вториот дел е наменет за почетници од рана училишна возраст и се нарекува уште </a:t>
            </a:r>
            <a:r>
              <a:rPr lang="mk-MK" i="1" dirty="0" err="1" smtClean="0"/>
              <a:t>Иновативна</a:t>
            </a:r>
            <a:r>
              <a:rPr lang="mk-MK" i="1" dirty="0" smtClean="0"/>
              <a:t> метода по пијано за почетници</a:t>
            </a:r>
            <a:r>
              <a:rPr lang="mk-MK" dirty="0" smtClean="0"/>
              <a:t>.  </a:t>
            </a:r>
          </a:p>
          <a:p>
            <a:pPr marL="0" indent="0" algn="just">
              <a:buNone/>
            </a:pPr>
            <a:r>
              <a:rPr lang="mk-MK" dirty="0" smtClean="0"/>
              <a:t>Првиот дел на </a:t>
            </a:r>
            <a:r>
              <a:rPr lang="mk-MK" i="1" dirty="0" smtClean="0">
                <a:solidFill>
                  <a:schemeClr val="accent5">
                    <a:lumMod val="50000"/>
                  </a:schemeClr>
                </a:solidFill>
              </a:rPr>
              <a:t>Мала авангарда </a:t>
            </a:r>
            <a:r>
              <a:rPr lang="mk-MK" dirty="0" smtClean="0"/>
              <a:t>се состои целосно од импровизација, претставена преку графичка нотација во текот на целата метода. На секој час се совладува одредена графичка нотација, преку нејзино импровизирано свирење. Во графичките нотации е застапена постапност на нивното изучување приспособена за возраста на децата.</a:t>
            </a:r>
          </a:p>
          <a:p>
            <a:pPr marL="0" indent="0" algn="just">
              <a:buNone/>
            </a:pPr>
            <a:r>
              <a:rPr lang="mk-MK" dirty="0" smtClean="0"/>
              <a:t>Во вториот дел на </a:t>
            </a:r>
            <a:r>
              <a:rPr lang="mk-MK" i="1" dirty="0" smtClean="0">
                <a:solidFill>
                  <a:schemeClr val="accent5">
                    <a:lumMod val="50000"/>
                  </a:schemeClr>
                </a:solidFill>
              </a:rPr>
              <a:t>Мала авангарда </a:t>
            </a:r>
            <a:r>
              <a:rPr lang="mk-MK" dirty="0" smtClean="0"/>
              <a:t>графичката нотација постепено ја воведува стандардната музичка нотација. Ученикот се учи: да ја гледа јасно графички линијата на мелодијата, да ги препознава нотните шеми, да импровизира и ужива во креирањето сопствена музика, да ги спознава широките тонални можности при свирењето низ целата клавијатура и постепено да го совладува нотното писмо. </a:t>
            </a:r>
            <a:endParaRPr lang="mk-MK" dirty="0"/>
          </a:p>
        </p:txBody>
      </p:sp>
    </p:spTree>
    <p:extLst>
      <p:ext uri="{BB962C8B-B14F-4D97-AF65-F5344CB8AC3E}">
        <p14:creationId xmlns:p14="http://schemas.microsoft.com/office/powerpoint/2010/main" val="40297975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mk-MK" dirty="0" smtClean="0"/>
              <a:t>Системот на графичка нотација кој се појавува во двата дела на методата бил тестиран во период од четири години кај просечно талентирани деца од градот </a:t>
            </a:r>
            <a:r>
              <a:rPr lang="mk-MK" dirty="0" err="1" smtClean="0"/>
              <a:t>Њу</a:t>
            </a:r>
            <a:r>
              <a:rPr lang="mk-MK" dirty="0" smtClean="0"/>
              <a:t> </a:t>
            </a:r>
            <a:r>
              <a:rPr lang="mk-MK" dirty="0" err="1" smtClean="0"/>
              <a:t>Јорк</a:t>
            </a:r>
            <a:r>
              <a:rPr lang="mk-MK" dirty="0" smtClean="0"/>
              <a:t>. Според авторот на методата се покажало дека овој систем дава подобри резултати во однос на традиционалниот. Во ова се состои и оригиналноста на методата.  </a:t>
            </a:r>
            <a:endParaRPr lang="mk-MK" dirty="0"/>
          </a:p>
        </p:txBody>
      </p:sp>
    </p:spTree>
    <p:extLst>
      <p:ext uri="{BB962C8B-B14F-4D97-AF65-F5344CB8AC3E}">
        <p14:creationId xmlns:p14="http://schemas.microsoft.com/office/powerpoint/2010/main" val="7369918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38794" y="0"/>
            <a:ext cx="10314412" cy="6176963"/>
          </a:xfrm>
          <a:prstGeom prst="rect">
            <a:avLst/>
          </a:prstGeom>
        </p:spPr>
      </p:pic>
    </p:spTree>
    <p:extLst>
      <p:ext uri="{BB962C8B-B14F-4D97-AF65-F5344CB8AC3E}">
        <p14:creationId xmlns:p14="http://schemas.microsoft.com/office/powerpoint/2010/main" val="16160578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43182"/>
            <a:ext cx="10515600" cy="6771636"/>
          </a:xfrm>
          <a:prstGeom prst="rect">
            <a:avLst/>
          </a:prstGeom>
        </p:spPr>
      </p:pic>
    </p:spTree>
    <p:extLst>
      <p:ext uri="{BB962C8B-B14F-4D97-AF65-F5344CB8AC3E}">
        <p14:creationId xmlns:p14="http://schemas.microsoft.com/office/powerpoint/2010/main" val="7423512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171828"/>
            <a:ext cx="10515600" cy="6514344"/>
          </a:xfrm>
          <a:prstGeom prst="rect">
            <a:avLst/>
          </a:prstGeom>
        </p:spPr>
      </p:pic>
    </p:spTree>
    <p:extLst>
      <p:ext uri="{BB962C8B-B14F-4D97-AF65-F5344CB8AC3E}">
        <p14:creationId xmlns:p14="http://schemas.microsoft.com/office/powerpoint/2010/main" val="4016948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483271"/>
            <a:ext cx="10515600" cy="5891458"/>
          </a:xfrm>
          <a:prstGeom prst="rect">
            <a:avLst/>
          </a:prstGeom>
        </p:spPr>
      </p:pic>
    </p:spTree>
    <p:extLst>
      <p:ext uri="{BB962C8B-B14F-4D97-AF65-F5344CB8AC3E}">
        <p14:creationId xmlns:p14="http://schemas.microsoft.com/office/powerpoint/2010/main" val="81492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687057"/>
            <a:ext cx="10515600" cy="5483885"/>
          </a:xfrm>
          <a:prstGeom prst="rect">
            <a:avLst/>
          </a:prstGeom>
        </p:spPr>
      </p:pic>
    </p:spTree>
    <p:extLst>
      <p:ext uri="{BB962C8B-B14F-4D97-AF65-F5344CB8AC3E}">
        <p14:creationId xmlns:p14="http://schemas.microsoft.com/office/powerpoint/2010/main" val="7966049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198511"/>
            <a:ext cx="10515600" cy="6460977"/>
          </a:xfrm>
          <a:prstGeom prst="rect">
            <a:avLst/>
          </a:prstGeom>
        </p:spPr>
      </p:pic>
    </p:spTree>
    <p:extLst>
      <p:ext uri="{BB962C8B-B14F-4D97-AF65-F5344CB8AC3E}">
        <p14:creationId xmlns:p14="http://schemas.microsoft.com/office/powerpoint/2010/main" val="403554703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198511"/>
            <a:ext cx="10515600" cy="6460977"/>
          </a:xfrm>
          <a:prstGeom prst="rect">
            <a:avLst/>
          </a:prstGeom>
        </p:spPr>
      </p:pic>
    </p:spTree>
    <p:extLst>
      <p:ext uri="{BB962C8B-B14F-4D97-AF65-F5344CB8AC3E}">
        <p14:creationId xmlns:p14="http://schemas.microsoft.com/office/powerpoint/2010/main" val="34286537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636580"/>
            <a:ext cx="10515600" cy="5584840"/>
          </a:xfrm>
          <a:prstGeom prst="rect">
            <a:avLst/>
          </a:prstGeom>
        </p:spPr>
      </p:pic>
    </p:spTree>
    <p:extLst>
      <p:ext uri="{BB962C8B-B14F-4D97-AF65-F5344CB8AC3E}">
        <p14:creationId xmlns:p14="http://schemas.microsoft.com/office/powerpoint/2010/main" val="15309916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94045" y="98425"/>
            <a:ext cx="10403910" cy="6661150"/>
          </a:xfrm>
          <a:prstGeom prst="rect">
            <a:avLst/>
          </a:prstGeom>
        </p:spPr>
      </p:pic>
    </p:spTree>
    <p:extLst>
      <p:ext uri="{BB962C8B-B14F-4D97-AF65-F5344CB8AC3E}">
        <p14:creationId xmlns:p14="http://schemas.microsoft.com/office/powerpoint/2010/main" val="6236425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12841" y="0"/>
            <a:ext cx="10366317" cy="6437870"/>
          </a:xfrm>
          <a:prstGeom prst="rect">
            <a:avLst/>
          </a:prstGeom>
        </p:spPr>
      </p:pic>
    </p:spTree>
    <p:extLst>
      <p:ext uri="{BB962C8B-B14F-4D97-AF65-F5344CB8AC3E}">
        <p14:creationId xmlns:p14="http://schemas.microsoft.com/office/powerpoint/2010/main" val="16663294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1910</TotalTime>
  <Words>1593</Words>
  <Application>Microsoft Office PowerPoint</Application>
  <PresentationFormat>Widescreen</PresentationFormat>
  <Paragraphs>73</Paragraphs>
  <Slides>72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72</vt:i4>
      </vt:variant>
    </vt:vector>
  </HeadingPairs>
  <TitlesOfParts>
    <vt:vector size="76" baseType="lpstr">
      <vt:lpstr>Arial</vt:lpstr>
      <vt:lpstr>Calibri</vt:lpstr>
      <vt:lpstr>Calibri Light</vt:lpstr>
      <vt:lpstr>Office Theme</vt:lpstr>
      <vt:lpstr>Проф. д-р Милица Шкариќ  Почетна настава по пијано за деца од предучилишна возраст (споредба на почетни методи од  Јапонија, Франција, Германија и САД)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UGD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dc:title>
  <dc:creator>Milica Skarik</dc:creator>
  <cp:lastModifiedBy>Milica Skarik</cp:lastModifiedBy>
  <cp:revision>33</cp:revision>
  <dcterms:created xsi:type="dcterms:W3CDTF">2015-11-12T18:18:51Z</dcterms:created>
  <dcterms:modified xsi:type="dcterms:W3CDTF">2015-11-19T11:01:35Z</dcterms:modified>
</cp:coreProperties>
</file>