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6" r:id="rId11"/>
    <p:sldId id="265" r:id="rId12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C9AC-C124-4672-ACA5-E8241EF2D649}" type="datetimeFigureOut">
              <a:rPr lang="mk-MK" smtClean="0"/>
              <a:t>30.10.2014</a:t>
            </a:fld>
            <a:endParaRPr lang="mk-M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CCB509-4A21-4D73-886A-653121BCDC2E}" type="slidenum">
              <a:rPr lang="mk-MK" smtClean="0"/>
              <a:t>‹#›</a:t>
            </a:fld>
            <a:endParaRPr lang="mk-M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C9AC-C124-4672-ACA5-E8241EF2D649}" type="datetimeFigureOut">
              <a:rPr lang="mk-MK" smtClean="0"/>
              <a:t>30.10.2014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B509-4A21-4D73-886A-653121BCDC2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C9AC-C124-4672-ACA5-E8241EF2D649}" type="datetimeFigureOut">
              <a:rPr lang="mk-MK" smtClean="0"/>
              <a:t>30.10.2014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B509-4A21-4D73-886A-653121BCDC2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C9AC-C124-4672-ACA5-E8241EF2D649}" type="datetimeFigureOut">
              <a:rPr lang="mk-MK" smtClean="0"/>
              <a:t>30.10.2014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B509-4A21-4D73-886A-653121BCDC2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C9AC-C124-4672-ACA5-E8241EF2D649}" type="datetimeFigureOut">
              <a:rPr lang="mk-MK" smtClean="0"/>
              <a:t>30.10.2014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B509-4A21-4D73-886A-653121BCDC2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C9AC-C124-4672-ACA5-E8241EF2D649}" type="datetimeFigureOut">
              <a:rPr lang="mk-MK" smtClean="0"/>
              <a:t>30.10.2014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B509-4A21-4D73-886A-653121BCDC2E}" type="slidenum">
              <a:rPr lang="mk-MK" smtClean="0"/>
              <a:t>‹#›</a:t>
            </a:fld>
            <a:endParaRPr lang="mk-MK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C9AC-C124-4672-ACA5-E8241EF2D649}" type="datetimeFigureOut">
              <a:rPr lang="mk-MK" smtClean="0"/>
              <a:t>30.10.2014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B509-4A21-4D73-886A-653121BCDC2E}" type="slidenum">
              <a:rPr lang="mk-MK" smtClean="0"/>
              <a:t>‹#›</a:t>
            </a:fld>
            <a:endParaRPr lang="mk-M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C9AC-C124-4672-ACA5-E8241EF2D649}" type="datetimeFigureOut">
              <a:rPr lang="mk-MK" smtClean="0"/>
              <a:t>30.10.2014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B509-4A21-4D73-886A-653121BCDC2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C9AC-C124-4672-ACA5-E8241EF2D649}" type="datetimeFigureOut">
              <a:rPr lang="mk-MK" smtClean="0"/>
              <a:t>30.10.2014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B509-4A21-4D73-886A-653121BCDC2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C9AC-C124-4672-ACA5-E8241EF2D649}" type="datetimeFigureOut">
              <a:rPr lang="mk-MK" smtClean="0"/>
              <a:t>30.10.2014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B509-4A21-4D73-886A-653121BCDC2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C9AC-C124-4672-ACA5-E8241EF2D649}" type="datetimeFigureOut">
              <a:rPr lang="mk-MK" smtClean="0"/>
              <a:t>30.10.2014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B509-4A21-4D73-886A-653121BCDC2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080C9AC-C124-4672-ACA5-E8241EF2D649}" type="datetimeFigureOut">
              <a:rPr lang="mk-MK" smtClean="0"/>
              <a:t>30.10.2014</a:t>
            </a:fld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ACCB509-4A21-4D73-886A-653121BCDC2E}" type="slidenum">
              <a:rPr lang="mk-MK" smtClean="0"/>
              <a:t>‹#›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mk-M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08721"/>
            <a:ext cx="7315200" cy="1728192"/>
          </a:xfrm>
        </p:spPr>
        <p:txBody>
          <a:bodyPr>
            <a:noAutofit/>
          </a:bodyPr>
          <a:lstStyle/>
          <a:p>
            <a:pPr algn="ctr"/>
            <a:r>
              <a:rPr lang="bg-BG" sz="2800" dirty="0" smtClean="0">
                <a:latin typeface="Cambria" pitchFamily="18" charset="0"/>
              </a:rPr>
              <a:t>Разпространение на вродените и придобити деформации в Кавадарци, Р. Македония за 2012 година</a:t>
            </a:r>
            <a:endParaRPr lang="mk-MK" sz="2800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780928"/>
            <a:ext cx="7315200" cy="1008112"/>
          </a:xfrm>
        </p:spPr>
        <p:txBody>
          <a:bodyPr>
            <a:normAutofit/>
          </a:bodyPr>
          <a:lstStyle/>
          <a:p>
            <a:pPr algn="ctr"/>
            <a:r>
              <a:rPr lang="bg-BG" sz="1600" i="1" dirty="0" smtClean="0">
                <a:latin typeface="Cambria" pitchFamily="18" charset="0"/>
              </a:rPr>
              <a:t>Тоше Кръстев, Ленче Николовска, Евелина Николова, Лейла Крайджикова, Васка Здравкова</a:t>
            </a:r>
          </a:p>
          <a:p>
            <a:pPr algn="ctr"/>
            <a:r>
              <a:rPr lang="bg-BG" sz="1600" i="1" dirty="0" smtClean="0">
                <a:latin typeface="Cambria" pitchFamily="18" charset="0"/>
              </a:rPr>
              <a:t>Университет „Гоце Делчев“ – Щип, Р. Македония</a:t>
            </a:r>
            <a:endParaRPr lang="mk-MK" sz="1600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6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/>
              <a:t>Заключение</a:t>
            </a:r>
            <a:r>
              <a:rPr lang="mk-MK" dirty="0"/>
              <a:t/>
            </a:r>
            <a:br>
              <a:rPr lang="mk-MK" dirty="0"/>
            </a:b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bg-BG" dirty="0" smtClean="0"/>
          </a:p>
          <a:p>
            <a:r>
              <a:rPr lang="bg-BG" dirty="0" smtClean="0"/>
              <a:t>Резултатите показват че най-уязвим към деформитетите е ОДА, особено стъпата.</a:t>
            </a:r>
          </a:p>
          <a:p>
            <a:r>
              <a:rPr lang="bg-BG" dirty="0" smtClean="0"/>
              <a:t>Деформитетите и малформациите са най-учестени при малките деца и подрастващите (до 14 години)</a:t>
            </a:r>
          </a:p>
          <a:p>
            <a:r>
              <a:rPr lang="bg-BG" dirty="0" smtClean="0"/>
              <a:t>За да се получи намаляване на появата на телесни деформитети нужно е да се определи мултудисциплинарен подход и мултисекторно сътрудничество между всички значими институции на полето на общественото здраве на всички нива.</a:t>
            </a:r>
          </a:p>
        </p:txBody>
      </p:sp>
    </p:spTree>
    <p:extLst>
      <p:ext uri="{BB962C8B-B14F-4D97-AF65-F5344CB8AC3E}">
        <p14:creationId xmlns:p14="http://schemas.microsoft.com/office/powerpoint/2010/main" val="13876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924944"/>
            <a:ext cx="7315200" cy="1154097"/>
          </a:xfrm>
        </p:spPr>
        <p:txBody>
          <a:bodyPr/>
          <a:lstStyle/>
          <a:p>
            <a:pPr algn="ctr"/>
            <a:r>
              <a:rPr lang="bg-BG" dirty="0" smtClean="0"/>
              <a:t>Благодаря на вниманието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04782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Cambria" pitchFamily="18" charset="0"/>
              </a:rPr>
              <a:t>Въведение	</a:t>
            </a:r>
            <a:endParaRPr lang="mk-MK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>
                <a:latin typeface="Cambria" pitchFamily="18" charset="0"/>
              </a:rPr>
              <a:t>В последните години се забелязва тенденция на увеличаване на броя на хора с телесни деформации и вродени малформации.</a:t>
            </a:r>
          </a:p>
          <a:p>
            <a:r>
              <a:rPr lang="bg-BG" dirty="0" smtClean="0">
                <a:latin typeface="Cambria" pitchFamily="18" charset="0"/>
              </a:rPr>
              <a:t>Вродените малформации могат се определят като структурни и функционални аномалии в развитието на плода. </a:t>
            </a:r>
            <a:endParaRPr lang="mk-MK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80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Cambria" pitchFamily="18" charset="0"/>
              </a:rPr>
              <a:t>Цел</a:t>
            </a:r>
            <a:r>
              <a:rPr lang="bg-BG" dirty="0" smtClean="0"/>
              <a:t>	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>
                <a:latin typeface="Cambria" pitchFamily="18" charset="0"/>
              </a:rPr>
              <a:t>Да се определи епидемиологията на лица с вродени и придобити деформации в Кавадарци за периода от 01.01.2012 до 01.01.2013, да се регистрират и анализират характеристиките на тези лица, в зависимост от пола и възръста</a:t>
            </a:r>
            <a:endParaRPr lang="mk-MK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4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Cambria" pitchFamily="18" charset="0"/>
              </a:rPr>
              <a:t>Материали и методи</a:t>
            </a:r>
            <a:endParaRPr lang="mk-MK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996952"/>
            <a:ext cx="7618040" cy="3312408"/>
          </a:xfrm>
        </p:spPr>
        <p:txBody>
          <a:bodyPr>
            <a:normAutofit/>
          </a:bodyPr>
          <a:lstStyle/>
          <a:p>
            <a:r>
              <a:rPr lang="bg-BG" sz="2200" dirty="0" smtClean="0">
                <a:latin typeface="Cambria" pitchFamily="18" charset="0"/>
              </a:rPr>
              <a:t>Изследването анализира всички пациенти, регистрирани в гр. Кавадарци за периода от</a:t>
            </a:r>
            <a:r>
              <a:rPr lang="en-US" sz="2200" dirty="0" smtClean="0">
                <a:latin typeface="Cambria" pitchFamily="18" charset="0"/>
              </a:rPr>
              <a:t> 01.01.201</a:t>
            </a:r>
            <a:r>
              <a:rPr lang="bg-BG" sz="2200" dirty="0" smtClean="0">
                <a:latin typeface="Cambria" pitchFamily="18" charset="0"/>
              </a:rPr>
              <a:t>2</a:t>
            </a:r>
            <a:r>
              <a:rPr lang="en-US" sz="2200" dirty="0" smtClean="0">
                <a:latin typeface="Cambria" pitchFamily="18" charset="0"/>
              </a:rPr>
              <a:t> </a:t>
            </a:r>
            <a:r>
              <a:rPr lang="bg-BG" sz="2200" dirty="0" smtClean="0">
                <a:latin typeface="Cambria" pitchFamily="18" charset="0"/>
              </a:rPr>
              <a:t>до</a:t>
            </a:r>
            <a:r>
              <a:rPr lang="en-US" sz="2200" dirty="0" smtClean="0">
                <a:latin typeface="Cambria" pitchFamily="18" charset="0"/>
              </a:rPr>
              <a:t> 01.01.201</a:t>
            </a:r>
            <a:r>
              <a:rPr lang="bg-BG" sz="2200" dirty="0" smtClean="0">
                <a:latin typeface="Cambria" pitchFamily="18" charset="0"/>
              </a:rPr>
              <a:t>3</a:t>
            </a:r>
            <a:r>
              <a:rPr lang="en-US" sz="2200" dirty="0" smtClean="0">
                <a:latin typeface="Cambria" pitchFamily="18" charset="0"/>
              </a:rPr>
              <a:t>. </a:t>
            </a:r>
            <a:r>
              <a:rPr lang="bg-BG" sz="2200" dirty="0">
                <a:latin typeface="Cambria" pitchFamily="18" charset="0"/>
              </a:rPr>
              <a:t>Д</a:t>
            </a:r>
            <a:r>
              <a:rPr lang="bg-BG" sz="2200" dirty="0" smtClean="0">
                <a:latin typeface="Cambria" pitchFamily="18" charset="0"/>
              </a:rPr>
              <a:t>анните са взети от регистъра на МБАЛ в Кавадарци</a:t>
            </a:r>
            <a:endParaRPr lang="mk-MK" sz="2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87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Cambria" pitchFamily="18" charset="0"/>
              </a:rPr>
              <a:t>Резултати</a:t>
            </a:r>
            <a:endParaRPr lang="mk-MK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68960"/>
            <a:ext cx="6537920" cy="3240400"/>
          </a:xfrm>
        </p:spPr>
        <p:txBody>
          <a:bodyPr>
            <a:normAutofit/>
          </a:bodyPr>
          <a:lstStyle/>
          <a:p>
            <a:r>
              <a:rPr lang="bg-BG" sz="2400" dirty="0">
                <a:latin typeface="Cambria" pitchFamily="18" charset="0"/>
              </a:rPr>
              <a:t>З</a:t>
            </a:r>
            <a:r>
              <a:rPr lang="bg-BG" sz="2400" dirty="0" smtClean="0">
                <a:latin typeface="Cambria" pitchFamily="18" charset="0"/>
              </a:rPr>
              <a:t>а този период са забелязани 312 лица от които 139 са мъже и 173 жени на възраст от 2 месеца до 74 години</a:t>
            </a:r>
          </a:p>
        </p:txBody>
      </p:sp>
    </p:spTree>
    <p:extLst>
      <p:ext uri="{BB962C8B-B14F-4D97-AF65-F5344CB8AC3E}">
        <p14:creationId xmlns:p14="http://schemas.microsoft.com/office/powerpoint/2010/main" val="352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315200" cy="1154097"/>
          </a:xfrm>
        </p:spPr>
        <p:txBody>
          <a:bodyPr/>
          <a:lstStyle/>
          <a:p>
            <a:r>
              <a:rPr lang="bg-BG" dirty="0" smtClean="0">
                <a:latin typeface="Cambria" pitchFamily="18" charset="0"/>
              </a:rPr>
              <a:t>Резултати</a:t>
            </a:r>
            <a:endParaRPr lang="mk-MK" dirty="0">
              <a:latin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249403"/>
              </p:ext>
            </p:extLst>
          </p:nvPr>
        </p:nvGraphicFramePr>
        <p:xfrm>
          <a:off x="1115616" y="1844823"/>
          <a:ext cx="4752527" cy="467919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254754"/>
                <a:gridCol w="1249480"/>
                <a:gridCol w="1248293"/>
              </a:tblGrid>
              <a:tr h="4264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Табела</a:t>
                      </a:r>
                      <a:r>
                        <a:rPr lang="bg-BG" sz="16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1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240" marR="6324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Пол</a:t>
                      </a:r>
                      <a:endParaRPr lang="mk-MK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240" marR="6324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</a:tr>
              <a:tr h="198186">
                <a:tc vMerge="1"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240" marR="6324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Ж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240" marR="6324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792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Малформации </a:t>
                      </a: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на нервната система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7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240" marR="6324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8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240" marR="6324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608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Малформации </a:t>
                      </a: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на ТБС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240" marR="6324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22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240" marR="6324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608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Малформации </a:t>
                      </a: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на стъпалата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104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240" marR="6324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108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240" marR="6324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0232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Други </a:t>
                      </a: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деформации </a:t>
                      </a: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на</a:t>
                      </a:r>
                      <a:r>
                        <a:rPr lang="bg-BG" sz="16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ОДА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12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240" marR="6324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240" marR="6324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4143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Други</a:t>
                      </a:r>
                      <a:r>
                        <a:rPr lang="bg-BG" sz="16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вродени малформации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240" marR="6324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24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240" marR="6324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31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Синдром</a:t>
                      </a:r>
                      <a:r>
                        <a:rPr lang="bg-BG" sz="16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на Даун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240" marR="6324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240" marR="6324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31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Общо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240" marR="6324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139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240" marR="6324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173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240" marR="6324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9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7315200" cy="936104"/>
          </a:xfrm>
        </p:spPr>
        <p:txBody>
          <a:bodyPr/>
          <a:lstStyle/>
          <a:p>
            <a:r>
              <a:rPr lang="bg-BG" dirty="0"/>
              <a:t>Резултати</a:t>
            </a:r>
            <a:endParaRPr lang="mk-M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826012"/>
              </p:ext>
            </p:extLst>
          </p:nvPr>
        </p:nvGraphicFramePr>
        <p:xfrm>
          <a:off x="395535" y="1628800"/>
          <a:ext cx="8136909" cy="449929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487764"/>
                <a:gridCol w="450121"/>
                <a:gridCol w="450121"/>
                <a:gridCol w="450121"/>
                <a:gridCol w="450121"/>
                <a:gridCol w="450121"/>
                <a:gridCol w="450121"/>
                <a:gridCol w="438274"/>
                <a:gridCol w="406687"/>
                <a:gridCol w="517243"/>
                <a:gridCol w="517243"/>
                <a:gridCol w="572521"/>
                <a:gridCol w="572521"/>
                <a:gridCol w="461965"/>
                <a:gridCol w="461965"/>
              </a:tblGrid>
              <a:tr h="38084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Табела 2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Общо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 месеца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3-5</a:t>
                      </a:r>
                      <a:r>
                        <a:rPr lang="bg-BG" sz="16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месеца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6-11 </a:t>
                      </a: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месеца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1-2 </a:t>
                      </a: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години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3-4 </a:t>
                      </a: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години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5-6 </a:t>
                      </a: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години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</a:tr>
              <a:tr h="181010">
                <a:tc vMerge="1"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Ж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Ж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Ж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Ж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Ж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Ж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Ж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</a:tr>
              <a:tr h="849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Малформации на нервната система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548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Малформации на ТБС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19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9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</a:tr>
              <a:tr h="548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Малформации на стъпалата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59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58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16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28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26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16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790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Други деформации на</a:t>
                      </a:r>
                      <a:r>
                        <a:rPr lang="bg-BG" sz="16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ОДА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</a:tr>
              <a:tr h="5430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Други</a:t>
                      </a:r>
                      <a:r>
                        <a:rPr lang="bg-BG" sz="16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вродени малформации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362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Синдром</a:t>
                      </a:r>
                      <a:r>
                        <a:rPr lang="bg-BG" sz="16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на Даун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72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48681"/>
            <a:ext cx="7315200" cy="936104"/>
          </a:xfrm>
        </p:spPr>
        <p:txBody>
          <a:bodyPr/>
          <a:lstStyle/>
          <a:p>
            <a:r>
              <a:rPr lang="bg-BG" dirty="0"/>
              <a:t>Резултати</a:t>
            </a:r>
            <a:endParaRPr lang="mk-M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820276"/>
              </p:ext>
            </p:extLst>
          </p:nvPr>
        </p:nvGraphicFramePr>
        <p:xfrm>
          <a:off x="755576" y="1700808"/>
          <a:ext cx="7560837" cy="461053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26702"/>
                <a:gridCol w="557598"/>
                <a:gridCol w="557598"/>
                <a:gridCol w="557598"/>
                <a:gridCol w="557598"/>
                <a:gridCol w="557598"/>
                <a:gridCol w="557598"/>
                <a:gridCol w="415753"/>
                <a:gridCol w="557598"/>
                <a:gridCol w="557598"/>
                <a:gridCol w="557598"/>
              </a:tblGrid>
              <a:tr h="46923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Табела</a:t>
                      </a:r>
                      <a:r>
                        <a:rPr lang="bg-BG" sz="16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3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Общо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7-9  </a:t>
                      </a: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години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10-14 </a:t>
                      </a: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години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15-19 </a:t>
                      </a: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години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20-24 </a:t>
                      </a: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години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</a:tr>
              <a:tr h="220033">
                <a:tc vMerge="1"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Ж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Ж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Ж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Ж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Ж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</a:tr>
              <a:tr h="670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Малформации на нервната система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670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Малформации на ТБС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</a:tr>
              <a:tr h="670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Малформации на стъпалата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43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43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23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18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17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22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112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Други деформации на</a:t>
                      </a:r>
                      <a:r>
                        <a:rPr lang="bg-BG" sz="16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ОДА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8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6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</a:tr>
              <a:tr h="455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Други</a:t>
                      </a:r>
                      <a:r>
                        <a:rPr lang="bg-BG" sz="16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вродени малформации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6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55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Синдром</a:t>
                      </a:r>
                      <a:r>
                        <a:rPr lang="bg-BG" sz="16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на Даун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53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1"/>
            <a:ext cx="7315200" cy="936104"/>
          </a:xfrm>
        </p:spPr>
        <p:txBody>
          <a:bodyPr/>
          <a:lstStyle/>
          <a:p>
            <a:r>
              <a:rPr lang="bg-BG" dirty="0"/>
              <a:t>Резултати</a:t>
            </a:r>
            <a:endParaRPr lang="mk-M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135898"/>
              </p:ext>
            </p:extLst>
          </p:nvPr>
        </p:nvGraphicFramePr>
        <p:xfrm>
          <a:off x="395542" y="1700808"/>
          <a:ext cx="8136897" cy="4608511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357593"/>
                <a:gridCol w="471134"/>
                <a:gridCol w="408764"/>
                <a:gridCol w="408764"/>
                <a:gridCol w="408764"/>
                <a:gridCol w="407803"/>
                <a:gridCol w="407803"/>
                <a:gridCol w="408764"/>
                <a:gridCol w="408764"/>
                <a:gridCol w="407803"/>
                <a:gridCol w="407803"/>
                <a:gridCol w="816569"/>
                <a:gridCol w="816569"/>
              </a:tblGrid>
              <a:tr h="53589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Табела</a:t>
                      </a:r>
                      <a:r>
                        <a:rPr lang="bg-BG" sz="16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4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Общо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25-34  </a:t>
                      </a: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год.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35-44    </a:t>
                      </a: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год.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45-54 </a:t>
                      </a: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год.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55-64 </a:t>
                      </a: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год.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64-74 </a:t>
                      </a: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год.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</a:tr>
              <a:tr h="267946">
                <a:tc vMerge="1"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Ж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Ж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Ж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Ж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Ж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Ж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</a:tr>
              <a:tr h="641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Малформации на нервната система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641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Малформации на ТБС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</a:tr>
              <a:tr h="641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Малформации на стъпалата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7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1077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Други деформации на</a:t>
                      </a:r>
                      <a:r>
                        <a:rPr lang="bg-BG" sz="16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ОДА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6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</a:tr>
              <a:tr h="535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Други</a:t>
                      </a:r>
                      <a:r>
                        <a:rPr lang="bg-BG" sz="16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вродени малформации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679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Синдром</a:t>
                      </a:r>
                      <a:r>
                        <a:rPr lang="bg-BG" sz="16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на Даун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5855" marR="5585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mk-MK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3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921</TotalTime>
  <Words>523</Words>
  <Application>Microsoft Office PowerPoint</Application>
  <PresentationFormat>On-screen Show (4:3)</PresentationFormat>
  <Paragraphs>337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Perspective</vt:lpstr>
      <vt:lpstr>Разпространение на вродените и придобити деформации в Кавадарци, Р. Македония за 2012 година</vt:lpstr>
      <vt:lpstr>Въведение </vt:lpstr>
      <vt:lpstr>Цел </vt:lpstr>
      <vt:lpstr>Материали и методи</vt:lpstr>
      <vt:lpstr>Резултати</vt:lpstr>
      <vt:lpstr>Резултати</vt:lpstr>
      <vt:lpstr>Резултати</vt:lpstr>
      <vt:lpstr>Резултати</vt:lpstr>
      <vt:lpstr>Резултати</vt:lpstr>
      <vt:lpstr>Заключение </vt:lpstr>
      <vt:lpstr>Благодаря на вниманието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24</cp:revision>
  <dcterms:created xsi:type="dcterms:W3CDTF">2014-10-30T16:23:49Z</dcterms:created>
  <dcterms:modified xsi:type="dcterms:W3CDTF">2014-10-31T07:45:21Z</dcterms:modified>
</cp:coreProperties>
</file>