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330" r:id="rId2"/>
    <p:sldId id="329" r:id="rId3"/>
    <p:sldId id="298" r:id="rId4"/>
    <p:sldId id="371" r:id="rId5"/>
    <p:sldId id="273" r:id="rId6"/>
    <p:sldId id="300" r:id="rId7"/>
    <p:sldId id="324" r:id="rId8"/>
    <p:sldId id="325" r:id="rId9"/>
    <p:sldId id="326" r:id="rId10"/>
    <p:sldId id="373" r:id="rId11"/>
    <p:sldId id="309" r:id="rId12"/>
    <p:sldId id="310" r:id="rId13"/>
    <p:sldId id="339" r:id="rId14"/>
    <p:sldId id="344" r:id="rId15"/>
    <p:sldId id="376" r:id="rId16"/>
    <p:sldId id="394" r:id="rId17"/>
    <p:sldId id="375" r:id="rId18"/>
    <p:sldId id="390" r:id="rId19"/>
    <p:sldId id="342" r:id="rId20"/>
    <p:sldId id="380" r:id="rId21"/>
    <p:sldId id="387" r:id="rId22"/>
    <p:sldId id="381" r:id="rId23"/>
    <p:sldId id="382" r:id="rId24"/>
    <p:sldId id="383" r:id="rId25"/>
    <p:sldId id="384" r:id="rId26"/>
    <p:sldId id="385" r:id="rId27"/>
    <p:sldId id="386" r:id="rId28"/>
    <p:sldId id="388" r:id="rId29"/>
    <p:sldId id="389" r:id="rId30"/>
    <p:sldId id="291" r:id="rId31"/>
    <p:sldId id="355" r:id="rId32"/>
    <p:sldId id="293" r:id="rId33"/>
    <p:sldId id="270" r:id="rId34"/>
    <p:sldId id="290" r:id="rId35"/>
    <p:sldId id="263" r:id="rId36"/>
    <p:sldId id="264" r:id="rId37"/>
    <p:sldId id="285" r:id="rId38"/>
    <p:sldId id="286" r:id="rId39"/>
    <p:sldId id="332" r:id="rId40"/>
    <p:sldId id="287" r:id="rId41"/>
    <p:sldId id="356" r:id="rId42"/>
    <p:sldId id="288" r:id="rId43"/>
    <p:sldId id="357" r:id="rId44"/>
    <p:sldId id="358" r:id="rId45"/>
    <p:sldId id="294" r:id="rId46"/>
    <p:sldId id="295" r:id="rId47"/>
    <p:sldId id="312" r:id="rId48"/>
    <p:sldId id="313" r:id="rId49"/>
    <p:sldId id="314" r:id="rId50"/>
    <p:sldId id="315" r:id="rId51"/>
    <p:sldId id="316" r:id="rId52"/>
    <p:sldId id="317" r:id="rId53"/>
    <p:sldId id="318" r:id="rId54"/>
    <p:sldId id="319" r:id="rId55"/>
    <p:sldId id="320" r:id="rId56"/>
    <p:sldId id="322" r:id="rId57"/>
    <p:sldId id="323" r:id="rId58"/>
    <p:sldId id="335" r:id="rId59"/>
    <p:sldId id="336" r:id="rId60"/>
    <p:sldId id="337" r:id="rId61"/>
    <p:sldId id="338" r:id="rId62"/>
    <p:sldId id="340" r:id="rId63"/>
    <p:sldId id="341" r:id="rId64"/>
    <p:sldId id="346" r:id="rId65"/>
    <p:sldId id="363" r:id="rId66"/>
    <p:sldId id="364" r:id="rId67"/>
    <p:sldId id="365" r:id="rId68"/>
    <p:sldId id="366" r:id="rId69"/>
    <p:sldId id="367" r:id="rId70"/>
    <p:sldId id="368" r:id="rId71"/>
    <p:sldId id="369" r:id="rId72"/>
    <p:sldId id="370" r:id="rId73"/>
    <p:sldId id="374" r:id="rId74"/>
    <p:sldId id="377" r:id="rId75"/>
    <p:sldId id="378" r:id="rId76"/>
    <p:sldId id="379" r:id="rId77"/>
    <p:sldId id="392" r:id="rId78"/>
    <p:sldId id="391" r:id="rId79"/>
    <p:sldId id="397" r:id="rId80"/>
    <p:sldId id="398" r:id="rId81"/>
    <p:sldId id="393" r:id="rId82"/>
    <p:sldId id="395" r:id="rId83"/>
    <p:sldId id="396"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08D6BF-15C3-4E61-9833-E40FD326C89B}">
          <p14:sldIdLst>
            <p14:sldId id="330"/>
            <p14:sldId id="329"/>
            <p14:sldId id="298"/>
            <p14:sldId id="371"/>
            <p14:sldId id="273"/>
            <p14:sldId id="300"/>
            <p14:sldId id="324"/>
            <p14:sldId id="325"/>
            <p14:sldId id="326"/>
            <p14:sldId id="373"/>
            <p14:sldId id="309"/>
            <p14:sldId id="310"/>
            <p14:sldId id="339"/>
            <p14:sldId id="344"/>
            <p14:sldId id="376"/>
            <p14:sldId id="394"/>
            <p14:sldId id="375"/>
            <p14:sldId id="390"/>
          </p14:sldIdLst>
        </p14:section>
        <p14:section name="Untitled Section" id="{AC00D865-DC5D-4739-97F6-4BE2C84364E8}">
          <p14:sldIdLst>
            <p14:sldId id="342"/>
            <p14:sldId id="380"/>
            <p14:sldId id="387"/>
            <p14:sldId id="381"/>
            <p14:sldId id="382"/>
            <p14:sldId id="383"/>
            <p14:sldId id="384"/>
            <p14:sldId id="385"/>
            <p14:sldId id="386"/>
            <p14:sldId id="388"/>
            <p14:sldId id="389"/>
            <p14:sldId id="291"/>
            <p14:sldId id="355"/>
            <p14:sldId id="293"/>
            <p14:sldId id="270"/>
            <p14:sldId id="290"/>
            <p14:sldId id="263"/>
            <p14:sldId id="264"/>
            <p14:sldId id="285"/>
            <p14:sldId id="286"/>
            <p14:sldId id="332"/>
            <p14:sldId id="287"/>
            <p14:sldId id="356"/>
            <p14:sldId id="288"/>
            <p14:sldId id="357"/>
            <p14:sldId id="358"/>
            <p14:sldId id="294"/>
            <p14:sldId id="295"/>
            <p14:sldId id="312"/>
            <p14:sldId id="313"/>
            <p14:sldId id="314"/>
            <p14:sldId id="315"/>
            <p14:sldId id="316"/>
            <p14:sldId id="317"/>
            <p14:sldId id="318"/>
            <p14:sldId id="319"/>
            <p14:sldId id="320"/>
            <p14:sldId id="322"/>
            <p14:sldId id="323"/>
            <p14:sldId id="335"/>
            <p14:sldId id="336"/>
            <p14:sldId id="337"/>
            <p14:sldId id="338"/>
            <p14:sldId id="340"/>
            <p14:sldId id="341"/>
            <p14:sldId id="346"/>
            <p14:sldId id="363"/>
            <p14:sldId id="364"/>
            <p14:sldId id="365"/>
            <p14:sldId id="366"/>
            <p14:sldId id="367"/>
            <p14:sldId id="368"/>
            <p14:sldId id="369"/>
            <p14:sldId id="370"/>
            <p14:sldId id="374"/>
            <p14:sldId id="377"/>
            <p14:sldId id="378"/>
            <p14:sldId id="379"/>
            <p14:sldId id="392"/>
            <p14:sldId id="391"/>
            <p14:sldId id="397"/>
            <p14:sldId id="398"/>
            <p14:sldId id="393"/>
            <p14:sldId id="395"/>
            <p14:sldId id="39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DC8"/>
    <a:srgbClr val="F2DCB4"/>
    <a:srgbClr val="FFE1AB"/>
    <a:srgbClr val="1D5EEF"/>
    <a:srgbClr val="40297B"/>
    <a:srgbClr val="4A7EBB"/>
    <a:srgbClr val="9900CC"/>
    <a:srgbClr val="39246E"/>
    <a:srgbClr val="332062"/>
    <a:srgbClr val="851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5871" autoAdjust="0"/>
  </p:normalViewPr>
  <p:slideViewPr>
    <p:cSldViewPr>
      <p:cViewPr>
        <p:scale>
          <a:sx n="66" d="100"/>
          <a:sy n="66" d="100"/>
        </p:scale>
        <p:origin x="-1518" y="-19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3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724555-5A4F-4C6D-ACD0-B149D39780CE}" type="datetimeFigureOut">
              <a:rPr lang="en-US" smtClean="0"/>
              <a:t>10/27/2015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173B50-EB18-4334-8753-9219A471D051}" type="slidenum">
              <a:rPr lang="en-US" smtClean="0"/>
              <a:t>‹#›</a:t>
            </a:fld>
            <a:endParaRPr lang="en-US"/>
          </a:p>
        </p:txBody>
      </p:sp>
    </p:spTree>
    <p:extLst>
      <p:ext uri="{BB962C8B-B14F-4D97-AF65-F5344CB8AC3E}">
        <p14:creationId xmlns:p14="http://schemas.microsoft.com/office/powerpoint/2010/main" val="275149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n w="11430"/>
                <a:solidFill>
                  <a:srgbClr val="FF0000"/>
                </a:solidFill>
                <a:effectLst>
                  <a:outerShdw blurRad="50800" dist="39000" dir="5460000" algn="tl">
                    <a:srgbClr val="000000">
                      <a:alpha val="38000"/>
                    </a:srgbClr>
                  </a:outerShdw>
                </a:effectLst>
              </a:rPr>
              <a:t>PROPER UNDERSTANDING OF THE SCIENCE OF LASERS IN DENTAL PRACTICE IS IMPERATIVE IN AFFORDING THE CLINICIAN THE KNOWLEDGE  AND  ABILITY  TO  DELIVER  OPTIMAL  TREATMENT  TO  PATIENTS.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n w="11430"/>
                <a:solidFill>
                  <a:srgbClr val="FF0000"/>
                </a:solidFill>
              </a:rPr>
              <a:t>MANY LASER PROCEDURES  ARE  TECHNIQUE  SENSITIVE, AND THUS KNOWLEDGE  OF THE  SCIENTIFIC  BASIS  OF THE TREATMENT WILL ENABLE THE PRACTITIONER TO IMPROVE  AND  REFINE  THE   TECHNIQUES   ASSOCIATED WITH THE CLINICAL  PRACTICE  AND  ARTISTRY  OF DENTISTRY.</a:t>
            </a:r>
          </a:p>
        </p:txBody>
      </p:sp>
      <p:sp>
        <p:nvSpPr>
          <p:cNvPr id="4" name="Slide Number Placeholder 3"/>
          <p:cNvSpPr>
            <a:spLocks noGrp="1"/>
          </p:cNvSpPr>
          <p:nvPr>
            <p:ph type="sldNum" sz="quarter" idx="10"/>
          </p:nvPr>
        </p:nvSpPr>
        <p:spPr/>
        <p:txBody>
          <a:bodyPr/>
          <a:lstStyle/>
          <a:p>
            <a:fld id="{E9173B50-EB18-4334-8753-9219A471D051}" type="slidenum">
              <a:rPr lang="en-US" smtClean="0"/>
              <a:t>3</a:t>
            </a:fld>
            <a:endParaRPr lang="en-US"/>
          </a:p>
        </p:txBody>
      </p:sp>
    </p:spTree>
    <p:extLst>
      <p:ext uri="{BB962C8B-B14F-4D97-AF65-F5344CB8AC3E}">
        <p14:creationId xmlns:p14="http://schemas.microsoft.com/office/powerpoint/2010/main" val="63466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Thermal animation of continually firing contact tip embedded in tissue resulting in a quantum heat trap.</a:t>
            </a:r>
            <a:endParaRPr lang="en-US" dirty="0"/>
          </a:p>
        </p:txBody>
      </p:sp>
      <p:sp>
        <p:nvSpPr>
          <p:cNvPr id="4" name="Slide Number Placeholder 3"/>
          <p:cNvSpPr>
            <a:spLocks noGrp="1"/>
          </p:cNvSpPr>
          <p:nvPr>
            <p:ph type="sldNum" sz="quarter" idx="10"/>
          </p:nvPr>
        </p:nvSpPr>
        <p:spPr/>
        <p:txBody>
          <a:bodyPr/>
          <a:lstStyle/>
          <a:p>
            <a:fld id="{DB74EA92-CEB8-45E4-9A07-DDFE2C792815}" type="slidenum">
              <a:rPr lang="en-US" smtClean="0"/>
              <a:t>73</a:t>
            </a:fld>
            <a:endParaRPr lang="en-US"/>
          </a:p>
        </p:txBody>
      </p:sp>
    </p:spTree>
    <p:extLst>
      <p:ext uri="{BB962C8B-B14F-4D97-AF65-F5344CB8AC3E}">
        <p14:creationId xmlns:p14="http://schemas.microsoft.com/office/powerpoint/2010/main" val="8679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This is an explanation of some aspects of quantum physics involved when lasers are used to cut teeth and bone and provides a practical approach for avoiding what this author describes as the “quantum heat trap” effect (a thermodynamic event that produces a decrease in ablation efficiency). This can occur from excessive heat generation in a growing ablation crater due to incorrect use of </a:t>
            </a:r>
            <a:r>
              <a:rPr lang="en-US" sz="1200" kern="1200" dirty="0" err="1" smtClean="0">
                <a:solidFill>
                  <a:schemeClr val="tx1"/>
                </a:solidFill>
                <a:effectLst/>
                <a:latin typeface="+mn-lt"/>
                <a:ea typeface="+mn-ea"/>
                <a:cs typeface="+mn-cs"/>
              </a:rPr>
              <a:t>Er:YAG</a:t>
            </a:r>
            <a:r>
              <a:rPr lang="en-US" sz="1200" kern="1200" dirty="0" smtClean="0">
                <a:solidFill>
                  <a:schemeClr val="tx1"/>
                </a:solidFill>
                <a:effectLst/>
                <a:latin typeface="+mn-lt"/>
                <a:ea typeface="+mn-ea"/>
                <a:cs typeface="+mn-cs"/>
              </a:rPr>
              <a:t> irradiation and contact sapphire tips.</a:t>
            </a:r>
          </a:p>
          <a:p>
            <a:endParaRPr lang="en-US" dirty="0"/>
          </a:p>
        </p:txBody>
      </p:sp>
      <p:sp>
        <p:nvSpPr>
          <p:cNvPr id="4" name="Slide Number Placeholder 3"/>
          <p:cNvSpPr>
            <a:spLocks noGrp="1"/>
          </p:cNvSpPr>
          <p:nvPr>
            <p:ph type="sldNum" sz="quarter" idx="10"/>
          </p:nvPr>
        </p:nvSpPr>
        <p:spPr/>
        <p:txBody>
          <a:bodyPr/>
          <a:lstStyle/>
          <a:p>
            <a:fld id="{DB74EA92-CEB8-45E4-9A07-DDFE2C792815}" type="slidenum">
              <a:rPr lang="en-US" smtClean="0"/>
              <a:t>74</a:t>
            </a:fld>
            <a:endParaRPr lang="en-US"/>
          </a:p>
        </p:txBody>
      </p:sp>
    </p:spTree>
    <p:extLst>
      <p:ext uri="{BB962C8B-B14F-4D97-AF65-F5344CB8AC3E}">
        <p14:creationId xmlns:p14="http://schemas.microsoft.com/office/powerpoint/2010/main" val="113517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Thus, as can be seen in Figure 1-9, by use of</a:t>
            </a:r>
            <a:r>
              <a:rPr lang="en-US" baseline="0" dirty="0" smtClean="0"/>
              <a:t> </a:t>
            </a:r>
            <a:r>
              <a:rPr lang="en-US" dirty="0" smtClean="0"/>
              <a:t>this absorbing material the tissue temperature gradient induced</a:t>
            </a:r>
            <a:r>
              <a:rPr lang="en-US" baseline="0" dirty="0" smtClean="0"/>
              <a:t> </a:t>
            </a:r>
            <a:r>
              <a:rPr lang="en-US" dirty="0" smtClean="0"/>
              <a:t>by the laser emission has been altered. Depending</a:t>
            </a:r>
            <a:r>
              <a:rPr lang="en-US" baseline="0" dirty="0" smtClean="0"/>
              <a:t> </a:t>
            </a:r>
            <a:r>
              <a:rPr lang="en-US" dirty="0" smtClean="0"/>
              <a:t>upon the quantity and distribution of the absorbing material</a:t>
            </a:r>
            <a:r>
              <a:rPr lang="en-US" baseline="0" dirty="0" smtClean="0"/>
              <a:t> </a:t>
            </a:r>
            <a:r>
              <a:rPr lang="en-US" dirty="0" smtClean="0"/>
              <a:t>the contact tip can mimic the effect of other laser wavelengths.</a:t>
            </a:r>
          </a:p>
          <a:p>
            <a:r>
              <a:rPr lang="en-US" dirty="0" smtClean="0"/>
              <a:t>This event is referred to as the Wavelength Conversion</a:t>
            </a:r>
            <a:r>
              <a:rPr lang="en-US" baseline="0" dirty="0" smtClean="0"/>
              <a:t> </a:t>
            </a:r>
            <a:r>
              <a:rPr lang="en-US" dirty="0" smtClean="0"/>
              <a:t>Effect. The wavelength conversion effect does not result</a:t>
            </a:r>
            <a:r>
              <a:rPr lang="en-US" baseline="0" dirty="0" smtClean="0"/>
              <a:t> </a:t>
            </a:r>
            <a:r>
              <a:rPr lang="en-US" dirty="0" smtClean="0"/>
              <a:t>in changing the wavelength of the laser; rather, it</a:t>
            </a:r>
            <a:r>
              <a:rPr lang="en-US" baseline="0" dirty="0" smtClean="0"/>
              <a:t> </a:t>
            </a:r>
            <a:r>
              <a:rPr lang="en-US" dirty="0" smtClean="0"/>
              <a:t>changes the effect the wavelength has in the surgical</a:t>
            </a:r>
            <a:r>
              <a:rPr lang="en-US" baseline="0" dirty="0" smtClean="0"/>
              <a:t> </a:t>
            </a:r>
            <a:r>
              <a:rPr lang="en-US" dirty="0" smtClean="0"/>
              <a:t>situation.</a:t>
            </a:r>
            <a:r>
              <a:rPr lang="en-US" baseline="0" dirty="0" smtClean="0"/>
              <a:t> </a:t>
            </a:r>
            <a:r>
              <a:rPr lang="en-US" dirty="0" smtClean="0"/>
              <a:t>By adjusting the Wavelength Conversion Effect material</a:t>
            </a:r>
          </a:p>
          <a:p>
            <a:r>
              <a:rPr lang="en-US" dirty="0" smtClean="0"/>
              <a:t>on the probe tip, one can titrate the amount of laser light exiting</a:t>
            </a:r>
            <a:r>
              <a:rPr lang="en-US" baseline="0" dirty="0" smtClean="0"/>
              <a:t> </a:t>
            </a:r>
            <a:r>
              <a:rPr lang="en-US" dirty="0" smtClean="0"/>
              <a:t>the tip in comparison to the amount of heat generated</a:t>
            </a:r>
            <a:r>
              <a:rPr lang="en-US" baseline="0" dirty="0" smtClean="0"/>
              <a:t> </a:t>
            </a:r>
            <a:r>
              <a:rPr lang="en-US" dirty="0" smtClean="0"/>
              <a:t>by absorption at the tip. This means, in essence, that a single</a:t>
            </a:r>
            <a:r>
              <a:rPr lang="en-US" baseline="0" dirty="0" smtClean="0"/>
              <a:t> </a:t>
            </a:r>
            <a:r>
              <a:rPr lang="en-US" dirty="0" smtClean="0"/>
              <a:t>laser in combination with different interchangeable tips,</a:t>
            </a:r>
            <a:r>
              <a:rPr lang="en-US" baseline="0" dirty="0" smtClean="0"/>
              <a:t> </a:t>
            </a:r>
            <a:r>
              <a:rPr lang="en-US" dirty="0" smtClean="0"/>
              <a:t>can mimic the tissue temperature profile and effect of various</a:t>
            </a:r>
            <a:r>
              <a:rPr lang="en-US" baseline="0" dirty="0" smtClean="0"/>
              <a:t> </a:t>
            </a:r>
            <a:r>
              <a:rPr lang="en-US" dirty="0" smtClean="0"/>
              <a:t>lasers.</a:t>
            </a:r>
          </a:p>
          <a:p>
            <a:endParaRPr lang="en-US" dirty="0"/>
          </a:p>
        </p:txBody>
      </p:sp>
      <p:sp>
        <p:nvSpPr>
          <p:cNvPr id="4" name="Slide Number Placeholder 3"/>
          <p:cNvSpPr>
            <a:spLocks noGrp="1"/>
          </p:cNvSpPr>
          <p:nvPr>
            <p:ph type="sldNum" sz="quarter" idx="10"/>
          </p:nvPr>
        </p:nvSpPr>
        <p:spPr/>
        <p:txBody>
          <a:bodyPr/>
          <a:lstStyle/>
          <a:p>
            <a:fld id="{B7F4E543-DC2A-4011-93BC-7499F719F0D4}" type="slidenum">
              <a:rPr lang="en-US" smtClean="0"/>
              <a:pPr/>
              <a:t>75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smtClean="0">
                <a:solidFill>
                  <a:schemeClr val="tx1"/>
                </a:solidFill>
                <a:latin typeface="+mn-lt"/>
                <a:ea typeface="+mn-ea"/>
                <a:cs typeface="+mn-cs"/>
              </a:rPr>
              <a:t> mainly </a:t>
            </a:r>
            <a:r>
              <a:rPr lang="en-GB" sz="1200" b="1" u="sng" kern="1200" dirty="0" smtClean="0">
                <a:solidFill>
                  <a:schemeClr val="tx1"/>
                </a:solidFill>
                <a:latin typeface="+mn-lt"/>
                <a:ea typeface="+mn-ea"/>
                <a:cs typeface="+mn-cs"/>
              </a:rPr>
              <a:t>five categories of interaction types are classified today</a:t>
            </a:r>
            <a:r>
              <a:rPr lang="en-GB" sz="1200" u="sng"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These are </a:t>
            </a:r>
            <a:r>
              <a:rPr lang="en-GB" sz="1200" b="1" kern="1200" dirty="0" smtClean="0">
                <a:solidFill>
                  <a:schemeClr val="tx1"/>
                </a:solidFill>
                <a:latin typeface="+mn-lt"/>
                <a:ea typeface="+mn-ea"/>
                <a:cs typeface="+mn-cs"/>
              </a:rPr>
              <a:t>1.  photochemical interactions</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2.thermal interactions</a:t>
            </a:r>
            <a:r>
              <a:rPr lang="en-GB"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3. </a:t>
            </a:r>
            <a:r>
              <a:rPr lang="en-GB" sz="1200" b="1" kern="1200" dirty="0" err="1" smtClean="0">
                <a:solidFill>
                  <a:schemeClr val="tx1"/>
                </a:solidFill>
                <a:latin typeface="+mn-lt"/>
                <a:ea typeface="+mn-ea"/>
                <a:cs typeface="+mn-cs"/>
              </a:rPr>
              <a:t>photoablation</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4.</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plasma-induced ablation</a:t>
            </a:r>
            <a:r>
              <a:rPr lang="en-GB" sz="1200" kern="1200" dirty="0" smtClean="0">
                <a:solidFill>
                  <a:schemeClr val="tx1"/>
                </a:solidFill>
                <a:latin typeface="+mn-lt"/>
                <a:ea typeface="+mn-ea"/>
                <a:cs typeface="+mn-cs"/>
              </a:rPr>
              <a:t>, and </a:t>
            </a:r>
            <a:r>
              <a:rPr lang="en-GB" sz="1200" b="1" kern="1200" dirty="0" smtClean="0">
                <a:solidFill>
                  <a:schemeClr val="tx1"/>
                </a:solidFill>
                <a:latin typeface="+mn-lt"/>
                <a:ea typeface="+mn-ea"/>
                <a:cs typeface="+mn-cs"/>
              </a:rPr>
              <a:t>5.photodisruption</a:t>
            </a:r>
            <a:r>
              <a:rPr lang="en-GB" sz="1200" kern="1200" dirty="0" smtClean="0">
                <a:solidFill>
                  <a:schemeClr val="tx1"/>
                </a:solidFill>
                <a:latin typeface="+mn-lt"/>
                <a:ea typeface="+mn-ea"/>
                <a:cs typeface="+mn-cs"/>
              </a:rPr>
              <a:t>.</a:t>
            </a:r>
            <a:r>
              <a:rPr lang="en-GB" sz="1200" b="1" kern="1200" dirty="0" smtClean="0">
                <a:solidFill>
                  <a:schemeClr val="tx1"/>
                </a:solidFill>
                <a:latin typeface="+mn-lt"/>
                <a:ea typeface="+mn-ea"/>
                <a:cs typeface="+mn-cs"/>
              </a:rPr>
              <a:t> All these</a:t>
            </a:r>
            <a:r>
              <a:rPr lang="en-US" sz="1200" b="0" kern="1200" baseline="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Seemingly(</a:t>
            </a:r>
            <a:r>
              <a:rPr lang="en-GB" sz="1200" b="1" kern="1200" dirty="0" err="1" smtClean="0">
                <a:solidFill>
                  <a:schemeClr val="tx1"/>
                </a:solidFill>
                <a:latin typeface="+mn-lt"/>
                <a:ea typeface="+mn-ea"/>
                <a:cs typeface="+mn-cs"/>
              </a:rPr>
              <a:t>po</a:t>
            </a:r>
            <a:r>
              <a:rPr lang="en-GB" sz="1200" b="1" kern="1200" dirty="0" smtClean="0">
                <a:solidFill>
                  <a:schemeClr val="tx1"/>
                </a:solidFill>
                <a:latin typeface="+mn-lt"/>
                <a:ea typeface="+mn-ea"/>
                <a:cs typeface="+mn-cs"/>
              </a:rPr>
              <a:t> </a:t>
            </a:r>
            <a:r>
              <a:rPr lang="en-GB" sz="1200" b="1" kern="1200" dirty="0" err="1" smtClean="0">
                <a:solidFill>
                  <a:schemeClr val="tx1"/>
                </a:solidFill>
                <a:latin typeface="+mn-lt"/>
                <a:ea typeface="+mn-ea"/>
                <a:cs typeface="+mn-cs"/>
              </a:rPr>
              <a:t>izgled</a:t>
            </a:r>
            <a:r>
              <a:rPr lang="en-GB" sz="1200" b="1" kern="1200" dirty="0" smtClean="0">
                <a:solidFill>
                  <a:schemeClr val="tx1"/>
                </a:solidFill>
                <a:latin typeface="+mn-lt"/>
                <a:ea typeface="+mn-ea"/>
                <a:cs typeface="+mn-cs"/>
              </a:rPr>
              <a:t>) different interaction types share a single common datum: the characteristic energy density ranges from approximately 1 J/cm2 to 1000 J/cm2.</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When elastically bound charged particles are exposed to electromagnetic waves, the particles are set into motion by the electric field. If the frequency of the wave equals the natural frequency of free vibrations of a particle, resonance occurs being accompanied by a considerable amount of absorption.</a:t>
            </a:r>
            <a:endParaRPr lang="en-US" sz="1200" kern="1200" dirty="0" smtClean="0">
              <a:solidFill>
                <a:schemeClr val="tx1"/>
              </a:solidFill>
              <a:latin typeface="+mn-lt"/>
              <a:ea typeface="+mn-ea"/>
              <a:cs typeface="+mn-cs"/>
            </a:endParaRPr>
          </a:p>
          <a:p>
            <a:r>
              <a:rPr lang="en-GB" sz="1200" u="sng" kern="1200" dirty="0" smtClean="0">
                <a:solidFill>
                  <a:schemeClr val="tx1"/>
                </a:solidFill>
                <a:latin typeface="+mn-lt"/>
                <a:ea typeface="+mn-ea"/>
                <a:cs typeface="+mn-cs"/>
              </a:rPr>
              <a:t> mainly </a:t>
            </a:r>
            <a:r>
              <a:rPr lang="en-GB" sz="1200" b="1" u="sng" kern="1200" dirty="0" smtClean="0">
                <a:solidFill>
                  <a:schemeClr val="tx1"/>
                </a:solidFill>
                <a:latin typeface="+mn-lt"/>
                <a:ea typeface="+mn-ea"/>
                <a:cs typeface="+mn-cs"/>
              </a:rPr>
              <a:t>five categories of interaction types are classified today</a:t>
            </a:r>
            <a:r>
              <a:rPr lang="en-GB" sz="1200" u="sng"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These are </a:t>
            </a:r>
            <a:r>
              <a:rPr lang="en-GB" sz="1200" b="1" kern="1200" dirty="0" smtClean="0">
                <a:solidFill>
                  <a:schemeClr val="tx1"/>
                </a:solidFill>
                <a:latin typeface="+mn-lt"/>
                <a:ea typeface="+mn-ea"/>
                <a:cs typeface="+mn-cs"/>
              </a:rPr>
              <a:t>1.  photochemical interactions</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2.thermal interactions</a:t>
            </a:r>
            <a:r>
              <a:rPr lang="en-GB"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3. </a:t>
            </a:r>
            <a:r>
              <a:rPr lang="en-GB" sz="1200" b="1" kern="1200" dirty="0" err="1" smtClean="0">
                <a:solidFill>
                  <a:schemeClr val="tx1"/>
                </a:solidFill>
                <a:latin typeface="+mn-lt"/>
                <a:ea typeface="+mn-ea"/>
                <a:cs typeface="+mn-cs"/>
              </a:rPr>
              <a:t>photoablation</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4.</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plasma-induced ablation</a:t>
            </a:r>
            <a:r>
              <a:rPr lang="en-GB" sz="1200" kern="1200" dirty="0" smtClean="0">
                <a:solidFill>
                  <a:schemeClr val="tx1"/>
                </a:solidFill>
                <a:latin typeface="+mn-lt"/>
                <a:ea typeface="+mn-ea"/>
                <a:cs typeface="+mn-cs"/>
              </a:rPr>
              <a:t>, and </a:t>
            </a:r>
            <a:r>
              <a:rPr lang="en-GB" sz="1200" b="1" kern="1200" dirty="0" smtClean="0">
                <a:solidFill>
                  <a:schemeClr val="tx1"/>
                </a:solidFill>
                <a:latin typeface="+mn-lt"/>
                <a:ea typeface="+mn-ea"/>
                <a:cs typeface="+mn-cs"/>
              </a:rPr>
              <a:t>5.photodisruption</a:t>
            </a:r>
            <a:r>
              <a:rPr lang="en-GB" sz="1200" kern="1200" dirty="0" smtClean="0">
                <a:solidFill>
                  <a:schemeClr val="tx1"/>
                </a:solidFill>
                <a:latin typeface="+mn-lt"/>
                <a:ea typeface="+mn-ea"/>
                <a:cs typeface="+mn-cs"/>
              </a:rPr>
              <a:t>.</a:t>
            </a:r>
            <a:r>
              <a:rPr lang="en-GB" sz="1200" b="1" kern="1200" dirty="0" smtClean="0">
                <a:solidFill>
                  <a:schemeClr val="tx1"/>
                </a:solidFill>
                <a:latin typeface="+mn-lt"/>
                <a:ea typeface="+mn-ea"/>
                <a:cs typeface="+mn-cs"/>
              </a:rPr>
              <a:t> All these</a:t>
            </a:r>
            <a:endParaRPr lang="en-US"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Seemingly(</a:t>
            </a:r>
            <a:r>
              <a:rPr lang="en-GB" sz="1200" b="1" kern="1200" dirty="0" err="1" smtClean="0">
                <a:solidFill>
                  <a:schemeClr val="tx1"/>
                </a:solidFill>
                <a:latin typeface="+mn-lt"/>
                <a:ea typeface="+mn-ea"/>
                <a:cs typeface="+mn-cs"/>
              </a:rPr>
              <a:t>po</a:t>
            </a:r>
            <a:r>
              <a:rPr lang="en-GB" sz="1200" b="1" kern="1200" dirty="0" smtClean="0">
                <a:solidFill>
                  <a:schemeClr val="tx1"/>
                </a:solidFill>
                <a:latin typeface="+mn-lt"/>
                <a:ea typeface="+mn-ea"/>
                <a:cs typeface="+mn-cs"/>
              </a:rPr>
              <a:t> </a:t>
            </a:r>
            <a:r>
              <a:rPr lang="en-GB" sz="1200" b="1" kern="1200" dirty="0" err="1" smtClean="0">
                <a:solidFill>
                  <a:schemeClr val="tx1"/>
                </a:solidFill>
                <a:latin typeface="+mn-lt"/>
                <a:ea typeface="+mn-ea"/>
                <a:cs typeface="+mn-cs"/>
              </a:rPr>
              <a:t>izgled</a:t>
            </a:r>
            <a:r>
              <a:rPr lang="en-GB" sz="1200" b="1" kern="1200" dirty="0" smtClean="0">
                <a:solidFill>
                  <a:schemeClr val="tx1"/>
                </a:solidFill>
                <a:latin typeface="+mn-lt"/>
                <a:ea typeface="+mn-ea"/>
                <a:cs typeface="+mn-cs"/>
              </a:rPr>
              <a:t>) different interaction types share a single common datum: the characteristic energy density ranges from approximately 1 J/cm2 to 1000 J/cm2.</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When elastically bound charged particles are exposed to electromagnetic waves, the particles are set into motion by the electric field. If the frequency of the wave equals the natural frequency of free vibrations of a particle, resonance occurs being accompanied by a considerable amount of absorption.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173B50-EB18-4334-8753-9219A471D051}" type="slidenum">
              <a:rPr lang="en-US" smtClean="0"/>
              <a:t>78</a:t>
            </a:fld>
            <a:endParaRPr lang="en-US"/>
          </a:p>
        </p:txBody>
      </p:sp>
    </p:spTree>
    <p:extLst>
      <p:ext uri="{BB962C8B-B14F-4D97-AF65-F5344CB8AC3E}">
        <p14:creationId xmlns:p14="http://schemas.microsoft.com/office/powerpoint/2010/main" val="2711465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Dental calculus contains water in its structural micro pores as well as in its intrinsic components. Since the </a:t>
            </a:r>
            <a:r>
              <a:rPr lang="en-GB" sz="1200" kern="1200" dirty="0" err="1" smtClean="0">
                <a:solidFill>
                  <a:schemeClr val="tx1"/>
                </a:solidFill>
                <a:latin typeface="+mn-lt"/>
                <a:ea typeface="+mn-ea"/>
                <a:cs typeface="+mn-cs"/>
              </a:rPr>
              <a:t>Er:YAG</a:t>
            </a:r>
            <a:r>
              <a:rPr lang="en-GB" sz="1200" kern="1200" dirty="0" smtClean="0">
                <a:solidFill>
                  <a:schemeClr val="tx1"/>
                </a:solidFill>
                <a:latin typeface="+mn-lt"/>
                <a:ea typeface="+mn-ea"/>
                <a:cs typeface="+mn-cs"/>
              </a:rPr>
              <a:t> laser has the ability to ablate dental hard tissues such as enamel and dentin, the laser was expected to be capable of removing dental calculus at much lower energy levels. Several researchers have already reported the promising ability of the </a:t>
            </a:r>
            <a:r>
              <a:rPr lang="en-GB" sz="1200" kern="1200" dirty="0" err="1" smtClean="0">
                <a:solidFill>
                  <a:schemeClr val="tx1"/>
                </a:solidFill>
                <a:latin typeface="+mn-lt"/>
                <a:ea typeface="+mn-ea"/>
                <a:cs typeface="+mn-cs"/>
              </a:rPr>
              <a:t>Er:YAG</a:t>
            </a:r>
            <a:r>
              <a:rPr lang="en-GB" sz="1200" kern="1200" dirty="0" smtClean="0">
                <a:solidFill>
                  <a:schemeClr val="tx1"/>
                </a:solidFill>
                <a:latin typeface="+mn-lt"/>
                <a:ea typeface="+mn-ea"/>
                <a:cs typeface="+mn-cs"/>
              </a:rPr>
              <a:t> laser to remove </a:t>
            </a:r>
            <a:r>
              <a:rPr lang="en-GB" sz="1200" kern="1200" dirty="0" err="1" smtClean="0">
                <a:solidFill>
                  <a:schemeClr val="tx1"/>
                </a:solidFill>
                <a:latin typeface="+mn-lt"/>
                <a:ea typeface="+mn-ea"/>
                <a:cs typeface="+mn-cs"/>
              </a:rPr>
              <a:t>subgingival</a:t>
            </a:r>
            <a:r>
              <a:rPr lang="en-GB" sz="1200" kern="1200" dirty="0" smtClean="0">
                <a:solidFill>
                  <a:schemeClr val="tx1"/>
                </a:solidFill>
                <a:latin typeface="+mn-lt"/>
                <a:ea typeface="+mn-ea"/>
                <a:cs typeface="+mn-cs"/>
              </a:rPr>
              <a:t> calculus in vitro </a:t>
            </a:r>
            <a:r>
              <a:rPr lang="en-US" sz="1200" kern="1200" dirty="0" smtClean="0">
                <a:solidFill>
                  <a:schemeClr val="tx1"/>
                </a:solidFill>
                <a:latin typeface="+mn-lt"/>
                <a:ea typeface="+mn-ea"/>
                <a:cs typeface="+mn-cs"/>
              </a:rPr>
              <a:t>Erbium lasers are unique in that they are the only lasers that can   cut both hard and soft tissues with minimal heat-related side effects.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During </a:t>
            </a:r>
            <a:r>
              <a:rPr lang="en-GB" sz="1200" kern="1200" dirty="0" err="1" smtClean="0">
                <a:solidFill>
                  <a:schemeClr val="tx1"/>
                </a:solidFill>
                <a:latin typeface="+mn-lt"/>
                <a:ea typeface="+mn-ea"/>
                <a:cs typeface="+mn-cs"/>
              </a:rPr>
              <a:t>Er:YAG</a:t>
            </a:r>
            <a:r>
              <a:rPr lang="en-GB" sz="1200" kern="1200" dirty="0" smtClean="0">
                <a:solidFill>
                  <a:schemeClr val="tx1"/>
                </a:solidFill>
                <a:latin typeface="+mn-lt"/>
                <a:ea typeface="+mn-ea"/>
                <a:cs typeface="+mn-cs"/>
              </a:rPr>
              <a:t> laser irradiation, the laser energy is absorbed selectively by water molecules and hydrous organic components of biological tissues, causing evaporation of water and organic components and resulting in thermal effects due to the heat generated by this process (‘photo thermal evaporation’). The water vapour production induces an increase of internal pressure within the tissue, resulting in explosive expansion called ‘micro explosion’ .</a:t>
            </a:r>
          </a:p>
          <a:p>
            <a:r>
              <a:rPr lang="en-GB" sz="1200" kern="1200" dirty="0" smtClean="0">
                <a:solidFill>
                  <a:schemeClr val="tx1"/>
                </a:solidFill>
                <a:latin typeface="+mn-lt"/>
                <a:ea typeface="+mn-ea"/>
                <a:cs typeface="+mn-cs"/>
              </a:rPr>
              <a:t>These dynamic effects cause mechanical tissue collapse, resulting in a ‘thermo mechanical’ </a:t>
            </a:r>
            <a:r>
              <a:rPr lang="en-GB" sz="1200" b="1" kern="1200" dirty="0" smtClean="0">
                <a:solidFill>
                  <a:schemeClr val="tx1"/>
                </a:solidFill>
                <a:latin typeface="+mn-lt"/>
                <a:ea typeface="+mn-ea"/>
                <a:cs typeface="+mn-cs"/>
              </a:rPr>
              <a:t>or ‘photomechanical’ ablation </a:t>
            </a:r>
            <a:r>
              <a:rPr lang="en-GB" sz="1200" kern="1200" dirty="0" smtClean="0">
                <a:solidFill>
                  <a:schemeClr val="tx1"/>
                </a:solidFill>
                <a:latin typeface="+mn-lt"/>
                <a:ea typeface="+mn-ea"/>
                <a:cs typeface="+mn-cs"/>
              </a:rPr>
              <a:t>.This phenomenon has also been referred to as ‘water mediated explosive ablation’</a:t>
            </a:r>
            <a:endParaRPr lang="en-US" dirty="0"/>
          </a:p>
        </p:txBody>
      </p:sp>
      <p:sp>
        <p:nvSpPr>
          <p:cNvPr id="4" name="Slide Number Placeholder 3"/>
          <p:cNvSpPr>
            <a:spLocks noGrp="1"/>
          </p:cNvSpPr>
          <p:nvPr>
            <p:ph type="sldNum" sz="quarter" idx="10"/>
          </p:nvPr>
        </p:nvSpPr>
        <p:spPr/>
        <p:txBody>
          <a:bodyPr/>
          <a:lstStyle/>
          <a:p>
            <a:fld id="{93CD50B7-EE55-4726-9752-14A15BD95D41}" type="slidenum">
              <a:rPr lang="en-US" smtClean="0"/>
              <a:pPr/>
              <a:t>79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Commercially available dental laser instruments all have emission wavelengths in the range of 488 nm to 10,600 nm (1 nm equals one billionth of a meter), and all are nonionizing radiation. This is to be distinguished from ionizing radiation, which is mutagenic as a result of effects on DNA. Dental lasers emit thermal, or heat, radiation.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E9173B50-EB18-4334-8753-9219A471D051}" type="slidenum">
              <a:rPr lang="en-US" smtClean="0"/>
              <a:t>5</a:t>
            </a:fld>
            <a:endParaRPr lang="en-US"/>
          </a:p>
        </p:txBody>
      </p:sp>
    </p:spTree>
    <p:extLst>
      <p:ext uri="{BB962C8B-B14F-4D97-AF65-F5344CB8AC3E}">
        <p14:creationId xmlns:p14="http://schemas.microsoft.com/office/powerpoint/2010/main" val="1812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Laser as Profit Center</a:t>
            </a:r>
            <a:endParaRPr lang="en-US" dirty="0" smtClean="0"/>
          </a:p>
          <a:p>
            <a:r>
              <a:rPr lang="en-US" dirty="0" smtClean="0"/>
              <a:t>There are many ways to evaluate the viability of a laser as a profit center in the dental office. </a:t>
            </a:r>
            <a:r>
              <a:rPr lang="en-US" b="1" dirty="0" smtClean="0"/>
              <a:t>Time is money</a:t>
            </a:r>
            <a:r>
              <a:rPr lang="en-US" dirty="0" smtClean="0"/>
              <a:t>, and all practices must gross a certain hourly income to flourish, so the ability to perform many procedures more quickly and efficiently means extra income.</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E9173B50-EB18-4334-8753-9219A471D051}" type="slidenum">
              <a:rPr lang="en-US" smtClean="0"/>
              <a:t>7</a:t>
            </a:fld>
            <a:endParaRPr lang="en-US"/>
          </a:p>
        </p:txBody>
      </p:sp>
    </p:spTree>
    <p:extLst>
      <p:ext uri="{BB962C8B-B14F-4D97-AF65-F5344CB8AC3E}">
        <p14:creationId xmlns:p14="http://schemas.microsoft.com/office/powerpoint/2010/main" val="69423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n w="10541" cmpd="sng">
                  <a:solidFill>
                    <a:sysClr val="windowText" lastClr="000000"/>
                  </a:solidFill>
                  <a:prstDash val="solid"/>
                </a:ln>
                <a:solidFill>
                  <a:sysClr val="windowText" lastClr="000000"/>
                </a:solidFill>
              </a:rPr>
              <a:t>/</a:t>
            </a:r>
            <a:r>
              <a:rPr lang="en-US" dirty="0" smtClean="0"/>
              <a:t>Understanding how photonic energy is minimally invasive requires a basic knowledge of laser physics and how different wavelengths interact with various </a:t>
            </a:r>
            <a:r>
              <a:rPr lang="en-US" dirty="0" err="1" smtClean="0"/>
              <a:t>chromophores</a:t>
            </a:r>
            <a:r>
              <a:rPr lang="en-US" dirty="0" smtClean="0"/>
              <a:t> such as hemoglobin, melanin, and water./</a:t>
            </a:r>
            <a:endParaRPr lang="en-US" b="1" dirty="0" smtClean="0">
              <a:ln w="10541" cmpd="sng">
                <a:solidFill>
                  <a:sysClr val="windowText" lastClr="000000"/>
                </a:solidFill>
                <a:prstDash val="solid"/>
              </a:ln>
              <a:solidFill>
                <a:sysClr val="windowText" lastClr="000000"/>
              </a:solidFill>
            </a:endParaRPr>
          </a:p>
          <a:p>
            <a:endParaRPr lang="en-US" dirty="0"/>
          </a:p>
        </p:txBody>
      </p:sp>
      <p:sp>
        <p:nvSpPr>
          <p:cNvPr id="4" name="Slide Number Placeholder 3"/>
          <p:cNvSpPr>
            <a:spLocks noGrp="1"/>
          </p:cNvSpPr>
          <p:nvPr>
            <p:ph type="sldNum" sz="quarter" idx="10"/>
          </p:nvPr>
        </p:nvSpPr>
        <p:spPr/>
        <p:txBody>
          <a:bodyPr/>
          <a:lstStyle/>
          <a:p>
            <a:fld id="{E9173B50-EB18-4334-8753-9219A471D051}" type="slidenum">
              <a:rPr lang="en-US" smtClean="0"/>
              <a:t>10</a:t>
            </a:fld>
            <a:endParaRPr lang="en-US"/>
          </a:p>
        </p:txBody>
      </p:sp>
    </p:spTree>
    <p:extLst>
      <p:ext uri="{BB962C8B-B14F-4D97-AF65-F5344CB8AC3E}">
        <p14:creationId xmlns:p14="http://schemas.microsoft.com/office/powerpoint/2010/main" val="53321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laser-tissue interaction cube comprises three axes: (x) the mechanisms of interaction, (y) the time course of the tissue response, and (z) the level of biologic structures. When laser energy irradiates tissue and something happens, the resulting event will map somewhere in this cube. </a:t>
            </a:r>
          </a:p>
          <a:p>
            <a:endParaRPr lang="en-US" dirty="0"/>
          </a:p>
        </p:txBody>
      </p:sp>
      <p:sp>
        <p:nvSpPr>
          <p:cNvPr id="4" name="Slide Number Placeholder 3"/>
          <p:cNvSpPr>
            <a:spLocks noGrp="1"/>
          </p:cNvSpPr>
          <p:nvPr>
            <p:ph type="sldNum" sz="quarter" idx="10"/>
          </p:nvPr>
        </p:nvSpPr>
        <p:spPr/>
        <p:txBody>
          <a:bodyPr/>
          <a:lstStyle/>
          <a:p>
            <a:fld id="{DB74EA92-CEB8-45E4-9A07-DDFE2C792815}" type="slidenum">
              <a:rPr lang="en-US" smtClean="0"/>
              <a:t>14</a:t>
            </a:fld>
            <a:endParaRPr lang="en-US"/>
          </a:p>
        </p:txBody>
      </p:sp>
    </p:spTree>
    <p:extLst>
      <p:ext uri="{BB962C8B-B14F-4D97-AF65-F5344CB8AC3E}">
        <p14:creationId xmlns:p14="http://schemas.microsoft.com/office/powerpoint/2010/main" val="2729055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1430"/>
                <a:effectLst>
                  <a:outerShdw blurRad="50800" dist="39000" dir="5460000" algn="tl">
                    <a:srgbClr val="000000">
                      <a:alpha val="38000"/>
                    </a:srgbClr>
                  </a:outerShdw>
                </a:effectLst>
              </a:rPr>
              <a:t>AND THIS OVERWHELMING </a:t>
            </a:r>
            <a:r>
              <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MAGNITUDE OF DIFFERENT LASER PARAMETERS IS ONE THING THAT MAKES LASER MEDICINE AND LASER DENTISTRY SO COMPLICATED AT FIRST. SOME CAN BE CHANGED DIRECTLY ON THE DISPLAY OF THE LASER SYSTEM, OTHERS CANNOT.</a:t>
            </a:r>
          </a:p>
          <a:p>
            <a:endParaRPr lang="en-US" dirty="0"/>
          </a:p>
        </p:txBody>
      </p:sp>
      <p:sp>
        <p:nvSpPr>
          <p:cNvPr id="4" name="Slide Number Placeholder 3"/>
          <p:cNvSpPr>
            <a:spLocks noGrp="1"/>
          </p:cNvSpPr>
          <p:nvPr>
            <p:ph type="sldNum" sz="quarter" idx="10"/>
          </p:nvPr>
        </p:nvSpPr>
        <p:spPr/>
        <p:txBody>
          <a:bodyPr/>
          <a:lstStyle/>
          <a:p>
            <a:fld id="{E9173B50-EB18-4334-8753-9219A471D051}" type="slidenum">
              <a:rPr lang="en-US" smtClean="0"/>
              <a:t>18</a:t>
            </a:fld>
            <a:endParaRPr lang="en-US"/>
          </a:p>
        </p:txBody>
      </p:sp>
    </p:spTree>
    <p:extLst>
      <p:ext uri="{BB962C8B-B14F-4D97-AF65-F5344CB8AC3E}">
        <p14:creationId xmlns:p14="http://schemas.microsoft.com/office/powerpoint/2010/main" val="90183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CD50B7-EE55-4726-9752-14A15BD95D41}" type="slidenum">
              <a:rPr lang="en-US" smtClean="0"/>
              <a:pPr/>
              <a:t>38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Dental calculus contains water in its structural micro pores as well as in its intrinsic components. Since the </a:t>
            </a:r>
            <a:r>
              <a:rPr lang="en-GB" sz="1200" kern="1200" dirty="0" err="1" smtClean="0">
                <a:solidFill>
                  <a:schemeClr val="tx1"/>
                </a:solidFill>
                <a:latin typeface="+mn-lt"/>
                <a:ea typeface="+mn-ea"/>
                <a:cs typeface="+mn-cs"/>
              </a:rPr>
              <a:t>Er:YAG</a:t>
            </a:r>
            <a:r>
              <a:rPr lang="en-GB" sz="1200" kern="1200" dirty="0" smtClean="0">
                <a:solidFill>
                  <a:schemeClr val="tx1"/>
                </a:solidFill>
                <a:latin typeface="+mn-lt"/>
                <a:ea typeface="+mn-ea"/>
                <a:cs typeface="+mn-cs"/>
              </a:rPr>
              <a:t> laser has the ability to ablate dental hard tissues such as enamel and dentin, the laser was expected to be capable of removing dental calculus at much lower energy levels. Several researchers have already reported the promising ability of the </a:t>
            </a:r>
            <a:r>
              <a:rPr lang="en-GB" sz="1200" kern="1200" dirty="0" err="1" smtClean="0">
                <a:solidFill>
                  <a:schemeClr val="tx1"/>
                </a:solidFill>
                <a:latin typeface="+mn-lt"/>
                <a:ea typeface="+mn-ea"/>
                <a:cs typeface="+mn-cs"/>
              </a:rPr>
              <a:t>Er:YAG</a:t>
            </a:r>
            <a:r>
              <a:rPr lang="en-GB" sz="1200" kern="1200" dirty="0" smtClean="0">
                <a:solidFill>
                  <a:schemeClr val="tx1"/>
                </a:solidFill>
                <a:latin typeface="+mn-lt"/>
                <a:ea typeface="+mn-ea"/>
                <a:cs typeface="+mn-cs"/>
              </a:rPr>
              <a:t> laser to remove </a:t>
            </a:r>
            <a:r>
              <a:rPr lang="en-GB" sz="1200" kern="1200" dirty="0" err="1" smtClean="0">
                <a:solidFill>
                  <a:schemeClr val="tx1"/>
                </a:solidFill>
                <a:latin typeface="+mn-lt"/>
                <a:ea typeface="+mn-ea"/>
                <a:cs typeface="+mn-cs"/>
              </a:rPr>
              <a:t>subgingival</a:t>
            </a:r>
            <a:r>
              <a:rPr lang="en-GB" sz="1200" kern="1200" dirty="0" smtClean="0">
                <a:solidFill>
                  <a:schemeClr val="tx1"/>
                </a:solidFill>
                <a:latin typeface="+mn-lt"/>
                <a:ea typeface="+mn-ea"/>
                <a:cs typeface="+mn-cs"/>
              </a:rPr>
              <a:t> calculus in vitro </a:t>
            </a:r>
            <a:r>
              <a:rPr lang="en-US" sz="1200" kern="1200" dirty="0" smtClean="0">
                <a:solidFill>
                  <a:schemeClr val="tx1"/>
                </a:solidFill>
                <a:latin typeface="+mn-lt"/>
                <a:ea typeface="+mn-ea"/>
                <a:cs typeface="+mn-cs"/>
              </a:rPr>
              <a:t>Erbium lasers are unique in that they are the only lasers that can   cut both hard and soft tissues with minimal heat-related side effects.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During </a:t>
            </a:r>
            <a:r>
              <a:rPr lang="en-GB" sz="1200" kern="1200" dirty="0" err="1" smtClean="0">
                <a:solidFill>
                  <a:schemeClr val="tx1"/>
                </a:solidFill>
                <a:latin typeface="+mn-lt"/>
                <a:ea typeface="+mn-ea"/>
                <a:cs typeface="+mn-cs"/>
              </a:rPr>
              <a:t>Er:YAG</a:t>
            </a:r>
            <a:r>
              <a:rPr lang="en-GB" sz="1200" kern="1200" dirty="0" smtClean="0">
                <a:solidFill>
                  <a:schemeClr val="tx1"/>
                </a:solidFill>
                <a:latin typeface="+mn-lt"/>
                <a:ea typeface="+mn-ea"/>
                <a:cs typeface="+mn-cs"/>
              </a:rPr>
              <a:t> laser irradiation, the laser energy is absorbed selectively by water molecules and hydrous organic components of biological tissues, causing evaporation of water and organic components and resulting in thermal effects due to the heat generated by this process (‘photo thermal evaporation’). The water vapour production induces an increase of internal pressure within the tissue, resulting in explosive expansion called ‘micro explosion’ .</a:t>
            </a:r>
          </a:p>
          <a:p>
            <a:r>
              <a:rPr lang="en-GB" sz="1200" kern="1200" dirty="0" smtClean="0">
                <a:solidFill>
                  <a:schemeClr val="tx1"/>
                </a:solidFill>
                <a:latin typeface="+mn-lt"/>
                <a:ea typeface="+mn-ea"/>
                <a:cs typeface="+mn-cs"/>
              </a:rPr>
              <a:t>These dynamic effects cause mechanical tissue collapse, resulting in a ‘thermo mechanical’ </a:t>
            </a:r>
            <a:r>
              <a:rPr lang="en-GB" sz="1200" b="1" kern="1200" dirty="0" smtClean="0">
                <a:solidFill>
                  <a:schemeClr val="tx1"/>
                </a:solidFill>
                <a:latin typeface="+mn-lt"/>
                <a:ea typeface="+mn-ea"/>
                <a:cs typeface="+mn-cs"/>
              </a:rPr>
              <a:t>or ‘photomechanical’ ablation </a:t>
            </a:r>
            <a:r>
              <a:rPr lang="en-GB" sz="1200" kern="1200" dirty="0" smtClean="0">
                <a:solidFill>
                  <a:schemeClr val="tx1"/>
                </a:solidFill>
                <a:latin typeface="+mn-lt"/>
                <a:ea typeface="+mn-ea"/>
                <a:cs typeface="+mn-cs"/>
              </a:rPr>
              <a:t>.This phenomenon has also been referred to as ‘water mediated explosive ablation’</a:t>
            </a:r>
            <a:endParaRPr lang="en-US" dirty="0"/>
          </a:p>
        </p:txBody>
      </p:sp>
      <p:sp>
        <p:nvSpPr>
          <p:cNvPr id="4" name="Slide Number Placeholder 3"/>
          <p:cNvSpPr>
            <a:spLocks noGrp="1"/>
          </p:cNvSpPr>
          <p:nvPr>
            <p:ph type="sldNum" sz="quarter" idx="10"/>
          </p:nvPr>
        </p:nvSpPr>
        <p:spPr/>
        <p:txBody>
          <a:bodyPr/>
          <a:lstStyle/>
          <a:p>
            <a:fld id="{93CD50B7-EE55-4726-9752-14A15BD95D41}" type="slidenum">
              <a:rPr lang="en-US" smtClean="0"/>
              <a:pPr/>
              <a:t>71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4EA92-CEB8-45E4-9A07-DDFE2C792815}" type="slidenum">
              <a:rPr lang="en-US" smtClean="0"/>
              <a:t>72</a:t>
            </a:fld>
            <a:endParaRPr lang="en-US"/>
          </a:p>
        </p:txBody>
      </p:sp>
    </p:spTree>
    <p:extLst>
      <p:ext uri="{BB962C8B-B14F-4D97-AF65-F5344CB8AC3E}">
        <p14:creationId xmlns:p14="http://schemas.microsoft.com/office/powerpoint/2010/main" val="204358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63000">
              <a:srgbClr val="F2DCB4"/>
            </a:gs>
            <a:gs pos="4000">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www.scielo.br/scielo.php?script=sci_arttext&amp;pid=S0103-64402006000400006#fig1ab"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intechopen.com/books/scanning-electron-microscopy/effects-of-laser-irradiation-on-dental-hard-tissues-and-dental-materials-sem-evaluation-#F16" TargetMode="External"/><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hyperlink" Target="http://www.intechopen.com/books/scanning-electron-microscopy/effects-of-laser-irradiation-on-dental-hard-tissues-and-dental-materials-sem-evaluation-#F17"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hyperlink" Target="http://www.nature.com/bdj/journal/v202/n1/full/bdj.2006.113.htm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en.wikipedia.org/wiki/Micrometre"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64.jpe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fabian-vendrig.eu/wp-content/uploads/2010/03/europe-map.jpg"/>
          <p:cNvPicPr>
            <a:picLocks noChangeAspect="1" noChangeArrowheads="1"/>
          </p:cNvPicPr>
          <p:nvPr/>
        </p:nvPicPr>
        <p:blipFill>
          <a:blip r:embed="rId2" cstate="print">
            <a:lum contrast="30000"/>
          </a:blip>
          <a:srcRect t="32120"/>
          <a:stretch>
            <a:fillRect/>
          </a:stretch>
        </p:blipFill>
        <p:spPr bwMode="auto">
          <a:xfrm>
            <a:off x="-381000" y="-76200"/>
            <a:ext cx="10210800" cy="7315200"/>
          </a:xfrm>
          <a:prstGeom prst="rect">
            <a:avLst/>
          </a:prstGeom>
          <a:noFill/>
        </p:spPr>
      </p:pic>
    </p:spTree>
    <p:extLst>
      <p:ext uri="{BB962C8B-B14F-4D97-AF65-F5344CB8AC3E}">
        <p14:creationId xmlns:p14="http://schemas.microsoft.com/office/powerpoint/2010/main" val="12599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7015" y="76200"/>
            <a:ext cx="5365275"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ysClr val="windowText" lastClr="000000"/>
                  </a:solidFill>
                </a:ln>
                <a:solidFill>
                  <a:srgbClr val="40297B"/>
                </a:solidFill>
                <a:effectLst>
                  <a:outerShdw blurRad="50800" dist="39000" dir="5460000" algn="tl">
                    <a:srgbClr val="000000">
                      <a:alpha val="38000"/>
                    </a:srgbClr>
                  </a:outerShdw>
                </a:effectLst>
              </a:rPr>
              <a:t>CHOOSING A LASER FOR DENTAL PRACTICE</a:t>
            </a:r>
            <a:endParaRPr lang="en-US" sz="3600" b="1" dirty="0">
              <a:ln w="11430">
                <a:solidFill>
                  <a:sysClr val="windowText" lastClr="000000"/>
                </a:solidFill>
              </a:ln>
              <a:solidFill>
                <a:srgbClr val="40297B"/>
              </a:solidFill>
              <a:effectLst>
                <a:outerShdw blurRad="50800" dist="39000" dir="5460000" algn="tl">
                  <a:srgbClr val="000000">
                    <a:alpha val="38000"/>
                  </a:srgbClr>
                </a:outerShdw>
              </a:effectLst>
            </a:endParaRPr>
          </a:p>
        </p:txBody>
      </p:sp>
      <p:sp>
        <p:nvSpPr>
          <p:cNvPr id="2" name="Rectangle 1"/>
          <p:cNvSpPr/>
          <p:nvPr/>
        </p:nvSpPr>
        <p:spPr>
          <a:xfrm>
            <a:off x="184150" y="1373832"/>
            <a:ext cx="4616450" cy="4616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LASER USE IS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MINIMALLY INVASIVE</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5334000" y="2950281"/>
            <a:ext cx="3505200"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2000" b="1" dirty="0">
                <a:ln w="11430">
                  <a:solidFill>
                    <a:sysClr val="windowText" lastClr="000000"/>
                  </a:solidFill>
                </a:ln>
                <a:solidFill>
                  <a:srgbClr val="40297B"/>
                </a:solidFill>
              </a:rPr>
              <a:t>A </a:t>
            </a:r>
            <a:r>
              <a:rPr lang="en-US" sz="2000" b="1" dirty="0" err="1">
                <a:ln w="11430">
                  <a:solidFill>
                    <a:sysClr val="windowText" lastClr="000000"/>
                  </a:solidFill>
                </a:ln>
                <a:solidFill>
                  <a:srgbClr val="40297B"/>
                </a:solidFill>
              </a:rPr>
              <a:t>chromophore</a:t>
            </a:r>
            <a:r>
              <a:rPr lang="en-US" sz="2000" b="1" dirty="0">
                <a:ln w="11430">
                  <a:solidFill>
                    <a:sysClr val="windowText" lastClr="000000"/>
                  </a:solidFill>
                </a:ln>
                <a:solidFill>
                  <a:srgbClr val="40297B"/>
                </a:solidFill>
              </a:rPr>
              <a:t> is the part of a molecule responsible for its color. </a:t>
            </a:r>
            <a:endParaRPr lang="en-US" sz="2000" b="1" dirty="0" smtClean="0">
              <a:ln w="11430">
                <a:solidFill>
                  <a:sysClr val="windowText" lastClr="000000"/>
                </a:solidFill>
              </a:ln>
              <a:solidFill>
                <a:srgbClr val="40297B"/>
              </a:solidFill>
            </a:endParaRPr>
          </a:p>
          <a:p>
            <a:pPr algn="just"/>
            <a:r>
              <a:rPr lang="en-US" dirty="0" smtClean="0">
                <a:ln w="11430"/>
              </a:rPr>
              <a:t>The </a:t>
            </a:r>
            <a:r>
              <a:rPr lang="en-US" dirty="0">
                <a:ln w="11430"/>
              </a:rPr>
              <a:t>color arises when a molecule absorbs certain wavelengths of visible light and transmits or reflects others.</a:t>
            </a:r>
          </a:p>
        </p:txBody>
      </p:sp>
      <p:sp>
        <p:nvSpPr>
          <p:cNvPr id="6" name="Rectangle 5"/>
          <p:cNvSpPr/>
          <p:nvPr/>
        </p:nvSpPr>
        <p:spPr>
          <a:xfrm>
            <a:off x="6395351" y="6248400"/>
            <a:ext cx="2529148" cy="276999"/>
          </a:xfrm>
          <a:prstGeom prst="rect">
            <a:avLst/>
          </a:prstGeom>
        </p:spPr>
        <p:txBody>
          <a:bodyPr wrap="square">
            <a:spAutoFit/>
          </a:bodyPr>
          <a:lstStyle/>
          <a:p>
            <a:r>
              <a:rPr lang="en-US" sz="1200" dirty="0"/>
              <a:t>en.wikipedia.org/wiki/</a:t>
            </a:r>
            <a:r>
              <a:rPr lang="en-US" sz="1200" b="1" dirty="0" err="1"/>
              <a:t>Chromophore</a:t>
            </a:r>
            <a:endParaRPr lang="en-US" sz="1200" dirty="0"/>
          </a:p>
        </p:txBody>
      </p:sp>
      <p:sp>
        <p:nvSpPr>
          <p:cNvPr id="7" name="Rectangle 6"/>
          <p:cNvSpPr/>
          <p:nvPr/>
        </p:nvSpPr>
        <p:spPr>
          <a:xfrm>
            <a:off x="364509" y="1143000"/>
            <a:ext cx="8779491" cy="1292662"/>
          </a:xfrm>
          <a:prstGeom prst="rect">
            <a:avLst/>
          </a:prstGeom>
        </p:spPr>
        <p:txBody>
          <a:bodyPr wrap="square">
            <a:spAutoFit/>
          </a:bodyPr>
          <a:lstStyle/>
          <a:p>
            <a:pPr algn="just"/>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 </a:t>
            </a:r>
            <a:r>
              <a:rPr lang="en-US" sz="2000" dirty="0" smtClean="0">
                <a:ln w="10541" cmpd="sng">
                  <a:solidFill>
                    <a:sysClr val="windowText" lastClr="000000"/>
                  </a:solidFill>
                  <a:prstDash val="solid"/>
                </a:ln>
                <a:solidFill>
                  <a:srgbClr val="40297B"/>
                </a:solidFill>
              </a:rPr>
              <a:t>due </a:t>
            </a:r>
            <a:r>
              <a:rPr lang="en-US" sz="2000" dirty="0">
                <a:ln w="10541" cmpd="sng">
                  <a:solidFill>
                    <a:sysClr val="windowText" lastClr="000000"/>
                  </a:solidFill>
                  <a:prstDash val="solid"/>
                </a:ln>
                <a:solidFill>
                  <a:srgbClr val="40297B"/>
                </a:solidFill>
              </a:rPr>
              <a:t>to wavelengths interaction with </a:t>
            </a:r>
            <a:r>
              <a:rPr lang="en-US" sz="2000" dirty="0" smtClean="0">
                <a:ln w="10541" cmpd="sng">
                  <a:solidFill>
                    <a:sysClr val="windowText" lastClr="000000"/>
                  </a:solidFill>
                  <a:prstDash val="solid"/>
                </a:ln>
                <a:solidFill>
                  <a:srgbClr val="40297B"/>
                </a:solidFill>
              </a:rPr>
              <a:t>various</a:t>
            </a:r>
            <a:r>
              <a:rPr lang="en-US" sz="2000" dirty="0">
                <a:ln w="10541" cmpd="sng">
                  <a:solidFill>
                    <a:sysClr val="windowText" lastClr="000000"/>
                  </a:solidFill>
                  <a:prstDash val="solid"/>
                </a:ln>
                <a:solidFill>
                  <a:srgbClr val="40297B"/>
                </a:solidFill>
              </a:rPr>
              <a:t> </a:t>
            </a:r>
            <a:r>
              <a:rPr lang="en-US" sz="2000" dirty="0" smtClean="0">
                <a:ln w="10541" cmpd="sng">
                  <a:solidFill>
                    <a:sysClr val="windowText" lastClr="000000"/>
                  </a:solidFill>
                  <a:prstDash val="solid"/>
                </a:ln>
                <a:solidFill>
                  <a:srgbClr val="40297B"/>
                </a:solidFill>
              </a:rPr>
              <a:t> </a:t>
            </a:r>
            <a:r>
              <a:rPr lang="en-US" sz="2000" dirty="0" err="1" smtClean="0">
                <a:ln w="10541" cmpd="sng">
                  <a:solidFill>
                    <a:sysClr val="windowText" lastClr="000000"/>
                  </a:solidFill>
                  <a:prstDash val="solid"/>
                </a:ln>
                <a:solidFill>
                  <a:srgbClr val="40297B"/>
                </a:solidFill>
              </a:rPr>
              <a:t>chromophores</a:t>
            </a:r>
            <a:r>
              <a:rPr lang="en-US" sz="2000" dirty="0" smtClean="0">
                <a:ln w="10541" cmpd="sng">
                  <a:solidFill>
                    <a:sysClr val="windowText" lastClr="000000"/>
                  </a:solidFill>
                  <a:prstDash val="solid"/>
                </a:ln>
                <a:solidFill>
                  <a:srgbClr val="40297B"/>
                </a:solidFill>
              </a:rPr>
              <a:t> </a:t>
            </a:r>
            <a:r>
              <a:rPr lang="en-US" sz="2000" dirty="0">
                <a:ln w="10541" cmpd="sng">
                  <a:solidFill>
                    <a:sysClr val="windowText" lastClr="000000"/>
                  </a:solidFill>
                  <a:prstDash val="solid"/>
                </a:ln>
                <a:solidFill>
                  <a:srgbClr val="40297B"/>
                </a:solidFill>
              </a:rPr>
              <a:t>such as hemoglobin, melanin, and water i.e. laser-tissue interaction.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8" name="TextBox 7"/>
          <p:cNvSpPr txBox="1"/>
          <p:nvPr/>
        </p:nvSpPr>
        <p:spPr>
          <a:xfrm>
            <a:off x="-152400" y="1373832"/>
            <a:ext cx="516909"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9" name="Table 8"/>
          <p:cNvGraphicFramePr>
            <a:graphicFrameLocks noGrp="1"/>
          </p:cNvGraphicFramePr>
          <p:nvPr>
            <p:extLst>
              <p:ext uri="{D42A27DB-BD31-4B8C-83A1-F6EECF244321}">
                <p14:modId xmlns:p14="http://schemas.microsoft.com/office/powerpoint/2010/main" val="38025293"/>
              </p:ext>
            </p:extLst>
          </p:nvPr>
        </p:nvGraphicFramePr>
        <p:xfrm>
          <a:off x="184151" y="2536608"/>
          <a:ext cx="4737099" cy="4245192"/>
        </p:xfrm>
        <a:graphic>
          <a:graphicData uri="http://schemas.openxmlformats.org/drawingml/2006/table">
            <a:tbl>
              <a:tblPr firstRow="1" bandRow="1">
                <a:tableStyleId>{E269D01E-BC32-4049-B463-5C60D7B0CCD2}</a:tableStyleId>
              </a:tblPr>
              <a:tblGrid>
                <a:gridCol w="1579033"/>
                <a:gridCol w="1579033"/>
                <a:gridCol w="1579033"/>
              </a:tblGrid>
              <a:tr h="31835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cap="none" spc="0" dirty="0" smtClean="0">
                          <a:ln w="1905">
                            <a:solidFill>
                              <a:schemeClr val="bg1"/>
                            </a:solidFill>
                          </a:ln>
                          <a:effectLst>
                            <a:innerShdw blurRad="69850" dist="43180" dir="5400000">
                              <a:srgbClr val="000000">
                                <a:alpha val="65000"/>
                              </a:srgbClr>
                            </a:innerShdw>
                          </a:effectLst>
                        </a:rPr>
                        <a:t>Laser Wavelengths &amp; Associated Targets</a:t>
                      </a:r>
                      <a:endParaRPr lang="en-US" sz="1600" dirty="0" smtClean="0">
                        <a:ln w="1905">
                          <a:solidFill>
                            <a:schemeClr val="bg1"/>
                          </a:solidFill>
                        </a:ln>
                        <a:solidFill>
                          <a:schemeClr val="bg1"/>
                        </a:solidFill>
                      </a:endParaRPr>
                    </a:p>
                  </a:txBody>
                  <a:tcPr/>
                </a:tc>
                <a:tc hMerge="1">
                  <a:txBody>
                    <a:bodyPr/>
                    <a:lstStyle/>
                    <a:p>
                      <a:endParaRPr lang="en-US"/>
                    </a:p>
                  </a:txBody>
                  <a:tcPr/>
                </a:tc>
                <a:tc hMerge="1">
                  <a:txBody>
                    <a:bodyPr/>
                    <a:lstStyle/>
                    <a:p>
                      <a:endParaRPr lang="en-US"/>
                    </a:p>
                  </a:txBody>
                  <a:tcPr/>
                </a:tc>
              </a:tr>
              <a:tr h="318350">
                <a:tc>
                  <a:txBody>
                    <a:bodyPr/>
                    <a:lstStyle/>
                    <a:p>
                      <a:pPr algn="ctr"/>
                      <a:r>
                        <a:rPr lang="en-US" sz="1600" cap="none" spc="0" dirty="0" smtClean="0">
                          <a:ln w="10541" cmpd="sng">
                            <a:solidFill>
                              <a:srgbClr val="00B0F0"/>
                            </a:solidFill>
                            <a:prstDash val="solid"/>
                          </a:ln>
                          <a:effectLst/>
                        </a:rPr>
                        <a:t>514</a:t>
                      </a:r>
                      <a:endParaRPr lang="en-US" sz="1600" b="1" cap="none" spc="0" dirty="0">
                        <a:ln w="10541" cmpd="sng">
                          <a:solidFill>
                            <a:srgbClr val="00B0F0"/>
                          </a:solidFill>
                          <a:prstDash val="solid"/>
                        </a:ln>
                        <a:solidFill>
                          <a:srgbClr val="00B0F0"/>
                        </a:solidFill>
                        <a:effectLst/>
                      </a:endParaRPr>
                    </a:p>
                  </a:txBody>
                  <a:tcPr/>
                </a:tc>
                <a:tc>
                  <a:txBody>
                    <a:bodyPr/>
                    <a:lstStyle/>
                    <a:p>
                      <a:pPr algn="ctr"/>
                      <a:r>
                        <a:rPr lang="en-US" sz="1600" cap="none" spc="0" dirty="0" smtClean="0">
                          <a:ln w="10541" cmpd="sng">
                            <a:solidFill>
                              <a:srgbClr val="00B0F0"/>
                            </a:solidFill>
                            <a:prstDash val="solid"/>
                          </a:ln>
                          <a:effectLst/>
                        </a:rPr>
                        <a:t>Argon or Dye</a:t>
                      </a:r>
                      <a:endParaRPr lang="en-US" sz="1600" b="1" cap="none" spc="0" dirty="0">
                        <a:ln w="10541" cmpd="sng">
                          <a:solidFill>
                            <a:srgbClr val="00B0F0"/>
                          </a:solidFill>
                          <a:prstDash val="solid"/>
                        </a:ln>
                        <a:solidFill>
                          <a:srgbClr val="00B0F0"/>
                        </a:solidFill>
                        <a:effectLst/>
                      </a:endParaRPr>
                    </a:p>
                  </a:txBody>
                  <a:tcPr/>
                </a:tc>
                <a:tc>
                  <a:txBody>
                    <a:bodyPr/>
                    <a:lstStyle/>
                    <a:p>
                      <a:pPr algn="ctr"/>
                      <a:r>
                        <a:rPr lang="en-US" sz="1600" cap="none" spc="0" dirty="0" smtClean="0">
                          <a:ln w="10541" cmpd="sng">
                            <a:solidFill>
                              <a:srgbClr val="00B0F0"/>
                            </a:solidFill>
                            <a:prstDash val="solid"/>
                          </a:ln>
                          <a:effectLst/>
                        </a:rPr>
                        <a:t>Melanin, Blood</a:t>
                      </a:r>
                      <a:endParaRPr lang="en-US" sz="1600" b="1" cap="none" spc="0" dirty="0">
                        <a:ln w="10541" cmpd="sng">
                          <a:solidFill>
                            <a:srgbClr val="00B0F0"/>
                          </a:solidFill>
                          <a:prstDash val="solid"/>
                        </a:ln>
                        <a:solidFill>
                          <a:srgbClr val="00B0F0"/>
                        </a:solidFill>
                        <a:effectLst/>
                      </a:endParaRPr>
                    </a:p>
                  </a:txBody>
                  <a:tcPr/>
                </a:tc>
              </a:tr>
              <a:tr h="557112">
                <a:tc>
                  <a:txBody>
                    <a:bodyPr/>
                    <a:lstStyle/>
                    <a:p>
                      <a:pPr algn="ctr"/>
                      <a:r>
                        <a:rPr lang="en-US" sz="1600" cap="none" spc="0" dirty="0" smtClean="0">
                          <a:ln w="10541" cmpd="sng">
                            <a:solidFill>
                              <a:srgbClr val="92D050"/>
                            </a:solidFill>
                            <a:prstDash val="solid"/>
                          </a:ln>
                          <a:effectLst/>
                        </a:rPr>
                        <a:t>532</a:t>
                      </a:r>
                      <a:endParaRPr lang="en-US" sz="1600" b="1" cap="none" spc="0" dirty="0">
                        <a:ln w="10541" cmpd="sng">
                          <a:solidFill>
                            <a:srgbClr val="92D050"/>
                          </a:solidFill>
                          <a:prstDash val="solid"/>
                        </a:ln>
                        <a:solidFill>
                          <a:srgbClr val="00B050"/>
                        </a:solidFill>
                        <a:effectLst/>
                      </a:endParaRPr>
                    </a:p>
                  </a:txBody>
                  <a:tcPr/>
                </a:tc>
                <a:tc>
                  <a:txBody>
                    <a:bodyPr/>
                    <a:lstStyle/>
                    <a:p>
                      <a:pPr algn="ctr"/>
                      <a:r>
                        <a:rPr lang="en-US" sz="1600" cap="none" spc="0" dirty="0" smtClean="0">
                          <a:ln w="10541" cmpd="sng">
                            <a:solidFill>
                              <a:srgbClr val="92D050"/>
                            </a:solidFill>
                            <a:prstDash val="solid"/>
                          </a:ln>
                          <a:effectLst/>
                        </a:rPr>
                        <a:t>Doubled </a:t>
                      </a:r>
                      <a:r>
                        <a:rPr lang="en-US" sz="1600" cap="none" spc="0" dirty="0" err="1" smtClean="0">
                          <a:ln w="10541" cmpd="sng">
                            <a:solidFill>
                              <a:srgbClr val="92D050"/>
                            </a:solidFill>
                            <a:prstDash val="solid"/>
                          </a:ln>
                          <a:effectLst/>
                        </a:rPr>
                        <a:t>Nd:YAG</a:t>
                      </a:r>
                      <a:endParaRPr lang="en-US" sz="1600" b="1" cap="none" spc="0" dirty="0">
                        <a:ln w="10541" cmpd="sng">
                          <a:solidFill>
                            <a:srgbClr val="92D050"/>
                          </a:solidFill>
                          <a:prstDash val="solid"/>
                        </a:ln>
                        <a:solidFill>
                          <a:srgbClr val="00B050"/>
                        </a:solidFill>
                        <a:effectLst/>
                      </a:endParaRPr>
                    </a:p>
                  </a:txBody>
                  <a:tcPr/>
                </a:tc>
                <a:tc>
                  <a:txBody>
                    <a:bodyPr/>
                    <a:lstStyle/>
                    <a:p>
                      <a:pPr algn="ctr"/>
                      <a:r>
                        <a:rPr lang="en-US" sz="1600" cap="none" spc="0" dirty="0" smtClean="0">
                          <a:ln w="10541" cmpd="sng">
                            <a:solidFill>
                              <a:srgbClr val="92D050"/>
                            </a:solidFill>
                            <a:prstDash val="solid"/>
                          </a:ln>
                          <a:effectLst/>
                        </a:rPr>
                        <a:t>Melanin, Blood</a:t>
                      </a:r>
                      <a:endParaRPr lang="en-US" sz="1600" b="1" cap="none" spc="0" dirty="0">
                        <a:ln w="10541" cmpd="sng">
                          <a:solidFill>
                            <a:srgbClr val="92D050"/>
                          </a:solidFill>
                          <a:prstDash val="solid"/>
                        </a:ln>
                        <a:solidFill>
                          <a:srgbClr val="00B050"/>
                        </a:solidFill>
                        <a:effectLst/>
                      </a:endParaRPr>
                    </a:p>
                  </a:txBody>
                  <a:tcPr/>
                </a:tc>
              </a:tr>
              <a:tr h="318350">
                <a:tc>
                  <a:txBody>
                    <a:bodyPr/>
                    <a:lstStyle/>
                    <a:p>
                      <a:pPr algn="ctr"/>
                      <a:r>
                        <a:rPr lang="en-US" sz="1600" cap="none" spc="0" dirty="0" smtClean="0">
                          <a:ln w="10541" cmpd="sng">
                            <a:solidFill>
                              <a:srgbClr val="FFFF00"/>
                            </a:solidFill>
                            <a:prstDash val="solid"/>
                          </a:ln>
                          <a:effectLst/>
                        </a:rPr>
                        <a:t>578</a:t>
                      </a:r>
                      <a:endParaRPr lang="en-US" sz="1600" b="1" cap="none" spc="0" dirty="0">
                        <a:ln w="10541" cmpd="sng">
                          <a:solidFill>
                            <a:srgbClr val="FFFF00"/>
                          </a:solidFill>
                          <a:prstDash val="solid"/>
                        </a:ln>
                        <a:solidFill>
                          <a:srgbClr val="FFFF00"/>
                        </a:solidFill>
                        <a:effectLst/>
                      </a:endParaRPr>
                    </a:p>
                  </a:txBody>
                  <a:tcPr/>
                </a:tc>
                <a:tc>
                  <a:txBody>
                    <a:bodyPr/>
                    <a:lstStyle/>
                    <a:p>
                      <a:pPr algn="ctr"/>
                      <a:r>
                        <a:rPr lang="en-US" sz="1600" cap="none" spc="0" dirty="0" smtClean="0">
                          <a:ln w="10541" cmpd="sng">
                            <a:solidFill>
                              <a:srgbClr val="FFFF00"/>
                            </a:solidFill>
                            <a:prstDash val="solid"/>
                          </a:ln>
                          <a:effectLst/>
                        </a:rPr>
                        <a:t>Copper Vapor</a:t>
                      </a:r>
                      <a:endParaRPr lang="en-US" sz="1600" b="1" cap="none" spc="0" dirty="0">
                        <a:ln w="10541" cmpd="sng">
                          <a:solidFill>
                            <a:srgbClr val="FFFF00"/>
                          </a:solidFill>
                          <a:prstDash val="solid"/>
                        </a:ln>
                        <a:solidFill>
                          <a:srgbClr val="FFFF00"/>
                        </a:solidFill>
                        <a:effectLst/>
                      </a:endParaRPr>
                    </a:p>
                  </a:txBody>
                  <a:tcPr/>
                </a:tc>
                <a:tc>
                  <a:txBody>
                    <a:bodyPr/>
                    <a:lstStyle/>
                    <a:p>
                      <a:pPr algn="ctr"/>
                      <a:r>
                        <a:rPr lang="en-US" sz="1600" cap="none" spc="0" dirty="0" smtClean="0">
                          <a:ln w="10541" cmpd="sng">
                            <a:solidFill>
                              <a:srgbClr val="FFFF00"/>
                            </a:solidFill>
                            <a:prstDash val="solid"/>
                          </a:ln>
                          <a:effectLst/>
                        </a:rPr>
                        <a:t>Blood</a:t>
                      </a:r>
                      <a:endParaRPr lang="en-US" sz="1600" b="1" cap="none" spc="0" dirty="0">
                        <a:ln w="10541" cmpd="sng">
                          <a:solidFill>
                            <a:srgbClr val="FFFF00"/>
                          </a:solidFill>
                          <a:prstDash val="solid"/>
                        </a:ln>
                        <a:solidFill>
                          <a:srgbClr val="FFFF00"/>
                        </a:solidFill>
                        <a:effectLst/>
                      </a:endParaRPr>
                    </a:p>
                  </a:txBody>
                  <a:tcPr/>
                </a:tc>
              </a:tr>
              <a:tr h="318350">
                <a:tc>
                  <a:txBody>
                    <a:bodyPr/>
                    <a:lstStyle/>
                    <a:p>
                      <a:pPr algn="ctr"/>
                      <a:r>
                        <a:rPr lang="en-US" sz="1600" cap="none" spc="0" dirty="0" smtClean="0">
                          <a:ln w="10541" cmpd="sng">
                            <a:solidFill>
                              <a:srgbClr val="FFFF00"/>
                            </a:solidFill>
                            <a:prstDash val="solid"/>
                          </a:ln>
                          <a:effectLst/>
                        </a:rPr>
                        <a:t>555-600</a:t>
                      </a:r>
                      <a:endParaRPr lang="en-US" sz="1600" b="1" cap="none" spc="0" dirty="0">
                        <a:ln w="10541" cmpd="sng">
                          <a:solidFill>
                            <a:srgbClr val="FFFF00"/>
                          </a:solidFill>
                          <a:prstDash val="solid"/>
                        </a:ln>
                        <a:solidFill>
                          <a:srgbClr val="FFFF00"/>
                        </a:solidFill>
                        <a:effectLst/>
                      </a:endParaRPr>
                    </a:p>
                  </a:txBody>
                  <a:tcPr/>
                </a:tc>
                <a:tc>
                  <a:txBody>
                    <a:bodyPr/>
                    <a:lstStyle/>
                    <a:p>
                      <a:pPr algn="ctr"/>
                      <a:r>
                        <a:rPr lang="en-US" sz="1600" cap="none" spc="0" dirty="0" smtClean="0">
                          <a:ln w="10541" cmpd="sng">
                            <a:solidFill>
                              <a:srgbClr val="FFFF00"/>
                            </a:solidFill>
                            <a:prstDash val="solid"/>
                          </a:ln>
                          <a:effectLst/>
                        </a:rPr>
                        <a:t>Pulsed Dye</a:t>
                      </a:r>
                      <a:endParaRPr lang="en-US" sz="1600" b="1" cap="none" spc="0" dirty="0">
                        <a:ln w="10541" cmpd="sng">
                          <a:solidFill>
                            <a:srgbClr val="FFFF00"/>
                          </a:solidFill>
                          <a:prstDash val="solid"/>
                        </a:ln>
                        <a:solidFill>
                          <a:srgbClr val="FFFF00"/>
                        </a:solidFill>
                        <a:effectLst/>
                      </a:endParaRPr>
                    </a:p>
                  </a:txBody>
                  <a:tcPr/>
                </a:tc>
                <a:tc>
                  <a:txBody>
                    <a:bodyPr/>
                    <a:lstStyle/>
                    <a:p>
                      <a:pPr algn="ctr"/>
                      <a:r>
                        <a:rPr lang="en-US" sz="1600" cap="none" spc="0" dirty="0" smtClean="0">
                          <a:ln w="10541" cmpd="sng">
                            <a:solidFill>
                              <a:srgbClr val="FFFF00"/>
                            </a:solidFill>
                            <a:prstDash val="solid"/>
                          </a:ln>
                          <a:effectLst/>
                        </a:rPr>
                        <a:t>Blood</a:t>
                      </a:r>
                      <a:endParaRPr lang="en-US" sz="1600" b="1" cap="none" spc="0" dirty="0">
                        <a:ln w="10541" cmpd="sng">
                          <a:solidFill>
                            <a:srgbClr val="FFFF00"/>
                          </a:solidFill>
                          <a:prstDash val="solid"/>
                        </a:ln>
                        <a:solidFill>
                          <a:srgbClr val="FFFF00"/>
                        </a:solidFill>
                        <a:effectLst/>
                      </a:endParaRPr>
                    </a:p>
                  </a:txBody>
                  <a:tcPr/>
                </a:tc>
              </a:tr>
              <a:tr h="318350">
                <a:tc>
                  <a:txBody>
                    <a:bodyPr/>
                    <a:lstStyle/>
                    <a:p>
                      <a:pPr algn="ctr"/>
                      <a:r>
                        <a:rPr lang="en-US" sz="1600" cap="none" spc="0" dirty="0" smtClean="0">
                          <a:ln w="10541" cmpd="sng">
                            <a:solidFill>
                              <a:srgbClr val="C00000"/>
                            </a:solidFill>
                            <a:prstDash val="solid"/>
                          </a:ln>
                          <a:solidFill>
                            <a:srgbClr val="FF0000"/>
                          </a:solidFill>
                          <a:effectLst/>
                        </a:rPr>
                        <a:t>694</a:t>
                      </a:r>
                      <a:endParaRPr lang="en-US" sz="1600" b="1" cap="none" spc="0" dirty="0">
                        <a:ln w="10541" cmpd="sng">
                          <a:solidFill>
                            <a:srgbClr val="C00000"/>
                          </a:solidFill>
                          <a:prstDash val="solid"/>
                        </a:ln>
                        <a:solidFill>
                          <a:srgbClr val="FF0000"/>
                        </a:solidFill>
                        <a:effectLst/>
                      </a:endParaRPr>
                    </a:p>
                  </a:txBody>
                  <a:tcPr/>
                </a:tc>
                <a:tc>
                  <a:txBody>
                    <a:bodyPr/>
                    <a:lstStyle/>
                    <a:p>
                      <a:pPr algn="ctr"/>
                      <a:r>
                        <a:rPr lang="en-US" sz="1600" cap="none" spc="0" dirty="0" smtClean="0">
                          <a:ln w="10541" cmpd="sng">
                            <a:solidFill>
                              <a:srgbClr val="C00000"/>
                            </a:solidFill>
                            <a:prstDash val="solid"/>
                          </a:ln>
                          <a:solidFill>
                            <a:srgbClr val="FF0000"/>
                          </a:solidFill>
                          <a:effectLst/>
                        </a:rPr>
                        <a:t>Ruby</a:t>
                      </a:r>
                      <a:endParaRPr lang="en-US" sz="1600" b="1" cap="none" spc="0" dirty="0">
                        <a:ln w="10541" cmpd="sng">
                          <a:solidFill>
                            <a:srgbClr val="C00000"/>
                          </a:solidFill>
                          <a:prstDash val="solid"/>
                        </a:ln>
                        <a:solidFill>
                          <a:srgbClr val="FF0000"/>
                        </a:solidFill>
                        <a:effectLst/>
                      </a:endParaRPr>
                    </a:p>
                  </a:txBody>
                  <a:tcPr/>
                </a:tc>
                <a:tc>
                  <a:txBody>
                    <a:bodyPr/>
                    <a:lstStyle/>
                    <a:p>
                      <a:pPr algn="ctr"/>
                      <a:r>
                        <a:rPr lang="en-US" sz="1600" cap="none" spc="0" dirty="0" smtClean="0">
                          <a:ln w="10541" cmpd="sng">
                            <a:solidFill>
                              <a:srgbClr val="C00000"/>
                            </a:solidFill>
                            <a:prstDash val="solid"/>
                          </a:ln>
                          <a:solidFill>
                            <a:srgbClr val="FF0000"/>
                          </a:solidFill>
                          <a:effectLst/>
                        </a:rPr>
                        <a:t>Melanin</a:t>
                      </a:r>
                      <a:endParaRPr lang="en-US" sz="1600" b="1" cap="none" spc="0" dirty="0">
                        <a:ln w="10541" cmpd="sng">
                          <a:solidFill>
                            <a:srgbClr val="C00000"/>
                          </a:solidFill>
                          <a:prstDash val="solid"/>
                        </a:ln>
                        <a:solidFill>
                          <a:srgbClr val="FF0000"/>
                        </a:solidFill>
                        <a:effectLst/>
                      </a:endParaRPr>
                    </a:p>
                  </a:txBody>
                  <a:tcPr/>
                </a:tc>
              </a:tr>
              <a:tr h="318350">
                <a:tc>
                  <a:txBody>
                    <a:bodyPr/>
                    <a:lstStyle/>
                    <a:p>
                      <a:pPr algn="ctr"/>
                      <a:r>
                        <a:rPr lang="en-US" sz="1600" cap="none" spc="0" dirty="0" smtClean="0">
                          <a:ln w="10541" cmpd="sng">
                            <a:solidFill>
                              <a:srgbClr val="C00000"/>
                            </a:solidFill>
                            <a:prstDash val="solid"/>
                          </a:ln>
                          <a:solidFill>
                            <a:srgbClr val="FF0000"/>
                          </a:solidFill>
                          <a:effectLst/>
                        </a:rPr>
                        <a:t>755</a:t>
                      </a:r>
                      <a:endParaRPr lang="en-US" sz="1600" b="1" cap="none" spc="0" dirty="0">
                        <a:ln w="10541" cmpd="sng">
                          <a:solidFill>
                            <a:srgbClr val="C00000"/>
                          </a:solidFill>
                          <a:prstDash val="solid"/>
                        </a:ln>
                        <a:solidFill>
                          <a:srgbClr val="FF0000"/>
                        </a:solidFill>
                        <a:effectLst/>
                      </a:endParaRPr>
                    </a:p>
                  </a:txBody>
                  <a:tcPr/>
                </a:tc>
                <a:tc>
                  <a:txBody>
                    <a:bodyPr/>
                    <a:lstStyle/>
                    <a:p>
                      <a:pPr algn="ctr"/>
                      <a:r>
                        <a:rPr lang="en-US" sz="1600" cap="none" spc="0" dirty="0" smtClean="0">
                          <a:ln w="10541" cmpd="sng">
                            <a:solidFill>
                              <a:srgbClr val="C00000"/>
                            </a:solidFill>
                            <a:prstDash val="solid"/>
                          </a:ln>
                          <a:solidFill>
                            <a:srgbClr val="FF0000"/>
                          </a:solidFill>
                          <a:effectLst/>
                        </a:rPr>
                        <a:t>Alexandrite</a:t>
                      </a:r>
                      <a:endParaRPr lang="en-US" sz="1600" b="1" cap="none" spc="0" dirty="0">
                        <a:ln w="10541" cmpd="sng">
                          <a:solidFill>
                            <a:srgbClr val="C00000"/>
                          </a:solidFill>
                          <a:prstDash val="solid"/>
                        </a:ln>
                        <a:solidFill>
                          <a:srgbClr val="FF0000"/>
                        </a:solidFill>
                        <a:effectLst/>
                      </a:endParaRPr>
                    </a:p>
                  </a:txBody>
                  <a:tcPr/>
                </a:tc>
                <a:tc>
                  <a:txBody>
                    <a:bodyPr/>
                    <a:lstStyle/>
                    <a:p>
                      <a:pPr algn="ctr"/>
                      <a:r>
                        <a:rPr lang="en-US" sz="1600" cap="none" spc="0" dirty="0" smtClean="0">
                          <a:ln w="10541" cmpd="sng">
                            <a:solidFill>
                              <a:srgbClr val="C00000"/>
                            </a:solidFill>
                            <a:prstDash val="solid"/>
                          </a:ln>
                          <a:solidFill>
                            <a:srgbClr val="FF0000"/>
                          </a:solidFill>
                          <a:effectLst/>
                        </a:rPr>
                        <a:t>Melanin, Blood</a:t>
                      </a:r>
                      <a:endParaRPr lang="en-US" sz="1600" b="1" cap="none" spc="0" dirty="0">
                        <a:ln w="10541" cmpd="sng">
                          <a:solidFill>
                            <a:srgbClr val="C00000"/>
                          </a:solidFill>
                          <a:prstDash val="solid"/>
                        </a:ln>
                        <a:solidFill>
                          <a:srgbClr val="FF0000"/>
                        </a:solidFill>
                        <a:effectLst/>
                      </a:endParaRPr>
                    </a:p>
                  </a:txBody>
                  <a:tcPr/>
                </a:tc>
              </a:tr>
              <a:tr h="318350">
                <a:tc>
                  <a:txBody>
                    <a:bodyPr/>
                    <a:lstStyle/>
                    <a:p>
                      <a:pPr algn="ctr"/>
                      <a:r>
                        <a:rPr lang="en-US" sz="1600" cap="none" spc="0" dirty="0" smtClean="0">
                          <a:ln w="10541" cmpd="sng">
                            <a:solidFill>
                              <a:schemeClr val="bg1"/>
                            </a:solidFill>
                            <a:prstDash val="solid"/>
                          </a:ln>
                          <a:effectLst/>
                        </a:rPr>
                        <a:t>810</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Diode</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Melanin, Blood</a:t>
                      </a:r>
                      <a:endParaRPr lang="en-US" sz="1600" b="1" cap="none" spc="0" dirty="0">
                        <a:ln w="10541" cmpd="sng">
                          <a:solidFill>
                            <a:schemeClr val="bg1"/>
                          </a:solidFill>
                          <a:prstDash val="solid"/>
                        </a:ln>
                        <a:solidFill>
                          <a:schemeClr val="bg1"/>
                        </a:solidFill>
                        <a:effectLst/>
                      </a:endParaRPr>
                    </a:p>
                  </a:txBody>
                  <a:tcPr/>
                </a:tc>
              </a:tr>
              <a:tr h="318350">
                <a:tc>
                  <a:txBody>
                    <a:bodyPr/>
                    <a:lstStyle/>
                    <a:p>
                      <a:pPr algn="ctr"/>
                      <a:r>
                        <a:rPr lang="en-US" sz="1600" cap="none" spc="0" dirty="0" smtClean="0">
                          <a:ln w="10541" cmpd="sng">
                            <a:solidFill>
                              <a:schemeClr val="bg1"/>
                            </a:solidFill>
                            <a:prstDash val="solid"/>
                          </a:ln>
                          <a:effectLst/>
                        </a:rPr>
                        <a:t>1064</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err="1" smtClean="0">
                          <a:ln w="10541" cmpd="sng">
                            <a:solidFill>
                              <a:schemeClr val="bg1"/>
                            </a:solidFill>
                            <a:prstDash val="solid"/>
                          </a:ln>
                          <a:effectLst/>
                        </a:rPr>
                        <a:t>Nd:YAG</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Melanin, Blood</a:t>
                      </a:r>
                      <a:endParaRPr lang="en-US" sz="1600" b="1" cap="none" spc="0" dirty="0">
                        <a:ln w="10541" cmpd="sng">
                          <a:solidFill>
                            <a:schemeClr val="bg1"/>
                          </a:solidFill>
                          <a:prstDash val="solid"/>
                        </a:ln>
                        <a:solidFill>
                          <a:schemeClr val="bg1"/>
                        </a:solidFill>
                        <a:effectLst/>
                      </a:endParaRPr>
                    </a:p>
                  </a:txBody>
                  <a:tcPr/>
                </a:tc>
              </a:tr>
              <a:tr h="318350">
                <a:tc>
                  <a:txBody>
                    <a:bodyPr/>
                    <a:lstStyle/>
                    <a:p>
                      <a:pPr algn="ctr"/>
                      <a:r>
                        <a:rPr lang="en-US" sz="1600" cap="none" spc="0" dirty="0" smtClean="0">
                          <a:ln w="10541" cmpd="sng">
                            <a:solidFill>
                              <a:schemeClr val="bg1"/>
                            </a:solidFill>
                            <a:prstDash val="solid"/>
                          </a:ln>
                          <a:effectLst/>
                        </a:rPr>
                        <a:t>1319</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err="1" smtClean="0">
                          <a:ln w="10541" cmpd="sng">
                            <a:solidFill>
                              <a:schemeClr val="bg1"/>
                            </a:solidFill>
                            <a:prstDash val="solid"/>
                          </a:ln>
                          <a:effectLst/>
                        </a:rPr>
                        <a:t>Nd:YAG</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Water</a:t>
                      </a:r>
                      <a:endParaRPr lang="en-US" sz="1600" b="1" cap="none" spc="0" dirty="0">
                        <a:ln w="10541" cmpd="sng">
                          <a:solidFill>
                            <a:schemeClr val="bg1"/>
                          </a:solidFill>
                          <a:prstDash val="solid"/>
                        </a:ln>
                        <a:solidFill>
                          <a:schemeClr val="bg1"/>
                        </a:solidFill>
                        <a:effectLst/>
                      </a:endParaRPr>
                    </a:p>
                  </a:txBody>
                  <a:tcPr/>
                </a:tc>
              </a:tr>
              <a:tr h="318350">
                <a:tc>
                  <a:txBody>
                    <a:bodyPr/>
                    <a:lstStyle/>
                    <a:p>
                      <a:pPr algn="ctr"/>
                      <a:r>
                        <a:rPr lang="en-US" sz="1600" cap="none" spc="0" dirty="0" smtClean="0">
                          <a:ln w="10541" cmpd="sng">
                            <a:solidFill>
                              <a:schemeClr val="bg1"/>
                            </a:solidFill>
                            <a:prstDash val="solid"/>
                          </a:ln>
                          <a:effectLst/>
                        </a:rPr>
                        <a:t>2940</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Erbium YAG</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Water</a:t>
                      </a:r>
                      <a:endParaRPr lang="en-US" sz="1600" b="1" cap="none" spc="0" dirty="0">
                        <a:ln w="10541" cmpd="sng">
                          <a:solidFill>
                            <a:schemeClr val="bg1"/>
                          </a:solidFill>
                          <a:prstDash val="solid"/>
                        </a:ln>
                        <a:solidFill>
                          <a:schemeClr val="bg1"/>
                        </a:solidFill>
                        <a:effectLst/>
                      </a:endParaRPr>
                    </a:p>
                  </a:txBody>
                  <a:tcPr/>
                </a:tc>
              </a:tr>
              <a:tr h="318350">
                <a:tc>
                  <a:txBody>
                    <a:bodyPr/>
                    <a:lstStyle/>
                    <a:p>
                      <a:pPr algn="ctr"/>
                      <a:r>
                        <a:rPr lang="en-US" sz="1600" cap="none" spc="0" dirty="0" smtClean="0">
                          <a:ln w="10541" cmpd="sng">
                            <a:solidFill>
                              <a:schemeClr val="bg1"/>
                            </a:solidFill>
                            <a:prstDash val="solid"/>
                          </a:ln>
                          <a:effectLst/>
                        </a:rPr>
                        <a:t>10600</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CO2</a:t>
                      </a:r>
                      <a:endParaRPr lang="en-US" sz="1600" b="1" cap="none" spc="0" dirty="0">
                        <a:ln w="10541" cmpd="sng">
                          <a:solidFill>
                            <a:schemeClr val="bg1"/>
                          </a:solidFill>
                          <a:prstDash val="solid"/>
                        </a:ln>
                        <a:solidFill>
                          <a:schemeClr val="bg1"/>
                        </a:solidFill>
                        <a:effectLst/>
                      </a:endParaRPr>
                    </a:p>
                  </a:txBody>
                  <a:tcPr/>
                </a:tc>
                <a:tc>
                  <a:txBody>
                    <a:bodyPr/>
                    <a:lstStyle/>
                    <a:p>
                      <a:pPr algn="ctr"/>
                      <a:r>
                        <a:rPr lang="en-US" sz="1600" cap="none" spc="0" dirty="0" smtClean="0">
                          <a:ln w="10541" cmpd="sng">
                            <a:solidFill>
                              <a:schemeClr val="bg1"/>
                            </a:solidFill>
                            <a:prstDash val="solid"/>
                          </a:ln>
                          <a:effectLst/>
                        </a:rPr>
                        <a:t>Water</a:t>
                      </a:r>
                      <a:endParaRPr lang="en-US" sz="1600" b="1" cap="none" spc="0" dirty="0">
                        <a:ln w="10541" cmpd="sng">
                          <a:solidFill>
                            <a:schemeClr val="bg1"/>
                          </a:solidFill>
                          <a:prstDash val="solid"/>
                        </a:ln>
                        <a:solidFill>
                          <a:schemeClr val="bg1"/>
                        </a:solidFill>
                        <a:effectLst/>
                      </a:endParaRPr>
                    </a:p>
                  </a:txBody>
                  <a:tcPr/>
                </a:tc>
              </a:tr>
            </a:tbl>
          </a:graphicData>
        </a:graphic>
      </p:graphicFrame>
      <p:sp>
        <p:nvSpPr>
          <p:cNvPr id="10" name="Rectangle 9"/>
          <p:cNvSpPr/>
          <p:nvPr/>
        </p:nvSpPr>
        <p:spPr>
          <a:xfrm>
            <a:off x="209550" y="94343"/>
            <a:ext cx="2606722" cy="969497"/>
          </a:xfrm>
          <a:prstGeom prst="rect">
            <a:avLst/>
          </a:prstGeom>
        </p:spPr>
        <p:txBody>
          <a:bodyPr wrap="none">
            <a:prstTxWarp prst="textFadeRight">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BENEFITS </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3599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3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0"/>
                                        <p:tgtEl>
                                          <p:spTgt spid="7">
                                            <p:txEl>
                                              <p:pRg st="0" end="0"/>
                                            </p:txEl>
                                          </p:spTgt>
                                        </p:tgtEl>
                                      </p:cBhvr>
                                    </p:animEffect>
                                  </p:childTnLst>
                                </p:cTn>
                              </p:par>
                            </p:childTnLst>
                          </p:cTn>
                        </p:par>
                        <p:par>
                          <p:cTn id="8" fill="hold">
                            <p:stCondLst>
                              <p:cond delay="8000"/>
                            </p:stCondLst>
                            <p:childTnLst>
                              <p:par>
                                <p:cTn id="9" presetID="10" presetClass="entr" presetSubtype="0" fill="hold" grpId="0" nodeType="afterEffect">
                                  <p:stCondLst>
                                    <p:cond delay="2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500"/>
                            </p:stCondLst>
                            <p:childTnLst>
                              <p:par>
                                <p:cTn id="13" presetID="10" presetClass="entr" presetSubtype="0" fill="hold" grpId="0" nodeType="afterEffect">
                                  <p:stCondLst>
                                    <p:cond delay="2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3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3500"/>
                            </p:stCondLst>
                            <p:childTnLst>
                              <p:par>
                                <p:cTn id="21" presetID="22" presetClass="entr" presetSubtype="8" repeatCount="300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dvAuto="200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09600"/>
            <a:ext cx="8915400" cy="4616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LASER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 OFFERS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IMPROVED HEMOSTASIS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COMPARED TO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SCALPEL   </a:t>
            </a:r>
          </a:p>
        </p:txBody>
      </p:sp>
      <p:sp>
        <p:nvSpPr>
          <p:cNvPr id="3" name="Rectangle 2"/>
          <p:cNvSpPr/>
          <p:nvPr/>
        </p:nvSpPr>
        <p:spPr>
          <a:xfrm>
            <a:off x="0" y="5980837"/>
            <a:ext cx="4572000" cy="877163"/>
          </a:xfrm>
          <a:prstGeom prst="rect">
            <a:avLst/>
          </a:prstGeom>
        </p:spPr>
        <p:txBody>
          <a:bodyPr>
            <a:spAutoFit/>
          </a:bodyPr>
          <a:lstStyle/>
          <a:p>
            <a:r>
              <a:rPr lang="en-US" sz="1200" dirty="0" smtClean="0"/>
              <a:t>1</a:t>
            </a:r>
            <a:r>
              <a:rPr lang="en-US" dirty="0" smtClean="0"/>
              <a:t>.</a:t>
            </a:r>
            <a:r>
              <a:rPr lang="en-US" sz="1100" dirty="0" smtClean="0"/>
              <a:t>Knappe </a:t>
            </a:r>
            <a:r>
              <a:rPr lang="en-US" sz="1100" dirty="0"/>
              <a:t>V, Frank F, Rohde E. Principles of lasers and </a:t>
            </a:r>
            <a:r>
              <a:rPr lang="en-US" sz="1100" dirty="0" err="1" smtClean="0"/>
              <a:t>biophotonic</a:t>
            </a:r>
            <a:r>
              <a:rPr lang="en-US" sz="1100" dirty="0"/>
              <a:t> </a:t>
            </a:r>
            <a:r>
              <a:rPr lang="en-US" sz="1100" dirty="0" smtClean="0"/>
              <a:t>effects</a:t>
            </a:r>
            <a:r>
              <a:rPr lang="en-US" sz="1100" dirty="0"/>
              <a:t>. </a:t>
            </a:r>
            <a:r>
              <a:rPr lang="en-US" sz="1100" i="1" dirty="0" err="1"/>
              <a:t>Photomed</a:t>
            </a:r>
            <a:r>
              <a:rPr lang="en-US" sz="1100" i="1" dirty="0"/>
              <a:t> Laser </a:t>
            </a:r>
            <a:r>
              <a:rPr lang="en-US" sz="1100" i="1" dirty="0" err="1"/>
              <a:t>Surg</a:t>
            </a:r>
            <a:r>
              <a:rPr lang="en-US" sz="1100" i="1" dirty="0"/>
              <a:t> </a:t>
            </a:r>
            <a:r>
              <a:rPr lang="en-US" sz="1100" dirty="0"/>
              <a:t>2004;22(5):411-417</a:t>
            </a:r>
            <a:r>
              <a:rPr lang="en-US" sz="1100" dirty="0" smtClean="0"/>
              <a:t>.</a:t>
            </a:r>
          </a:p>
          <a:p>
            <a:r>
              <a:rPr lang="en-US" sz="1100" dirty="0" smtClean="0"/>
              <a:t>2.</a:t>
            </a:r>
            <a:r>
              <a:rPr lang="en-US" sz="1100" dirty="0"/>
              <a:t> Bornstein E. Near-infrared dental diode lasers. </a:t>
            </a:r>
            <a:r>
              <a:rPr lang="en-US" sz="1100" dirty="0" smtClean="0"/>
              <a:t>Scientific and </a:t>
            </a:r>
            <a:r>
              <a:rPr lang="en-US" sz="1100" dirty="0" err="1"/>
              <a:t>photobiologic</a:t>
            </a:r>
            <a:r>
              <a:rPr lang="en-US" sz="1100" dirty="0"/>
              <a:t> principles and </a:t>
            </a:r>
            <a:r>
              <a:rPr lang="en-US" sz="1100" dirty="0" smtClean="0"/>
              <a:t>applications. </a:t>
            </a:r>
            <a:r>
              <a:rPr lang="en-US" sz="1100" i="1" dirty="0" smtClean="0"/>
              <a:t>Toda</a:t>
            </a:r>
            <a:r>
              <a:rPr lang="en-US" sz="1100" dirty="0" smtClean="0"/>
              <a:t>y </a:t>
            </a:r>
            <a:r>
              <a:rPr lang="en-US" sz="1100" dirty="0"/>
              <a:t>2004;23(3):102-104, 106-108.</a:t>
            </a:r>
          </a:p>
        </p:txBody>
      </p:sp>
      <p:cxnSp>
        <p:nvCxnSpPr>
          <p:cNvPr id="7" name="Straight Connector 6"/>
          <p:cNvCxnSpPr/>
          <p:nvPr/>
        </p:nvCxnSpPr>
        <p:spPr>
          <a:xfrm>
            <a:off x="0" y="5980837"/>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gi.jhsps.org/Upload/200710221417_28124_000.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86299" y="2667000"/>
            <a:ext cx="5810248" cy="4648200"/>
          </a:xfrm>
          <a:prstGeom prst="bracketPair">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2667000"/>
            <a:ext cx="4222750" cy="175432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b="1" dirty="0">
                <a:ln w="11430">
                  <a:solidFill>
                    <a:sysClr val="windowText" lastClr="000000"/>
                  </a:solidFill>
                </a:ln>
                <a:solidFill>
                  <a:srgbClr val="40297B"/>
                </a:solidFill>
              </a:rPr>
              <a:t>Consideration should be given to the use of a hot-tip technique, which converts light energy into thermal energy at the end of the fiber, thus limiting the ability of photonic energy to penetrate into the </a:t>
            </a:r>
            <a:r>
              <a:rPr lang="en-US" b="1" dirty="0" smtClean="0">
                <a:ln w="11430">
                  <a:solidFill>
                    <a:sysClr val="windowText" lastClr="000000"/>
                  </a:solidFill>
                </a:ln>
                <a:solidFill>
                  <a:srgbClr val="40297B"/>
                </a:solidFill>
              </a:rPr>
              <a:t>tissue.</a:t>
            </a:r>
            <a:r>
              <a:rPr lang="en-US" b="1" baseline="30000" dirty="0" smtClean="0">
                <a:ln w="11430">
                  <a:solidFill>
                    <a:sysClr val="windowText" lastClr="000000"/>
                  </a:solidFill>
                </a:ln>
                <a:solidFill>
                  <a:srgbClr val="40297B"/>
                </a:solidFill>
              </a:rPr>
              <a:t>2</a:t>
            </a:r>
            <a:endParaRPr lang="en-US" b="1" baseline="30000" dirty="0">
              <a:ln w="11430">
                <a:solidFill>
                  <a:sysClr val="windowText" lastClr="000000"/>
                </a:solidFill>
              </a:ln>
              <a:solidFill>
                <a:srgbClr val="40297B"/>
              </a:solidFill>
            </a:endParaRPr>
          </a:p>
        </p:txBody>
      </p:sp>
      <p:sp>
        <p:nvSpPr>
          <p:cNvPr id="5" name="TextBox 4"/>
          <p:cNvSpPr txBox="1"/>
          <p:nvPr/>
        </p:nvSpPr>
        <p:spPr>
          <a:xfrm>
            <a:off x="228600" y="1639669"/>
            <a:ext cx="80010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b="1" dirty="0">
                <a:ln w="11430">
                  <a:solidFill>
                    <a:sysClr val="windowText" lastClr="000000"/>
                  </a:solidFill>
                </a:ln>
                <a:solidFill>
                  <a:srgbClr val="40297B"/>
                </a:solidFill>
              </a:rPr>
              <a:t>The warming of tissue to more than 60°C will result in protein denaturation and coagulation, which are properties useful in controlling </a:t>
            </a:r>
            <a:r>
              <a:rPr lang="en-US" b="1" dirty="0" smtClean="0">
                <a:ln w="11430">
                  <a:solidFill>
                    <a:sysClr val="windowText" lastClr="000000"/>
                  </a:solidFill>
                </a:ln>
                <a:solidFill>
                  <a:srgbClr val="40297B"/>
                </a:solidFill>
              </a:rPr>
              <a:t>bleeding.</a:t>
            </a:r>
            <a:r>
              <a:rPr lang="en-US" b="1" baseline="30000" dirty="0" smtClean="0">
                <a:ln w="11430">
                  <a:solidFill>
                    <a:sysClr val="windowText" lastClr="000000"/>
                  </a:solidFill>
                </a:ln>
                <a:solidFill>
                  <a:srgbClr val="40297B"/>
                </a:solidFill>
              </a:rPr>
              <a:t>1</a:t>
            </a:r>
            <a:endParaRPr lang="en-US" b="1" dirty="0">
              <a:ln w="11430">
                <a:solidFill>
                  <a:sysClr val="windowText" lastClr="000000"/>
                </a:solidFill>
              </a:ln>
              <a:solidFill>
                <a:srgbClr val="40297B"/>
              </a:solidFill>
            </a:endParaRPr>
          </a:p>
        </p:txBody>
      </p:sp>
      <p:sp>
        <p:nvSpPr>
          <p:cNvPr id="9" name="TextBox 8"/>
          <p:cNvSpPr txBox="1"/>
          <p:nvPr/>
        </p:nvSpPr>
        <p:spPr>
          <a:xfrm>
            <a:off x="-76200" y="609600"/>
            <a:ext cx="516909"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069638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308" y="152400"/>
            <a:ext cx="9236691" cy="4616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rPr>
              <a:t>LASER ENERGY CAN AID HEALING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rPr>
              <a:t>THROUGH PHOTOBIOMODULATION </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endParaRPr>
          </a:p>
        </p:txBody>
      </p:sp>
      <p:sp>
        <p:nvSpPr>
          <p:cNvPr id="3" name="TextBox 2"/>
          <p:cNvSpPr txBox="1"/>
          <p:nvPr/>
        </p:nvSpPr>
        <p:spPr>
          <a:xfrm>
            <a:off x="-152400" y="152400"/>
            <a:ext cx="516909"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364509" y="685800"/>
            <a:ext cx="8398491"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dirty="0" smtClean="0">
                <a:ln w="11430">
                  <a:solidFill>
                    <a:sysClr val="windowText" lastClr="000000"/>
                  </a:solidFill>
                </a:ln>
                <a:solidFill>
                  <a:srgbClr val="40297B"/>
                </a:solidFill>
              </a:rPr>
              <a:t>- laser </a:t>
            </a:r>
            <a:r>
              <a:rPr lang="en-US" sz="2400" dirty="0">
                <a:ln w="11430">
                  <a:solidFill>
                    <a:sysClr val="windowText" lastClr="000000"/>
                  </a:solidFill>
                </a:ln>
                <a:solidFill>
                  <a:srgbClr val="40297B"/>
                </a:solidFill>
              </a:rPr>
              <a:t>treatment at low energy levels can be useful and beneficial for healing and regeneration. </a:t>
            </a:r>
          </a:p>
        </p:txBody>
      </p:sp>
      <p:sp>
        <p:nvSpPr>
          <p:cNvPr id="6" name="Rectangle 5"/>
          <p:cNvSpPr/>
          <p:nvPr/>
        </p:nvSpPr>
        <p:spPr>
          <a:xfrm>
            <a:off x="0" y="1516797"/>
            <a:ext cx="7567115" cy="400110"/>
          </a:xfrm>
          <a:prstGeom prst="rect">
            <a:avLst/>
          </a:prstGeom>
        </p:spPr>
        <p:txBody>
          <a:bodyPr wrap="square">
            <a:spAutoFit/>
          </a:bodyPr>
          <a:lstStyle/>
          <a:p>
            <a:r>
              <a:rPr lang="en-US" sz="1000" dirty="0" smtClean="0"/>
              <a:t>1.Tuner </a:t>
            </a:r>
            <a:r>
              <a:rPr lang="en-US" sz="1000" dirty="0"/>
              <a:t>J, </a:t>
            </a:r>
            <a:r>
              <a:rPr lang="en-US" sz="1000" dirty="0" err="1"/>
              <a:t>Hode</a:t>
            </a:r>
            <a:r>
              <a:rPr lang="en-US" sz="1000" dirty="0"/>
              <a:t> L. </a:t>
            </a:r>
            <a:r>
              <a:rPr lang="en-US" sz="1000" i="1" dirty="0"/>
              <a:t>Laser therapy: Clinical practice and </a:t>
            </a:r>
            <a:r>
              <a:rPr lang="en-US" sz="1000" i="1" dirty="0" smtClean="0"/>
              <a:t>scientific back-ground</a:t>
            </a:r>
            <a:r>
              <a:rPr lang="en-US" sz="1000" i="1" dirty="0"/>
              <a:t>. </a:t>
            </a:r>
            <a:r>
              <a:rPr lang="en-US" sz="1000" dirty="0" err="1"/>
              <a:t>Grängesberg</a:t>
            </a:r>
            <a:r>
              <a:rPr lang="en-US" sz="1000" dirty="0"/>
              <a:t>, Sweden: Prima Books AB, </a:t>
            </a:r>
            <a:r>
              <a:rPr lang="en-US" sz="1000" dirty="0" smtClean="0"/>
              <a:t>2002:40-44.</a:t>
            </a:r>
          </a:p>
          <a:p>
            <a:r>
              <a:rPr lang="en-US" sz="1000" dirty="0" smtClean="0"/>
              <a:t>2.Ohshiro </a:t>
            </a:r>
            <a:r>
              <a:rPr lang="en-US" sz="1000" dirty="0"/>
              <a:t>T, </a:t>
            </a:r>
            <a:r>
              <a:rPr lang="en-US" sz="1000" dirty="0" err="1"/>
              <a:t>Calderhead</a:t>
            </a:r>
            <a:r>
              <a:rPr lang="en-US" sz="1000" dirty="0"/>
              <a:t> RG. Development of low </a:t>
            </a:r>
            <a:r>
              <a:rPr lang="en-US" sz="1000" dirty="0" err="1" smtClean="0"/>
              <a:t>reactivelevel</a:t>
            </a:r>
            <a:r>
              <a:rPr lang="en-US" sz="1000" dirty="0"/>
              <a:t> </a:t>
            </a:r>
            <a:r>
              <a:rPr lang="en-US" sz="1000" dirty="0" smtClean="0"/>
              <a:t>laser </a:t>
            </a:r>
            <a:r>
              <a:rPr lang="en-US" sz="1000" dirty="0"/>
              <a:t>therapy and its present status. </a:t>
            </a:r>
            <a:r>
              <a:rPr lang="en-US" sz="1000" i="1" dirty="0"/>
              <a:t>J </a:t>
            </a:r>
            <a:r>
              <a:rPr lang="en-US" sz="1000" i="1" dirty="0" err="1"/>
              <a:t>Clin</a:t>
            </a:r>
            <a:r>
              <a:rPr lang="en-US" sz="1000" i="1" dirty="0"/>
              <a:t> Laser Med </a:t>
            </a:r>
            <a:r>
              <a:rPr lang="en-US" sz="1000" i="1" dirty="0" err="1" smtClean="0"/>
              <a:t>Surg</a:t>
            </a:r>
            <a:r>
              <a:rPr lang="en-US" sz="1000" i="1" dirty="0"/>
              <a:t> </a:t>
            </a:r>
            <a:r>
              <a:rPr lang="en-US" sz="1000" dirty="0" smtClean="0"/>
              <a:t>1991;9(4</a:t>
            </a:r>
            <a:r>
              <a:rPr lang="en-US" sz="1000" dirty="0"/>
              <a:t>):267-275</a:t>
            </a:r>
          </a:p>
        </p:txBody>
      </p:sp>
      <p:sp>
        <p:nvSpPr>
          <p:cNvPr id="7" name="Rectangle 6"/>
          <p:cNvSpPr/>
          <p:nvPr/>
        </p:nvSpPr>
        <p:spPr>
          <a:xfrm>
            <a:off x="400903" y="2362200"/>
            <a:ext cx="8666897" cy="132343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LASER IRRADIATION CAN  REDUCE BACTERIA </a:t>
            </a:r>
            <a:endPar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en-US" sz="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dirty="0" smtClean="0">
                <a:ln w="17780" cmpd="sng">
                  <a:solidFill>
                    <a:sysClr val="windowText" lastClr="000000"/>
                  </a:solidFill>
                  <a:prstDash val="solid"/>
                  <a:miter lim="800000"/>
                </a:ln>
                <a:solidFill>
                  <a:srgbClr val="40297B"/>
                </a:solidFill>
              </a:rPr>
              <a:t>bacterial </a:t>
            </a:r>
            <a:r>
              <a:rPr lang="en-US" sz="2400" dirty="0">
                <a:ln w="17780" cmpd="sng">
                  <a:solidFill>
                    <a:sysClr val="windowText" lastClr="000000"/>
                  </a:solidFill>
                  <a:prstDash val="solid"/>
                  <a:miter lim="800000"/>
                </a:ln>
                <a:solidFill>
                  <a:srgbClr val="40297B"/>
                </a:solidFill>
              </a:rPr>
              <a:t>reduction has been found to occur at temperatures as low as 50°C.</a:t>
            </a:r>
          </a:p>
        </p:txBody>
      </p:sp>
      <p:sp>
        <p:nvSpPr>
          <p:cNvPr id="8" name="TextBox 7"/>
          <p:cNvSpPr txBox="1"/>
          <p:nvPr/>
        </p:nvSpPr>
        <p:spPr>
          <a:xfrm>
            <a:off x="-152400" y="2362200"/>
            <a:ext cx="546794"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a:off x="52885" y="4819766"/>
            <a:ext cx="516909"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a:off x="52886" y="3637002"/>
            <a:ext cx="9014914" cy="553998"/>
          </a:xfrm>
          <a:prstGeom prst="rect">
            <a:avLst/>
          </a:prstGeom>
        </p:spPr>
        <p:txBody>
          <a:bodyPr wrap="square">
            <a:spAutoFit/>
          </a:bodyPr>
          <a:lstStyle/>
          <a:p>
            <a:r>
              <a:rPr lang="en-US" sz="1000" dirty="0" smtClean="0"/>
              <a:t>1.Harris </a:t>
            </a:r>
            <a:r>
              <a:rPr lang="en-US" sz="1000" dirty="0"/>
              <a:t>DM, </a:t>
            </a:r>
            <a:r>
              <a:rPr lang="en-US" sz="1000" dirty="0" err="1"/>
              <a:t>Yessik</a:t>
            </a:r>
            <a:r>
              <a:rPr lang="en-US" sz="1000" dirty="0"/>
              <a:t> M. Therapeutic ratio quantifies laser </a:t>
            </a:r>
            <a:r>
              <a:rPr lang="en-US" sz="1000" dirty="0" err="1" smtClean="0"/>
              <a:t>antisepsis:Ablation</a:t>
            </a:r>
            <a:r>
              <a:rPr lang="en-US" sz="1000" dirty="0" smtClean="0"/>
              <a:t> </a:t>
            </a:r>
            <a:r>
              <a:rPr lang="en-US" sz="1000" dirty="0"/>
              <a:t>of </a:t>
            </a:r>
            <a:r>
              <a:rPr lang="en-US" sz="1000" i="1" dirty="0" err="1"/>
              <a:t>Porphyromonas</a:t>
            </a:r>
            <a:r>
              <a:rPr lang="en-US" sz="1000" i="1" dirty="0"/>
              <a:t> </a:t>
            </a:r>
            <a:r>
              <a:rPr lang="en-US" sz="1000" i="1" dirty="0" err="1"/>
              <a:t>gingivalis</a:t>
            </a:r>
            <a:r>
              <a:rPr lang="en-US" sz="1000" i="1" dirty="0"/>
              <a:t> </a:t>
            </a:r>
            <a:r>
              <a:rPr lang="en-US" sz="1000" dirty="0"/>
              <a:t>with dental </a:t>
            </a:r>
            <a:r>
              <a:rPr lang="en-US" sz="1000" dirty="0" smtClean="0"/>
              <a:t>lasers. </a:t>
            </a:r>
            <a:r>
              <a:rPr lang="sv-SE" sz="1000" i="1" dirty="0" smtClean="0"/>
              <a:t>Lasers </a:t>
            </a:r>
            <a:r>
              <a:rPr lang="sv-SE" sz="1000" i="1" dirty="0"/>
              <a:t>Surg Med </a:t>
            </a:r>
            <a:r>
              <a:rPr lang="sv-SE" sz="1000" dirty="0"/>
              <a:t>2004;35(3):206-213.</a:t>
            </a:r>
          </a:p>
          <a:p>
            <a:r>
              <a:rPr lang="en-US" sz="1000" dirty="0" smtClean="0"/>
              <a:t>2.Whitters </a:t>
            </a:r>
            <a:r>
              <a:rPr lang="en-US" sz="1000" dirty="0"/>
              <a:t>CJ, MacFarlane TW, Mackenzie D, Moseley H, </a:t>
            </a:r>
            <a:r>
              <a:rPr lang="en-US" sz="1000" dirty="0" err="1" smtClean="0"/>
              <a:t>Strang</a:t>
            </a:r>
            <a:r>
              <a:rPr lang="en-US" sz="1000" dirty="0"/>
              <a:t> </a:t>
            </a:r>
            <a:r>
              <a:rPr lang="en-US" sz="1000" dirty="0" smtClean="0"/>
              <a:t>R</a:t>
            </a:r>
            <a:r>
              <a:rPr lang="en-US" sz="1000" dirty="0"/>
              <a:t>. The bactericidal activity of pulsed </a:t>
            </a:r>
            <a:r>
              <a:rPr lang="en-US" sz="1000" dirty="0" err="1"/>
              <a:t>Nd</a:t>
            </a:r>
            <a:r>
              <a:rPr lang="en-US" sz="1000" dirty="0"/>
              <a:t>-YAG laser radiation </a:t>
            </a:r>
            <a:r>
              <a:rPr lang="en-US" sz="1000" i="1" dirty="0" smtClean="0"/>
              <a:t>in vitro</a:t>
            </a:r>
            <a:r>
              <a:rPr lang="en-US" sz="1000" dirty="0"/>
              <a:t>. </a:t>
            </a:r>
            <a:r>
              <a:rPr lang="en-US" sz="1000" i="1" dirty="0"/>
              <a:t>Lasers Med </a:t>
            </a:r>
            <a:r>
              <a:rPr lang="en-US" sz="1000" i="1" dirty="0" err="1"/>
              <a:t>Sci</a:t>
            </a:r>
            <a:r>
              <a:rPr lang="en-US" sz="1000" i="1" dirty="0"/>
              <a:t> </a:t>
            </a:r>
            <a:r>
              <a:rPr lang="en-US" sz="1000" dirty="0"/>
              <a:t>1994;9(4):297-303.</a:t>
            </a:r>
          </a:p>
          <a:p>
            <a:r>
              <a:rPr lang="en-US" sz="1000" dirty="0" smtClean="0"/>
              <a:t>3. Ando </a:t>
            </a:r>
            <a:r>
              <a:rPr lang="en-US" sz="1000" dirty="0"/>
              <a:t>Y, Aoki A, Watanabe H, Ishikawa I. Bactericidal effect </a:t>
            </a:r>
            <a:r>
              <a:rPr lang="en-US" sz="1000" dirty="0" smtClean="0"/>
              <a:t>of erbium </a:t>
            </a:r>
            <a:r>
              <a:rPr lang="en-US" sz="1000" dirty="0"/>
              <a:t>YAG laser on </a:t>
            </a:r>
            <a:r>
              <a:rPr lang="en-US" sz="1000" dirty="0" err="1"/>
              <a:t>periodontopathic</a:t>
            </a:r>
            <a:r>
              <a:rPr lang="en-US" sz="1000" dirty="0"/>
              <a:t> bacteria. </a:t>
            </a:r>
            <a:r>
              <a:rPr lang="en-US" sz="1000" i="1" dirty="0"/>
              <a:t>Lasers </a:t>
            </a:r>
            <a:r>
              <a:rPr lang="en-US" sz="1000" i="1" dirty="0" err="1"/>
              <a:t>Surg</a:t>
            </a:r>
            <a:r>
              <a:rPr lang="en-US" sz="1000" i="1" dirty="0"/>
              <a:t> </a:t>
            </a:r>
            <a:r>
              <a:rPr lang="en-US" sz="1000" i="1" dirty="0" smtClean="0"/>
              <a:t>Med </a:t>
            </a:r>
            <a:r>
              <a:rPr lang="en-US" sz="1000" dirty="0" smtClean="0"/>
              <a:t>1996;19(2</a:t>
            </a:r>
            <a:r>
              <a:rPr lang="en-US" sz="1000" dirty="0"/>
              <a:t>):190-200.</a:t>
            </a:r>
          </a:p>
        </p:txBody>
      </p:sp>
      <p:sp>
        <p:nvSpPr>
          <p:cNvPr id="11" name="Rectangle 10"/>
          <p:cNvSpPr/>
          <p:nvPr/>
        </p:nvSpPr>
        <p:spPr>
          <a:xfrm>
            <a:off x="581451" y="4450433"/>
            <a:ext cx="8305800" cy="1200329"/>
          </a:xfrm>
          <a:prstGeom prst="rect">
            <a:avLst/>
          </a:prstGeom>
        </p:spPr>
        <p:txBody>
          <a:bodyPr wrap="square">
            <a:spAutoFit/>
          </a:bodyPr>
          <a:lstStyle/>
          <a:p>
            <a:r>
              <a:rPr lang="en-US" b="1" dirty="0">
                <a:ln w="10541" cmpd="sng">
                  <a:solidFill>
                    <a:sysClr val="windowText" lastClr="000000"/>
                  </a:solidFill>
                  <a:prstDash val="solid"/>
                </a:ln>
                <a:solidFill>
                  <a:sysClr val="windowText" lastClr="000000"/>
                </a:solidFill>
              </a:rPr>
              <a:t>LASER ENERGY CAN REDUCE </a:t>
            </a:r>
            <a:r>
              <a:rPr lang="en-US" b="1" dirty="0" smtClean="0">
                <a:ln w="10541" cmpd="sng">
                  <a:solidFill>
                    <a:sysClr val="windowText" lastClr="000000"/>
                  </a:solidFill>
                  <a:prstDash val="solid"/>
                </a:ln>
                <a:solidFill>
                  <a:sysClr val="windowText" lastClr="000000"/>
                </a:solidFill>
              </a:rPr>
              <a:t>PAIN /</a:t>
            </a:r>
            <a:r>
              <a:rPr lang="en-US" dirty="0"/>
              <a:t>Associated reported laser benefits are reduced pain and </a:t>
            </a:r>
            <a:r>
              <a:rPr lang="en-US" dirty="0" smtClean="0"/>
              <a:t>discomfort after </a:t>
            </a:r>
            <a:r>
              <a:rPr lang="en-US" dirty="0"/>
              <a:t>surgery.80 Reports of pain relief mechanisms appear to</a:t>
            </a:r>
          </a:p>
          <a:p>
            <a:r>
              <a:rPr lang="en-US" dirty="0"/>
              <a:t>originate in stimulating oxidative phosphorylation in </a:t>
            </a:r>
            <a:r>
              <a:rPr lang="en-US" dirty="0" smtClean="0"/>
              <a:t>mitochondria and </a:t>
            </a:r>
            <a:r>
              <a:rPr lang="en-US" dirty="0"/>
              <a:t>through modulating inflammatory responses.81</a:t>
            </a:r>
            <a:endParaRPr lang="en-US" b="1" dirty="0">
              <a:ln w="10541" cmpd="sng">
                <a:solidFill>
                  <a:sysClr val="windowText" lastClr="000000"/>
                </a:solidFill>
                <a:prstDash val="solid"/>
              </a:ln>
              <a:solidFill>
                <a:sysClr val="windowText" lastClr="000000"/>
              </a:solidFill>
            </a:endParaRPr>
          </a:p>
        </p:txBody>
      </p:sp>
    </p:spTree>
    <p:extLst>
      <p:ext uri="{BB962C8B-B14F-4D97-AF65-F5344CB8AC3E}">
        <p14:creationId xmlns:p14="http://schemas.microsoft.com/office/powerpoint/2010/main" val="1978707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0273" y="762000"/>
            <a:ext cx="8312727" cy="4154984"/>
          </a:xfrm>
          <a:prstGeom prst="rect">
            <a:avLst/>
          </a:prstGeom>
          <a:noFill/>
          <a:ln>
            <a:solidFill>
              <a:srgbClr val="FF000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50000"/>
              </a:lnSpc>
            </a:pPr>
            <a:r>
              <a:rPr lang="en-US" sz="2400" b="1" dirty="0" smtClean="0">
                <a:ln w="11430">
                  <a:solidFill>
                    <a:sysClr val="windowText" lastClr="000000"/>
                  </a:solidFill>
                </a:ln>
                <a:solidFill>
                  <a:srgbClr val="40297B"/>
                </a:solidFill>
              </a:rPr>
              <a:t>	WHEN A CLINICIAN DECIDES TO USE A LASER AS PART OF TREATMENT, IT IS ESSENTIAL THAT THE USER HAS A CLEAR UNDERSTANDING OF </a:t>
            </a:r>
            <a:r>
              <a:rPr lang="en-US" sz="2400" b="1" dirty="0" smtClean="0">
                <a:ln w="11430">
                  <a:solidFill>
                    <a:sysClr val="windowText" lastClr="000000"/>
                  </a:solidFill>
                </a:ln>
                <a:solidFill>
                  <a:srgbClr val="FF0000"/>
                </a:solidFill>
              </a:rPr>
              <a:t>PHOTOBIOLOGY.</a:t>
            </a:r>
          </a:p>
          <a:p>
            <a:pPr algn="just"/>
            <a:r>
              <a:rPr lang="en-US" sz="2400" b="1" dirty="0" smtClean="0">
                <a:ln w="11430">
                  <a:solidFill>
                    <a:sysClr val="windowText" lastClr="000000"/>
                  </a:solidFill>
                </a:ln>
                <a:solidFill>
                  <a:srgbClr val="40297B"/>
                </a:solidFill>
              </a:rPr>
              <a:t> </a:t>
            </a:r>
          </a:p>
          <a:p>
            <a:pPr algn="just"/>
            <a:r>
              <a:rPr lang="en-US" sz="2400" b="1" dirty="0" smtClean="0">
                <a:ln w="11430">
                  <a:solidFill>
                    <a:sysClr val="windowText" lastClr="000000"/>
                  </a:solidFill>
                </a:ln>
                <a:solidFill>
                  <a:srgbClr val="40297B"/>
                </a:solidFill>
              </a:rPr>
              <a:t>	</a:t>
            </a:r>
          </a:p>
          <a:p>
            <a:pPr algn="just">
              <a:lnSpc>
                <a:spcPct val="150000"/>
              </a:lnSpc>
            </a:pPr>
            <a:r>
              <a:rPr lang="en-US" sz="2400" b="1" dirty="0">
                <a:ln w="11430">
                  <a:solidFill>
                    <a:sysClr val="windowText" lastClr="000000"/>
                  </a:solidFill>
                </a:ln>
                <a:solidFill>
                  <a:srgbClr val="40297B"/>
                </a:solidFill>
              </a:rPr>
              <a:t>	</a:t>
            </a:r>
            <a:r>
              <a:rPr lang="en-US" sz="2400" b="1" dirty="0" smtClean="0">
                <a:ln w="11430">
                  <a:solidFill>
                    <a:sysClr val="windowText" lastClr="000000"/>
                  </a:solidFill>
                </a:ln>
                <a:solidFill>
                  <a:srgbClr val="40297B"/>
                </a:solidFill>
              </a:rPr>
              <a:t>INTERACTIONS OF NONIONIZING ELECTROMAGNETIC RADIATION WITH TISSUES AND THE MOLECULAR COMPONENTS THAT COMPRISE TISSUES. </a:t>
            </a:r>
            <a:endParaRPr lang="en-US" sz="2400" b="1" dirty="0">
              <a:ln w="11430">
                <a:solidFill>
                  <a:sysClr val="windowText" lastClr="000000"/>
                </a:solidFill>
              </a:ln>
              <a:solidFill>
                <a:srgbClr val="40297B"/>
              </a:solidFill>
            </a:endParaRPr>
          </a:p>
        </p:txBody>
      </p:sp>
      <p:sp>
        <p:nvSpPr>
          <p:cNvPr id="2" name="Down Arrow 1"/>
          <p:cNvSpPr/>
          <p:nvPr/>
        </p:nvSpPr>
        <p:spPr>
          <a:xfrm>
            <a:off x="3429000" y="2559040"/>
            <a:ext cx="1752600" cy="48896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067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ath.cornell.edu/~mec/Winter2009/Lipa/Puzzles/pics/rubiks-cube.jpg"/>
          <p:cNvPicPr>
            <a:picLocks noChangeAspect="1" noChangeArrowheads="1"/>
          </p:cNvPicPr>
          <p:nvPr/>
        </p:nvPicPr>
        <p:blipFill>
          <a:blip r:embed="rId3" cstate="print"/>
          <a:srcRect/>
          <a:stretch>
            <a:fillRect/>
          </a:stretch>
        </p:blipFill>
        <p:spPr bwMode="auto">
          <a:xfrm>
            <a:off x="3142134" y="884166"/>
            <a:ext cx="3081165" cy="3160395"/>
          </a:xfrm>
          <a:prstGeom prst="rect">
            <a:avLst/>
          </a:prstGeom>
          <a:noFill/>
          <a:ln>
            <a:noFill/>
          </a:ln>
          <a:effectLst>
            <a:softEdge rad="317500"/>
          </a:effectLst>
        </p:spPr>
      </p:pic>
      <p:sp>
        <p:nvSpPr>
          <p:cNvPr id="3" name="TextBox 2"/>
          <p:cNvSpPr txBox="1"/>
          <p:nvPr/>
        </p:nvSpPr>
        <p:spPr>
          <a:xfrm>
            <a:off x="1907704" y="2660643"/>
            <a:ext cx="1505271" cy="338554"/>
          </a:xfrm>
          <a:prstGeom prst="rect">
            <a:avLst/>
          </a:prstGeom>
          <a:noFill/>
          <a:ln>
            <a:noFill/>
          </a:ln>
        </p:spPr>
        <p:txBody>
          <a:bodyPr wrap="square" rtlCol="0">
            <a:spAutoFit/>
          </a:bodyPr>
          <a:lstStyle/>
          <a:p>
            <a:pPr algn="r"/>
            <a:r>
              <a:rPr lang="en-US" sz="1600" b="1" dirty="0" smtClean="0"/>
              <a:t>Organelle  </a:t>
            </a:r>
            <a:endParaRPr lang="en-US" sz="1600" b="1" dirty="0"/>
          </a:p>
        </p:txBody>
      </p:sp>
      <p:sp>
        <p:nvSpPr>
          <p:cNvPr id="4" name="TextBox 3"/>
          <p:cNvSpPr txBox="1"/>
          <p:nvPr/>
        </p:nvSpPr>
        <p:spPr>
          <a:xfrm>
            <a:off x="2116831" y="2156587"/>
            <a:ext cx="1152128" cy="338554"/>
          </a:xfrm>
          <a:prstGeom prst="rect">
            <a:avLst/>
          </a:prstGeom>
          <a:noFill/>
          <a:ln>
            <a:noFill/>
          </a:ln>
        </p:spPr>
        <p:txBody>
          <a:bodyPr wrap="square" rtlCol="0">
            <a:spAutoFit/>
          </a:bodyPr>
          <a:lstStyle/>
          <a:p>
            <a:pPr algn="ctr"/>
            <a:r>
              <a:rPr lang="en-US" sz="1600" b="1" dirty="0" smtClean="0"/>
              <a:t> Cell  </a:t>
            </a:r>
            <a:endParaRPr lang="en-US" sz="1600" b="1" dirty="0"/>
          </a:p>
        </p:txBody>
      </p:sp>
      <p:sp>
        <p:nvSpPr>
          <p:cNvPr id="5" name="TextBox 4"/>
          <p:cNvSpPr txBox="1"/>
          <p:nvPr/>
        </p:nvSpPr>
        <p:spPr>
          <a:xfrm>
            <a:off x="2014364" y="1672276"/>
            <a:ext cx="1278632" cy="338554"/>
          </a:xfrm>
          <a:prstGeom prst="rect">
            <a:avLst/>
          </a:prstGeom>
          <a:noFill/>
          <a:ln>
            <a:noFill/>
          </a:ln>
        </p:spPr>
        <p:txBody>
          <a:bodyPr wrap="square" rtlCol="0">
            <a:spAutoFit/>
          </a:bodyPr>
          <a:lstStyle/>
          <a:p>
            <a:pPr algn="ctr"/>
            <a:r>
              <a:rPr lang="en-US" sz="1600" b="1" dirty="0" smtClean="0"/>
              <a:t>Tissue  </a:t>
            </a:r>
            <a:endParaRPr lang="en-US" sz="1600" b="1" dirty="0"/>
          </a:p>
        </p:txBody>
      </p:sp>
      <p:sp>
        <p:nvSpPr>
          <p:cNvPr id="6" name="TextBox 5"/>
          <p:cNvSpPr txBox="1"/>
          <p:nvPr/>
        </p:nvSpPr>
        <p:spPr>
          <a:xfrm>
            <a:off x="5628456" y="3741426"/>
            <a:ext cx="3048000" cy="369332"/>
          </a:xfrm>
          <a:prstGeom prst="rect">
            <a:avLst/>
          </a:prstGeom>
          <a:noFill/>
          <a:ln>
            <a:noFill/>
          </a:ln>
        </p:spPr>
        <p:txBody>
          <a:bodyPr wrap="square" rtlCol="0">
            <a:spAutoFit/>
          </a:bodyPr>
          <a:lstStyle/>
          <a:p>
            <a:r>
              <a:rPr lang="en-US" b="1" dirty="0" smtClean="0"/>
              <a:t> Immediate physical effect </a:t>
            </a:r>
            <a:endParaRPr lang="en-US" b="1" dirty="0"/>
          </a:p>
        </p:txBody>
      </p:sp>
      <p:sp>
        <p:nvSpPr>
          <p:cNvPr id="7" name="TextBox 6"/>
          <p:cNvSpPr txBox="1"/>
          <p:nvPr/>
        </p:nvSpPr>
        <p:spPr>
          <a:xfrm>
            <a:off x="6009456" y="3400468"/>
            <a:ext cx="2286000" cy="369332"/>
          </a:xfrm>
          <a:prstGeom prst="rect">
            <a:avLst/>
          </a:prstGeom>
          <a:noFill/>
          <a:ln>
            <a:noFill/>
          </a:ln>
        </p:spPr>
        <p:txBody>
          <a:bodyPr wrap="square" rtlCol="0">
            <a:spAutoFit/>
          </a:bodyPr>
          <a:lstStyle/>
          <a:p>
            <a:r>
              <a:rPr lang="en-US" b="1" dirty="0" smtClean="0"/>
              <a:t>Delayed response</a:t>
            </a:r>
            <a:endParaRPr lang="en-US" b="1" dirty="0"/>
          </a:p>
        </p:txBody>
      </p:sp>
      <p:sp>
        <p:nvSpPr>
          <p:cNvPr id="8" name="TextBox 7"/>
          <p:cNvSpPr txBox="1"/>
          <p:nvPr/>
        </p:nvSpPr>
        <p:spPr>
          <a:xfrm>
            <a:off x="1791071" y="3581400"/>
            <a:ext cx="2323729" cy="646331"/>
          </a:xfrm>
          <a:prstGeom prst="rect">
            <a:avLst/>
          </a:prstGeom>
          <a:noFill/>
          <a:ln>
            <a:noFill/>
          </a:ln>
        </p:spPr>
        <p:txBody>
          <a:bodyPr wrap="square" rtlCol="0">
            <a:spAutoFit/>
          </a:bodyPr>
          <a:lstStyle/>
          <a:p>
            <a:r>
              <a:rPr lang="en-US" b="1" dirty="0" smtClean="0"/>
              <a:t>Photochemical</a:t>
            </a:r>
          </a:p>
          <a:p>
            <a:r>
              <a:rPr lang="en-US" b="1" dirty="0" err="1" smtClean="0"/>
              <a:t>Photobiomodulation</a:t>
            </a:r>
            <a:endParaRPr lang="en-US" b="1" dirty="0"/>
          </a:p>
        </p:txBody>
      </p:sp>
      <p:sp>
        <p:nvSpPr>
          <p:cNvPr id="9" name="TextBox 8"/>
          <p:cNvSpPr txBox="1"/>
          <p:nvPr/>
        </p:nvSpPr>
        <p:spPr>
          <a:xfrm>
            <a:off x="6534472" y="3112436"/>
            <a:ext cx="2286000" cy="369332"/>
          </a:xfrm>
          <a:prstGeom prst="rect">
            <a:avLst/>
          </a:prstGeom>
          <a:noFill/>
          <a:ln>
            <a:noFill/>
          </a:ln>
        </p:spPr>
        <p:txBody>
          <a:bodyPr wrap="square" rtlCol="0">
            <a:spAutoFit/>
          </a:bodyPr>
          <a:lstStyle/>
          <a:p>
            <a:r>
              <a:rPr lang="en-US" b="1" dirty="0" smtClean="0"/>
              <a:t>Long-term healing</a:t>
            </a:r>
            <a:endParaRPr lang="en-US" b="1" dirty="0"/>
          </a:p>
        </p:txBody>
      </p:sp>
      <p:sp>
        <p:nvSpPr>
          <p:cNvPr id="10" name="TextBox 9"/>
          <p:cNvSpPr txBox="1"/>
          <p:nvPr/>
        </p:nvSpPr>
        <p:spPr>
          <a:xfrm>
            <a:off x="1492424" y="4214042"/>
            <a:ext cx="2719536" cy="369332"/>
          </a:xfrm>
          <a:prstGeom prst="rect">
            <a:avLst/>
          </a:prstGeom>
          <a:noFill/>
          <a:ln>
            <a:noFill/>
          </a:ln>
        </p:spPr>
        <p:txBody>
          <a:bodyPr wrap="square" rtlCol="0">
            <a:spAutoFit/>
          </a:bodyPr>
          <a:lstStyle/>
          <a:p>
            <a:pPr algn="r"/>
            <a:r>
              <a:rPr lang="en-US" b="1" dirty="0" smtClean="0"/>
              <a:t>Photo thermal</a:t>
            </a:r>
            <a:endParaRPr lang="en-US" b="1" dirty="0"/>
          </a:p>
        </p:txBody>
      </p:sp>
      <p:sp>
        <p:nvSpPr>
          <p:cNvPr id="11" name="TextBox 10"/>
          <p:cNvSpPr txBox="1"/>
          <p:nvPr/>
        </p:nvSpPr>
        <p:spPr>
          <a:xfrm>
            <a:off x="2887216" y="4572000"/>
            <a:ext cx="1828800" cy="369332"/>
          </a:xfrm>
          <a:prstGeom prst="rect">
            <a:avLst/>
          </a:prstGeom>
          <a:noFill/>
          <a:ln>
            <a:noFill/>
          </a:ln>
        </p:spPr>
        <p:txBody>
          <a:bodyPr wrap="square" rtlCol="0">
            <a:spAutoFit/>
          </a:bodyPr>
          <a:lstStyle/>
          <a:p>
            <a:pPr algn="r"/>
            <a:r>
              <a:rPr lang="en-US" b="1" dirty="0" err="1" smtClean="0"/>
              <a:t>Photodisruptive</a:t>
            </a:r>
            <a:endParaRPr lang="en-US" b="1" dirty="0"/>
          </a:p>
        </p:txBody>
      </p:sp>
      <p:sp>
        <p:nvSpPr>
          <p:cNvPr id="15" name="Down Arrow 14"/>
          <p:cNvSpPr/>
          <p:nvPr/>
        </p:nvSpPr>
        <p:spPr>
          <a:xfrm>
            <a:off x="6228182" y="1447800"/>
            <a:ext cx="2448273" cy="1057887"/>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18000">
                  <a:solidFill>
                    <a:sysClr val="windowText" lastClr="000000"/>
                  </a:solidFill>
                  <a:prstDash val="solid"/>
                  <a:miter lim="800000"/>
                </a:ln>
                <a:solidFill>
                  <a:sysClr val="windowText" lastClr="000000"/>
                </a:solidFill>
              </a:rPr>
              <a:t>Biologic response</a:t>
            </a:r>
          </a:p>
        </p:txBody>
      </p:sp>
      <p:sp>
        <p:nvSpPr>
          <p:cNvPr id="17" name="Up Arrow 16"/>
          <p:cNvSpPr/>
          <p:nvPr/>
        </p:nvSpPr>
        <p:spPr>
          <a:xfrm>
            <a:off x="2192828" y="5105400"/>
            <a:ext cx="2880320" cy="1295400"/>
          </a:xfrm>
          <a:prstGeom prst="up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8000">
                  <a:solidFill>
                    <a:sysClr val="windowText" lastClr="000000"/>
                  </a:solidFill>
                  <a:prstDash val="solid"/>
                  <a:miter lim="800000"/>
                </a:ln>
                <a:solidFill>
                  <a:sysClr val="windowText" lastClr="000000"/>
                </a:solidFill>
              </a:rPr>
              <a:t>Mechanism of </a:t>
            </a:r>
            <a:r>
              <a:rPr lang="en-US" sz="1600" b="1" dirty="0" smtClean="0">
                <a:ln w="18000">
                  <a:solidFill>
                    <a:sysClr val="windowText" lastClr="000000"/>
                  </a:solidFill>
                  <a:prstDash val="solid"/>
                  <a:miter lim="800000"/>
                </a:ln>
                <a:solidFill>
                  <a:sysClr val="windowText" lastClr="000000"/>
                </a:solidFill>
              </a:rPr>
              <a:t>action-</a:t>
            </a:r>
            <a:r>
              <a:rPr lang="en-US" sz="1600" b="1" dirty="0">
                <a:ln w="18000">
                  <a:solidFill>
                    <a:sysClr val="windowText" lastClr="000000"/>
                  </a:solidFill>
                  <a:prstDash val="solid"/>
                  <a:miter lim="800000"/>
                </a:ln>
                <a:solidFill>
                  <a:sysClr val="windowText" lastClr="000000"/>
                </a:solidFill>
              </a:rPr>
              <a:t>consequences </a:t>
            </a:r>
          </a:p>
          <a:p>
            <a:pPr algn="ctr"/>
            <a:r>
              <a:rPr lang="en-US" sz="1600" dirty="0" smtClean="0">
                <a:solidFill>
                  <a:schemeClr val="tx1"/>
                </a:solidFill>
              </a:rPr>
              <a:t> </a:t>
            </a:r>
            <a:endParaRPr lang="en-US" sz="1600" dirty="0">
              <a:solidFill>
                <a:schemeClr val="tx1"/>
              </a:solidFill>
            </a:endParaRPr>
          </a:p>
        </p:txBody>
      </p:sp>
      <p:cxnSp>
        <p:nvCxnSpPr>
          <p:cNvPr id="19" name="Straight Arrow Connector 18"/>
          <p:cNvCxnSpPr/>
          <p:nvPr/>
        </p:nvCxnSpPr>
        <p:spPr>
          <a:xfrm>
            <a:off x="3491880" y="3184444"/>
            <a:ext cx="0" cy="5937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923928" y="3430583"/>
            <a:ext cx="0" cy="83398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95800" y="3646607"/>
            <a:ext cx="0" cy="973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860032" y="3832516"/>
            <a:ext cx="72007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292081" y="3472476"/>
            <a:ext cx="72007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724129" y="3256452"/>
            <a:ext cx="72007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Right Arrow 34"/>
          <p:cNvSpPr/>
          <p:nvPr/>
        </p:nvSpPr>
        <p:spPr>
          <a:xfrm>
            <a:off x="576908" y="1168220"/>
            <a:ext cx="1440160" cy="2262363"/>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n w="18000">
                  <a:solidFill>
                    <a:sysClr val="windowText" lastClr="000000"/>
                  </a:solidFill>
                  <a:prstDash val="solid"/>
                  <a:miter lim="800000"/>
                </a:ln>
                <a:solidFill>
                  <a:sysClr val="windowText" lastClr="000000"/>
                </a:solidFill>
              </a:rPr>
              <a:t>Biologic level of interaction</a:t>
            </a:r>
          </a:p>
        </p:txBody>
      </p:sp>
      <p:sp>
        <p:nvSpPr>
          <p:cNvPr id="36" name="TextBox 35"/>
          <p:cNvSpPr txBox="1"/>
          <p:nvPr/>
        </p:nvSpPr>
        <p:spPr>
          <a:xfrm>
            <a:off x="2653680" y="188640"/>
            <a:ext cx="4294584" cy="307777"/>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1400" b="1" dirty="0" smtClean="0">
                <a:ln w="18000">
                  <a:solidFill>
                    <a:sysClr val="windowText" lastClr="000000"/>
                  </a:solidFill>
                  <a:prstDash val="solid"/>
                  <a:miter lim="800000"/>
                </a:ln>
                <a:solidFill>
                  <a:sysClr val="windowText" lastClr="000000"/>
                </a:solidFill>
              </a:rPr>
              <a:t>THE LASER-TISSUE INTERACTION CUBE </a:t>
            </a:r>
            <a:endParaRPr lang="en-US" sz="1400" b="1" dirty="0">
              <a:ln w="18000">
                <a:solidFill>
                  <a:sysClr val="windowText" lastClr="000000"/>
                </a:solidFill>
                <a:prstDash val="solid"/>
                <a:miter lim="800000"/>
              </a:ln>
              <a:solidFill>
                <a:sysClr val="windowText" lastClr="000000"/>
              </a:solidFill>
            </a:endParaRPr>
          </a:p>
        </p:txBody>
      </p:sp>
      <p:sp>
        <p:nvSpPr>
          <p:cNvPr id="37" name="TextBox 36"/>
          <p:cNvSpPr txBox="1"/>
          <p:nvPr/>
        </p:nvSpPr>
        <p:spPr>
          <a:xfrm>
            <a:off x="5652120" y="4763103"/>
            <a:ext cx="326328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b="1" dirty="0">
                <a:ln w="11430">
                  <a:solidFill>
                    <a:sysClr val="windowText" lastClr="000000"/>
                  </a:solidFill>
                </a:ln>
                <a:solidFill>
                  <a:sysClr val="windowText" lastClr="000000"/>
                </a:solidFill>
              </a:rPr>
              <a:t>When laser energy irradiates </a:t>
            </a:r>
            <a:r>
              <a:rPr lang="en-US" b="1" dirty="0" smtClean="0">
                <a:ln w="11430">
                  <a:solidFill>
                    <a:sysClr val="windowText" lastClr="000000"/>
                  </a:solidFill>
                </a:ln>
                <a:solidFill>
                  <a:sysClr val="windowText" lastClr="000000"/>
                </a:solidFill>
              </a:rPr>
              <a:t>tissue </a:t>
            </a:r>
            <a:r>
              <a:rPr lang="en-US" b="1" dirty="0">
                <a:ln w="11430">
                  <a:solidFill>
                    <a:sysClr val="windowText" lastClr="000000"/>
                  </a:solidFill>
                </a:ln>
                <a:solidFill>
                  <a:sysClr val="windowText" lastClr="000000"/>
                </a:solidFill>
              </a:rPr>
              <a:t>the resulting event will map </a:t>
            </a:r>
            <a:r>
              <a:rPr lang="en-US" b="1" dirty="0" smtClean="0">
                <a:ln w="11430">
                  <a:solidFill>
                    <a:sysClr val="windowText" lastClr="000000"/>
                  </a:solidFill>
                </a:ln>
                <a:solidFill>
                  <a:sysClr val="windowText" lastClr="000000"/>
                </a:solidFill>
              </a:rPr>
              <a:t> somewhere  in  this  cube</a:t>
            </a:r>
            <a:r>
              <a:rPr lang="en-US" b="1" dirty="0">
                <a:ln w="11430">
                  <a:solidFill>
                    <a:sysClr val="windowText" lastClr="000000"/>
                  </a:solidFill>
                </a:ln>
                <a:solidFill>
                  <a:sysClr val="windowText" lastClr="000000"/>
                </a:solidFill>
              </a:rPr>
              <a:t>. </a:t>
            </a:r>
          </a:p>
          <a:p>
            <a:pPr algn="just"/>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4211960" y="3294191"/>
            <a:ext cx="381836" cy="523220"/>
          </a:xfrm>
          <a:prstGeom prst="rect">
            <a:avLst/>
          </a:prstGeom>
        </p:spPr>
        <p:txBody>
          <a:bodyPr wrap="none">
            <a:spAutoFit/>
          </a:bodyPr>
          <a:lstStyle/>
          <a:p>
            <a:r>
              <a:rPr lang="en-US" sz="2800" b="1" dirty="0">
                <a:solidFill>
                  <a:schemeClr val="bg1"/>
                </a:solidFill>
              </a:rPr>
              <a:t>X</a:t>
            </a:r>
            <a:endParaRPr lang="en-US" sz="2800" dirty="0">
              <a:solidFill>
                <a:schemeClr val="bg1"/>
              </a:solidFill>
            </a:endParaRPr>
          </a:p>
        </p:txBody>
      </p:sp>
      <p:sp>
        <p:nvSpPr>
          <p:cNvPr id="26" name="Rectangle 25"/>
          <p:cNvSpPr/>
          <p:nvPr/>
        </p:nvSpPr>
        <p:spPr>
          <a:xfrm>
            <a:off x="5410200" y="2819400"/>
            <a:ext cx="381836" cy="523220"/>
          </a:xfrm>
          <a:prstGeom prst="rect">
            <a:avLst/>
          </a:prstGeom>
        </p:spPr>
        <p:txBody>
          <a:bodyPr wrap="none">
            <a:spAutoFit/>
          </a:bodyPr>
          <a:lstStyle/>
          <a:p>
            <a:r>
              <a:rPr lang="en-US" sz="2800" b="1" dirty="0" smtClean="0">
                <a:solidFill>
                  <a:schemeClr val="bg1"/>
                </a:solidFill>
              </a:rPr>
              <a:t>Y</a:t>
            </a:r>
            <a:endParaRPr lang="en-US" sz="2800" dirty="0">
              <a:solidFill>
                <a:schemeClr val="bg1"/>
              </a:solidFill>
            </a:endParaRPr>
          </a:p>
        </p:txBody>
      </p:sp>
      <p:sp>
        <p:nvSpPr>
          <p:cNvPr id="27" name="Rectangle 26"/>
          <p:cNvSpPr/>
          <p:nvPr/>
        </p:nvSpPr>
        <p:spPr>
          <a:xfrm>
            <a:off x="3313786" y="2271426"/>
            <a:ext cx="356188" cy="523220"/>
          </a:xfrm>
          <a:prstGeom prst="rect">
            <a:avLst/>
          </a:prstGeom>
        </p:spPr>
        <p:txBody>
          <a:bodyPr wrap="none">
            <a:spAutoFit/>
          </a:bodyPr>
          <a:lstStyle/>
          <a:p>
            <a:r>
              <a:rPr lang="en-US" sz="2800" b="1" dirty="0" smtClean="0">
                <a:solidFill>
                  <a:schemeClr val="bg1"/>
                </a:solidFill>
              </a:rPr>
              <a:t>Z</a:t>
            </a:r>
            <a:endParaRPr lang="en-US" sz="2800" dirty="0">
              <a:solidFill>
                <a:schemeClr val="bg1"/>
              </a:solidFill>
            </a:endParaRPr>
          </a:p>
        </p:txBody>
      </p:sp>
    </p:spTree>
    <p:extLst>
      <p:ext uri="{BB962C8B-B14F-4D97-AF65-F5344CB8AC3E}">
        <p14:creationId xmlns:p14="http://schemas.microsoft.com/office/powerpoint/2010/main" val="115885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childTnLst>
                          </p:cTn>
                        </p:par>
                        <p:par>
                          <p:cTn id="12" fill="hold">
                            <p:stCondLst>
                              <p:cond delay="5000"/>
                            </p:stCondLst>
                            <p:childTnLst>
                              <p:par>
                                <p:cTn id="13" presetID="10" presetClass="entr" presetSubtype="0" fill="hold" grpId="0"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800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2000"/>
                                        <p:tgtEl>
                                          <p:spTgt spid="8">
                                            <p:txEl>
                                              <p:pRg st="0" end="0"/>
                                            </p:txEl>
                                          </p:spTgt>
                                        </p:tgtEl>
                                      </p:cBhvr>
                                    </p:animEffect>
                                  </p:childTnLst>
                                </p:cTn>
                              </p:par>
                            </p:childTnLst>
                          </p:cTn>
                        </p:par>
                        <p:par>
                          <p:cTn id="20" fill="hold">
                            <p:stCondLst>
                              <p:cond delay="10000"/>
                            </p:stCondLst>
                            <p:childTnLst>
                              <p:par>
                                <p:cTn id="21" presetID="10" presetClass="entr" presetSubtype="0" fill="hold" grpId="0"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2000"/>
                                        <p:tgtEl>
                                          <p:spTgt spid="8">
                                            <p:txEl>
                                              <p:pRg st="1" end="1"/>
                                            </p:txEl>
                                          </p:spTgt>
                                        </p:tgtEl>
                                      </p:cBhvr>
                                    </p:animEffect>
                                  </p:childTnLst>
                                </p:cTn>
                              </p:par>
                            </p:childTnLst>
                          </p:cTn>
                        </p:par>
                        <p:par>
                          <p:cTn id="24" fill="hold">
                            <p:stCondLst>
                              <p:cond delay="12000"/>
                            </p:stCondLst>
                            <p:childTnLst>
                              <p:par>
                                <p:cTn id="25" presetID="10" presetClass="entr" presetSubtype="0"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2000"/>
                                        <p:tgtEl>
                                          <p:spTgt spid="11">
                                            <p:txEl>
                                              <p:pRg st="0" end="0"/>
                                            </p:txEl>
                                          </p:spTgt>
                                        </p:tgtEl>
                                      </p:cBhvr>
                                    </p:animEffect>
                                  </p:childTnLst>
                                </p:cTn>
                              </p:par>
                            </p:childTnLst>
                          </p:cTn>
                        </p:par>
                        <p:par>
                          <p:cTn id="28" fill="hold">
                            <p:stCondLst>
                              <p:cond delay="14000"/>
                            </p:stCondLst>
                            <p:childTnLst>
                              <p:par>
                                <p:cTn id="29" presetID="10" presetClass="entr" presetSubtype="0" fill="hold" grpId="0" nodeType="afterEffect">
                                  <p:stCondLst>
                                    <p:cond delay="50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20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500"/>
                                        <p:tgtEl>
                                          <p:spTgt spid="4">
                                            <p:txEl>
                                              <p:pRg st="0" end="0"/>
                                            </p:txEl>
                                          </p:spTgt>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p:bldP spid="7" grpId="0"/>
      <p:bldP spid="8" grpId="0" build="p"/>
      <p:bldP spid="9" grpId="0"/>
      <p:bldP spid="10" grpId="0" build="p"/>
      <p:bldP spid="11" grpId="0" build="p"/>
      <p:bldP spid="15" grpId="0" animBg="1"/>
      <p:bldP spid="17"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51441"/>
            <a:ext cx="8305800" cy="473975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2400" b="1" dirty="0" smtClean="0">
                <a:ln w="11430">
                  <a:solidFill>
                    <a:sysClr val="windowText" lastClr="000000"/>
                  </a:solidFill>
                </a:ln>
                <a:solidFill>
                  <a:srgbClr val="40297B"/>
                </a:solidFill>
              </a:rPr>
              <a:t>NIEMZ</a:t>
            </a:r>
            <a:r>
              <a:rPr lang="en-US" b="1" baseline="30000" dirty="0">
                <a:ln w="11430">
                  <a:solidFill>
                    <a:sysClr val="windowText" lastClr="000000"/>
                  </a:solidFill>
                </a:ln>
                <a:solidFill>
                  <a:srgbClr val="40297B"/>
                </a:solidFill>
              </a:rPr>
              <a:t> </a:t>
            </a:r>
            <a:r>
              <a:rPr lang="en-US" b="1" dirty="0" smtClean="0">
                <a:ln w="11430">
                  <a:solidFill>
                    <a:sysClr val="windowText" lastClr="000000"/>
                  </a:solidFill>
                </a:ln>
                <a:solidFill>
                  <a:srgbClr val="40297B"/>
                </a:solidFill>
              </a:rPr>
              <a:t> HAS DETERMINED THAT ALL EFFECTS WITH  INFRARED LASER WAVELENGTHS   AT   PULSE   DURATIONS   OF    1 MICROSECOND   OR    GREATER </a:t>
            </a:r>
          </a:p>
          <a:p>
            <a:pPr algn="just"/>
            <a:r>
              <a:rPr lang="en-US" sz="2400" b="1" dirty="0" smtClean="0">
                <a:ln w="11430">
                  <a:solidFill>
                    <a:sysClr val="windowText" lastClr="000000"/>
                  </a:solidFill>
                </a:ln>
                <a:solidFill>
                  <a:srgbClr val="FF0000"/>
                </a:solidFill>
              </a:rPr>
              <a:t>ARE THERMAL IN NATURE. </a:t>
            </a:r>
          </a:p>
          <a:p>
            <a:pPr algn="just"/>
            <a:endParaRPr lang="en-US" sz="1600" b="1" dirty="0" smtClean="0">
              <a:ln w="11430">
                <a:solidFill>
                  <a:sysClr val="windowText" lastClr="000000"/>
                </a:solidFill>
              </a:ln>
              <a:solidFill>
                <a:srgbClr val="40297B"/>
              </a:solidFill>
            </a:endParaRPr>
          </a:p>
          <a:p>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There </a:t>
            </a: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are 5 factors to consider regarding </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heat </a:t>
            </a: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generation </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t>
            </a:r>
          </a:p>
          <a:p>
            <a:endParaRPr lang="en-US" sz="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pPr marL="457200" indent="-457200">
              <a:buAutoNum type="arabicParenBoth"/>
            </a:pP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wavelength </a:t>
            </a: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and optical penetration depth of the laser</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t>
            </a:r>
          </a:p>
          <a:p>
            <a:endParaRPr lang="en-US" sz="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(2) </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absorption characteristics</a:t>
            </a:r>
          </a:p>
          <a:p>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of </a:t>
            </a: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exposed tissue</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t>
            </a:r>
          </a:p>
          <a:p>
            <a:endParaRPr lang="en-US" sz="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(3) </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temporal </a:t>
            </a: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mode </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t>
            </a: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pulsed </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or</a:t>
            </a:r>
          </a:p>
          <a:p>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continuous);</a:t>
            </a:r>
          </a:p>
          <a:p>
            <a:endParaRPr lang="en-US" sz="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r>
              <a:rPr lang="en-US" sz="2000" b="1" dirty="0">
                <a:ln w="11430">
                  <a:solidFill>
                    <a:sysClr val="windowText" lastClr="000000"/>
                  </a:solidFill>
                </a:ln>
                <a:solidFill>
                  <a:srgbClr val="FF0000"/>
                </a:solidFill>
              </a:rPr>
              <a:t>(4) </a:t>
            </a:r>
            <a:r>
              <a:rPr lang="en-US" sz="2000" b="1" dirty="0" smtClean="0">
                <a:ln w="11430">
                  <a:solidFill>
                    <a:sysClr val="windowText" lastClr="000000"/>
                  </a:solidFill>
                </a:ln>
                <a:solidFill>
                  <a:srgbClr val="FF0000"/>
                </a:solidFill>
              </a:rPr>
              <a:t>   power </a:t>
            </a:r>
            <a:r>
              <a:rPr lang="en-US" sz="2000" b="1" dirty="0">
                <a:ln w="11430">
                  <a:solidFill>
                    <a:sysClr val="windowText" lastClr="000000"/>
                  </a:solidFill>
                </a:ln>
                <a:solidFill>
                  <a:srgbClr val="FF0000"/>
                </a:solidFill>
              </a:rPr>
              <a:t>density of </a:t>
            </a:r>
            <a:r>
              <a:rPr lang="en-US" sz="2000" b="1" dirty="0" smtClean="0">
                <a:ln w="11430">
                  <a:solidFill>
                    <a:sysClr val="windowText" lastClr="000000"/>
                  </a:solidFill>
                </a:ln>
                <a:solidFill>
                  <a:srgbClr val="FF0000"/>
                </a:solidFill>
              </a:rPr>
              <a:t>the laser</a:t>
            </a:r>
          </a:p>
          <a:p>
            <a:r>
              <a:rPr lang="en-US" sz="2000" b="1" dirty="0" smtClean="0">
                <a:ln w="11430">
                  <a:solidFill>
                    <a:sysClr val="windowText" lastClr="000000"/>
                  </a:solidFill>
                </a:ln>
                <a:solidFill>
                  <a:srgbClr val="FF0000"/>
                </a:solidFill>
              </a:rPr>
              <a:t>         beam  and</a:t>
            </a:r>
          </a:p>
          <a:p>
            <a:endParaRPr lang="en-US" sz="800" b="1" dirty="0">
              <a:ln w="11430">
                <a:solidFill>
                  <a:sysClr val="windowText" lastClr="000000"/>
                </a:solidFill>
              </a:ln>
              <a:solidFill>
                <a:srgbClr val="FF0000"/>
              </a:solidFill>
            </a:endParaRPr>
          </a:p>
          <a:p>
            <a:r>
              <a:rPr lang="en-US" sz="2000" b="1" dirty="0">
                <a:ln w="11430">
                  <a:solidFill>
                    <a:sysClr val="windowText" lastClr="000000"/>
                  </a:solidFill>
                </a:ln>
                <a:solidFill>
                  <a:srgbClr val="FF0000"/>
                </a:solidFill>
              </a:rPr>
              <a:t>(5</a:t>
            </a:r>
            <a:r>
              <a:rPr lang="en-US" sz="2000" b="1" dirty="0" smtClean="0">
                <a:ln w="11430">
                  <a:solidFill>
                    <a:sysClr val="windowText" lastClr="000000"/>
                  </a:solidFill>
                </a:ln>
                <a:solidFill>
                  <a:srgbClr val="FF0000"/>
                </a:solidFill>
              </a:rPr>
              <a:t>)    </a:t>
            </a:r>
            <a:r>
              <a:rPr lang="en-US" sz="2000" b="1" dirty="0">
                <a:ln w="11430">
                  <a:solidFill>
                    <a:sysClr val="windowText" lastClr="000000"/>
                  </a:solidFill>
                </a:ln>
                <a:solidFill>
                  <a:srgbClr val="FF0000"/>
                </a:solidFill>
              </a:rPr>
              <a:t>exposure time; </a:t>
            </a:r>
          </a:p>
        </p:txBody>
      </p:sp>
      <p:pic>
        <p:nvPicPr>
          <p:cNvPr id="2050" name="Picture 2" descr="http://media.dentalcare.com/images/en-US/education/ce394/fig07.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962400" y="3187144"/>
            <a:ext cx="5410200" cy="3419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304800"/>
            <a:ext cx="84582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PHOTOBIOLOGY</a:t>
            </a:r>
            <a:r>
              <a:rPr lang="en-US" sz="2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NEAR-INFRARED LASER </a:t>
            </a:r>
            <a:r>
              <a:rPr lang="en-US" sz="2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ENERGY</a:t>
            </a:r>
            <a:endParaRPr lang="en-US" sz="2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76200" y="6581001"/>
            <a:ext cx="8617527" cy="276999"/>
          </a:xfrm>
          <a:prstGeom prst="rect">
            <a:avLst/>
          </a:prstGeom>
        </p:spPr>
        <p:txBody>
          <a:bodyPr wrap="square">
            <a:spAutoFit/>
          </a:bodyPr>
          <a:lstStyle/>
          <a:p>
            <a:r>
              <a:rPr lang="en-US" sz="1200" dirty="0" err="1"/>
              <a:t>Niemz</a:t>
            </a:r>
            <a:r>
              <a:rPr lang="en-US" sz="1200" dirty="0"/>
              <a:t> </a:t>
            </a:r>
            <a:r>
              <a:rPr lang="en-US" sz="1200" dirty="0" smtClean="0"/>
              <a:t>H.M. Laser-Tissue </a:t>
            </a:r>
            <a:r>
              <a:rPr lang="en-US" sz="1200" dirty="0"/>
              <a:t>Interactions. </a:t>
            </a:r>
            <a:r>
              <a:rPr lang="en-US" sz="1200" dirty="0" smtClean="0"/>
              <a:t>Fundamentals </a:t>
            </a:r>
            <a:r>
              <a:rPr lang="en-US" sz="1200" dirty="0"/>
              <a:t>and Applications, Berlin, Springer, pp45-80, 2002</a:t>
            </a:r>
          </a:p>
        </p:txBody>
      </p:sp>
      <p:sp>
        <p:nvSpPr>
          <p:cNvPr id="5" name="Oval 4"/>
          <p:cNvSpPr/>
          <p:nvPr/>
        </p:nvSpPr>
        <p:spPr>
          <a:xfrm>
            <a:off x="4305300" y="5791200"/>
            <a:ext cx="4953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96000" y="5791200"/>
            <a:ext cx="685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543800" y="5791200"/>
            <a:ext cx="685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73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2000"/>
                                        <p:tgtEl>
                                          <p:spTgt spid="2">
                                            <p:txEl>
                                              <p:pRg st="7" end="7"/>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
                                        <p:tgtEl>
                                          <p:spTgt spid="2">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fade">
                                      <p:cBhvr>
                                        <p:cTn id="24" dur="500"/>
                                        <p:tgtEl>
                                          <p:spTgt spid="2">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fade">
                                      <p:cBhvr>
                                        <p:cTn id="27" dur="500"/>
                                        <p:tgtEl>
                                          <p:spTgt spid="2">
                                            <p:txEl>
                                              <p:pRg st="11" end="11"/>
                                            </p:txEl>
                                          </p:spTgt>
                                        </p:tgtEl>
                                      </p:cBhvr>
                                    </p:animEffect>
                                  </p:childTnLst>
                                </p:cTn>
                              </p:par>
                            </p:childTnLst>
                          </p:cTn>
                        </p:par>
                        <p:par>
                          <p:cTn id="28" fill="hold">
                            <p:stCondLst>
                              <p:cond delay="500"/>
                            </p:stCondLst>
                            <p:childTnLst>
                              <p:par>
                                <p:cTn id="29" presetID="10" presetClass="entr" presetSubtype="0" fill="hold" nodeType="afterEffect">
                                  <p:stCondLst>
                                    <p:cond delay="1000"/>
                                  </p:stCondLst>
                                  <p:childTnLst>
                                    <p:set>
                                      <p:cBhvr>
                                        <p:cTn id="30" dur="1" fill="hold">
                                          <p:stCondLst>
                                            <p:cond delay="0"/>
                                          </p:stCondLst>
                                        </p:cTn>
                                        <p:tgtEl>
                                          <p:spTgt spid="2">
                                            <p:txEl>
                                              <p:pRg st="13" end="13"/>
                                            </p:txEl>
                                          </p:spTgt>
                                        </p:tgtEl>
                                        <p:attrNameLst>
                                          <p:attrName>style.visibility</p:attrName>
                                        </p:attrNameLst>
                                      </p:cBhvr>
                                      <p:to>
                                        <p:strVal val="visible"/>
                                      </p:to>
                                    </p:set>
                                    <p:animEffect transition="in" filter="fade">
                                      <p:cBhvr>
                                        <p:cTn id="31" dur="2000"/>
                                        <p:tgtEl>
                                          <p:spTgt spid="2">
                                            <p:txEl>
                                              <p:pRg st="13" end="13"/>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animEffect transition="in" filter="fade">
                                      <p:cBhvr>
                                        <p:cTn id="35" dur="500"/>
                                        <p:tgtEl>
                                          <p:spTgt spid="2">
                                            <p:txEl>
                                              <p:pRg st="14" end="14"/>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animEffect transition="in" filter="fade">
                                      <p:cBhvr>
                                        <p:cTn id="39"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edia.dentalcare.com/images/en-US/education/ce394/fig07.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6200" y="731064"/>
            <a:ext cx="9296400" cy="5875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19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exploreplasticsurgery.com/wp-content/uploads/2012/04/Fractional-Laser-Treatment-of-Scars-Dr-Barry-Eppley-Indianapolis.jpg"/>
          <p:cNvPicPr>
            <a:picLocks noChangeAspect="1" noChangeArrowheads="1"/>
          </p:cNvPicPr>
          <p:nvPr/>
        </p:nvPicPr>
        <p:blipFill rotWithShape="1">
          <a:blip r:embed="rId2">
            <a:extLst>
              <a:ext uri="{28A0092B-C50C-407E-A947-70E740481C1C}">
                <a14:useLocalDpi xmlns:a14="http://schemas.microsoft.com/office/drawing/2010/main" val="0"/>
              </a:ext>
            </a:extLst>
          </a:blip>
          <a:srcRect l="7514" t="3256" r="24326" b="28260"/>
          <a:stretch/>
        </p:blipFill>
        <p:spPr bwMode="auto">
          <a:xfrm>
            <a:off x="2915742" y="457200"/>
            <a:ext cx="6152058" cy="45292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7657" y="5240716"/>
            <a:ext cx="8077200" cy="88036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50000"/>
              </a:lnSpc>
            </a:pPr>
            <a:r>
              <a:rPr lang="en-US" b="1" dirty="0" smtClean="0">
                <a:ln w="11430"/>
                <a:solidFill>
                  <a:sysClr val="windowText" lastClr="000000"/>
                </a:solidFill>
              </a:rPr>
              <a:t>WITHOUT CAUSING UNWANTED COLLATERAL THERMAL DAMAGE BY CONDUCTION OF EXCESS HEAT INTO THE SURROUNDING   TISSUES. </a:t>
            </a:r>
            <a:endParaRPr lang="en-US" b="1" dirty="0">
              <a:ln w="11430"/>
              <a:solidFill>
                <a:sysClr val="windowText" lastClr="000000"/>
              </a:solidFill>
            </a:endParaRPr>
          </a:p>
        </p:txBody>
      </p:sp>
      <p:sp>
        <p:nvSpPr>
          <p:cNvPr id="5" name="TextBox 4"/>
          <p:cNvSpPr txBox="1"/>
          <p:nvPr/>
        </p:nvSpPr>
        <p:spPr>
          <a:xfrm>
            <a:off x="187657" y="993399"/>
            <a:ext cx="2514600" cy="4247317"/>
          </a:xfrm>
          <a:prstGeom prst="rect">
            <a:avLst/>
          </a:prstGeom>
          <a:noFill/>
        </p:spPr>
        <p:txBody>
          <a:bodyPr wrap="square" rtlCol="0">
            <a:spAutoFit/>
          </a:bodyPr>
          <a:lstStyle/>
          <a:p>
            <a:pPr>
              <a:lnSpc>
                <a:spcPct val="150000"/>
              </a:lnSpc>
            </a:pPr>
            <a:r>
              <a:rPr lang="en-US" b="1" dirty="0">
                <a:ln w="11430"/>
                <a:solidFill>
                  <a:sysClr val="windowText" lastClr="000000"/>
                </a:solidFill>
              </a:rPr>
              <a:t>TO BE THERAPEUTICALLY EFFECTIVE </a:t>
            </a:r>
            <a:r>
              <a:rPr lang="en-US" b="1" dirty="0" smtClean="0">
                <a:ln w="11430"/>
                <a:solidFill>
                  <a:sysClr val="windowText" lastClr="000000"/>
                </a:solidFill>
              </a:rPr>
              <a:t> AND </a:t>
            </a:r>
            <a:r>
              <a:rPr lang="en-US" b="1" dirty="0">
                <a:ln w="11430"/>
                <a:solidFill>
                  <a:sysClr val="windowText" lastClr="000000"/>
                </a:solidFill>
              </a:rPr>
              <a:t>EFFICIENT, </a:t>
            </a:r>
            <a:endParaRPr lang="en-US" b="1" dirty="0" smtClean="0">
              <a:ln w="11430"/>
              <a:solidFill>
                <a:sysClr val="windowText" lastClr="000000"/>
              </a:solidFill>
            </a:endParaRPr>
          </a:p>
          <a:p>
            <a:pPr>
              <a:lnSpc>
                <a:spcPct val="150000"/>
              </a:lnSpc>
            </a:pPr>
            <a:r>
              <a:rPr lang="en-US" b="1" dirty="0" smtClean="0">
                <a:ln w="11430"/>
                <a:solidFill>
                  <a:sysClr val="windowText" lastClr="000000"/>
                </a:solidFill>
              </a:rPr>
              <a:t>IT </a:t>
            </a:r>
            <a:r>
              <a:rPr lang="en-US" b="1" dirty="0">
                <a:ln w="11430"/>
                <a:solidFill>
                  <a:sysClr val="windowText" lastClr="000000"/>
                </a:solidFill>
              </a:rPr>
              <a:t>IS NECESSARY TO </a:t>
            </a:r>
            <a:r>
              <a:rPr lang="en-US" b="1" dirty="0" smtClean="0">
                <a:ln w="11430"/>
                <a:solidFill>
                  <a:sysClr val="windowText" lastClr="000000"/>
                </a:solidFill>
              </a:rPr>
              <a:t>DELIVER</a:t>
            </a:r>
            <a:r>
              <a:rPr lang="en-US" b="1" dirty="0">
                <a:ln w="11430"/>
                <a:solidFill>
                  <a:sysClr val="windowText" lastClr="000000"/>
                </a:solidFill>
              </a:rPr>
              <a:t> LIGHT OF SUFFICIENT ENERGY OVER TIME </a:t>
            </a:r>
            <a:endParaRPr lang="en-US" b="1" dirty="0" smtClean="0">
              <a:ln w="11430"/>
              <a:solidFill>
                <a:sysClr val="windowText" lastClr="000000"/>
              </a:solidFill>
            </a:endParaRPr>
          </a:p>
          <a:p>
            <a:pPr>
              <a:lnSpc>
                <a:spcPct val="150000"/>
              </a:lnSpc>
            </a:pPr>
            <a:r>
              <a:rPr lang="en-US" b="1" dirty="0" smtClean="0">
                <a:ln w="11430"/>
                <a:solidFill>
                  <a:sysClr val="windowText" lastClr="000000"/>
                </a:solidFill>
              </a:rPr>
              <a:t>TO </a:t>
            </a:r>
            <a:r>
              <a:rPr lang="en-US" b="1" dirty="0">
                <a:ln w="11430"/>
                <a:solidFill>
                  <a:sysClr val="windowText" lastClr="000000"/>
                </a:solidFill>
              </a:rPr>
              <a:t>EFFECT TISSUE CHANGE, </a:t>
            </a:r>
            <a:endParaRPr lang="en-US" dirty="0"/>
          </a:p>
        </p:txBody>
      </p:sp>
    </p:spTree>
    <p:extLst>
      <p:ext uri="{BB962C8B-B14F-4D97-AF65-F5344CB8AC3E}">
        <p14:creationId xmlns:p14="http://schemas.microsoft.com/office/powerpoint/2010/main" val="248660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979" y="2051139"/>
            <a:ext cx="8561696" cy="335906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50000"/>
              </a:lnSpc>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WAVELENGTH,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AVERAGE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POWER,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PULSE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ENERGY, </a:t>
            </a:r>
          </a:p>
          <a:p>
            <a:pPr algn="just">
              <a:lnSpc>
                <a:spcPct val="150000"/>
              </a:lnSpc>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PULSE DURATION,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PULSE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PAUSE,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REPETITION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RATE, </a:t>
            </a:r>
          </a:p>
          <a:p>
            <a:pPr algn="just">
              <a:lnSpc>
                <a:spcPct val="150000"/>
              </a:lnSpc>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DUTY CYCLE,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DIFFERENT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FIBER DIAMETERS, </a:t>
            </a:r>
          </a:p>
          <a:p>
            <a:pPr algn="just">
              <a:lnSpc>
                <a:spcPct val="150000"/>
              </a:lnSpc>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DIFFERENT HAND PIECES (FOCUSSING AND NON-FOCUSSING), DOSE,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TOTAL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ENERGIES,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PEAK   OR   PULSE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POWER,</a:t>
            </a:r>
          </a:p>
          <a:p>
            <a:pPr algn="just">
              <a:lnSpc>
                <a:spcPct val="150000"/>
              </a:lnSpc>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IRRADIANCE</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FLUENCE,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BEAM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DIAMETER  ETC.</a:t>
            </a:r>
          </a:p>
        </p:txBody>
      </p:sp>
      <p:sp>
        <p:nvSpPr>
          <p:cNvPr id="5" name="Title 1"/>
          <p:cNvSpPr txBox="1">
            <a:spLocks/>
          </p:cNvSpPr>
          <p:nvPr/>
        </p:nvSpPr>
        <p:spPr>
          <a:xfrm>
            <a:off x="355979" y="579461"/>
            <a:ext cx="8026400"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THESE EFFECTS DEPEND ON DIFFERENT LASER PARAMETERS :</a:t>
            </a:r>
            <a:endParaRPr lang="en-US" sz="2800" b="1" dirty="0">
              <a:ln w="11430"/>
              <a:solidFill>
                <a:sysClr val="windowText" lastClr="0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046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avidental.wpengine.com/wp-content/uploads/2011/10/figur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040" y="1364965"/>
            <a:ext cx="3712160" cy="2788245"/>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2" descr="http://www.nature.com/bdj/journal/v202/n8/images/bdj.2007.294-f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24285"/>
            <a:ext cx="3771900" cy="2828925"/>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http://www.thenextdds.com/uploadedImages/The_Next_DDS/Clinical_Images/PPAD%20Laser%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3527338" cy="2828925"/>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3472" y="3165337"/>
            <a:ext cx="1828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chemeClr val="tx1"/>
                  </a:solidFill>
                </a:ln>
              </a:rPr>
              <a:t>SOFT TISSUE</a:t>
            </a:r>
            <a:endParaRPr lang="en-US" b="1" dirty="0">
              <a:ln w="11430">
                <a:solidFill>
                  <a:schemeClr val="tx1"/>
                </a:solidFill>
              </a:ln>
              <a:effectLst>
                <a:outerShdw blurRad="50800" dist="39000" dir="5460000" algn="tl">
                  <a:srgbClr val="000000">
                    <a:alpha val="38000"/>
                  </a:srgbClr>
                </a:outerShdw>
              </a:effectLst>
            </a:endParaRPr>
          </a:p>
        </p:txBody>
      </p:sp>
      <p:sp>
        <p:nvSpPr>
          <p:cNvPr id="8" name="TextBox 7"/>
          <p:cNvSpPr txBox="1"/>
          <p:nvPr/>
        </p:nvSpPr>
        <p:spPr>
          <a:xfrm>
            <a:off x="3429000" y="1488937"/>
            <a:ext cx="1828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chemeClr val="tx1"/>
                  </a:solidFill>
                </a:ln>
              </a:rPr>
              <a:t>TOOTH/</a:t>
            </a:r>
            <a:r>
              <a:rPr lang="en-US" sz="1600" dirty="0" smtClean="0">
                <a:ln w="11430">
                  <a:solidFill>
                    <a:schemeClr val="tx1"/>
                  </a:solidFill>
                </a:ln>
              </a:rPr>
              <a:t>ENAMEL</a:t>
            </a:r>
            <a:endParaRPr lang="en-US" sz="1600" dirty="0">
              <a:ln w="11430">
                <a:solidFill>
                  <a:schemeClr val="tx1"/>
                </a:solidFill>
              </a:ln>
              <a:effectLst>
                <a:outerShdw blurRad="50800" dist="39000" dir="5460000" algn="tl">
                  <a:srgbClr val="000000">
                    <a:alpha val="38000"/>
                  </a:srgbClr>
                </a:outerShdw>
              </a:effectLst>
            </a:endParaRPr>
          </a:p>
        </p:txBody>
      </p:sp>
      <p:sp>
        <p:nvSpPr>
          <p:cNvPr id="9" name="TextBox 8"/>
          <p:cNvSpPr txBox="1"/>
          <p:nvPr/>
        </p:nvSpPr>
        <p:spPr>
          <a:xfrm>
            <a:off x="5715000" y="3525739"/>
            <a:ext cx="1828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chemeClr val="tx1"/>
                  </a:solidFill>
                </a:ln>
              </a:rPr>
              <a:t>BONE</a:t>
            </a:r>
            <a:endParaRPr lang="en-US" sz="1600" dirty="0">
              <a:ln w="11430">
                <a:solidFill>
                  <a:schemeClr val="tx1"/>
                </a:solidFill>
              </a:ln>
              <a:effectLst>
                <a:outerShdw blurRad="50800" dist="39000" dir="5460000" algn="tl">
                  <a:srgbClr val="000000">
                    <a:alpha val="38000"/>
                  </a:srgbClr>
                </a:outerShdw>
              </a:effectLst>
            </a:endParaRPr>
          </a:p>
        </p:txBody>
      </p:sp>
      <p:pic>
        <p:nvPicPr>
          <p:cNvPr id="10" name="Picture 2" descr="http://www.bicon.com/cases/wp-content/gallery/TM/TM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74998"/>
            <a:ext cx="3886200" cy="2759202"/>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66900" y="6232398"/>
            <a:ext cx="1371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chemeClr val="tx1"/>
                  </a:solidFill>
                </a:ln>
              </a:rPr>
              <a:t>INCISION</a:t>
            </a:r>
            <a:endParaRPr lang="en-US" b="1" dirty="0">
              <a:ln w="11430">
                <a:solidFill>
                  <a:schemeClr val="tx1"/>
                </a:solidFill>
              </a:ln>
            </a:endParaRPr>
          </a:p>
        </p:txBody>
      </p:sp>
      <p:pic>
        <p:nvPicPr>
          <p:cNvPr id="12" name="Picture 4" descr="http://www.romj.org/files/pictures/2013/romj-2013-0107-f.1b.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00600" y="4114800"/>
            <a:ext cx="3840203" cy="2759202"/>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29400" y="6244066"/>
            <a:ext cx="1828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chemeClr val="tx1"/>
                  </a:solidFill>
                </a:ln>
              </a:rPr>
              <a:t>EXCISION</a:t>
            </a:r>
            <a:r>
              <a:rPr lang="en-US" b="1" dirty="0" smtClean="0">
                <a:ln w="11430">
                  <a:solidFill>
                    <a:schemeClr val="tx1"/>
                  </a:solidFill>
                </a:ln>
                <a:effectLst>
                  <a:outerShdw blurRad="50800" dist="39000" dir="5460000" algn="tl">
                    <a:srgbClr val="000000">
                      <a:alpha val="38000"/>
                    </a:srgbClr>
                  </a:outerShdw>
                </a:effectLst>
              </a:rPr>
              <a:t> </a:t>
            </a:r>
            <a:endParaRPr lang="en-US" b="1" dirty="0">
              <a:ln w="11430">
                <a:solidFill>
                  <a:schemeClr val="tx1"/>
                </a:solidFill>
              </a:ln>
              <a:effectLst>
                <a:outerShdw blurRad="50800" dist="39000" dir="5460000" algn="tl">
                  <a:srgbClr val="000000">
                    <a:alpha val="38000"/>
                  </a:srgbClr>
                </a:outerShdw>
              </a:effectLst>
            </a:endParaRPr>
          </a:p>
        </p:txBody>
      </p:sp>
      <p:sp>
        <p:nvSpPr>
          <p:cNvPr id="14" name="Rectangle 13"/>
          <p:cNvSpPr/>
          <p:nvPr/>
        </p:nvSpPr>
        <p:spPr>
          <a:xfrm>
            <a:off x="76200" y="0"/>
            <a:ext cx="8915400" cy="13388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50000"/>
              </a:lnSpc>
            </a:pPr>
            <a:r>
              <a:rPr lang="en-US" b="1" dirty="0" smtClean="0">
                <a:ln w="11430"/>
                <a:solidFill>
                  <a:sysClr val="windowText" lastClr="000000"/>
                </a:solidFill>
              </a:rPr>
              <a:t>WHEN THE WAVELENGTH OF INCIDENT LASER LIGHT IS MATCHED TO THE ABSORPTION BAND(S) OF A TARGET TISSUE COMPONENT, LIGHT ENERGY IS CONVERTED PRIMARILY TO HEAT WHICH CAUSES TISSUE CHANGE AND/ OR ABLATION. </a:t>
            </a:r>
          </a:p>
        </p:txBody>
      </p:sp>
    </p:spTree>
    <p:extLst>
      <p:ext uri="{BB962C8B-B14F-4D97-AF65-F5344CB8AC3E}">
        <p14:creationId xmlns:p14="http://schemas.microsoft.com/office/powerpoint/2010/main" val="75725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4" y="-12539"/>
            <a:ext cx="9159433" cy="6858000"/>
          </a:xfrm>
          <a:prstGeom prst="rect">
            <a:avLst/>
          </a:prstGeom>
        </p:spPr>
      </p:pic>
      <p:sp>
        <p:nvSpPr>
          <p:cNvPr id="4" name="Rectangle 3"/>
          <p:cNvSpPr/>
          <p:nvPr/>
        </p:nvSpPr>
        <p:spPr>
          <a:xfrm>
            <a:off x="1676400" y="1219200"/>
            <a:ext cx="6477000" cy="1754326"/>
          </a:xfrm>
          <a:prstGeom prst="rect">
            <a:avLst/>
          </a:prstGeom>
        </p:spPr>
        <p:txBody>
          <a:bodyPr wrap="square">
            <a:spAutoFit/>
          </a:bodyPr>
          <a:lstStyle/>
          <a:p>
            <a:endParaRPr lang="en-US" b="1" dirty="0" smtClean="0">
              <a:solidFill>
                <a:prstClr val="black"/>
              </a:solidFill>
            </a:endParaRPr>
          </a:p>
          <a:p>
            <a:endParaRPr lang="en-US" b="1" dirty="0">
              <a:solidFill>
                <a:prstClr val="black"/>
              </a:solidFill>
            </a:endParaRPr>
          </a:p>
          <a:p>
            <a:endParaRPr lang="en-US" b="1" dirty="0" smtClean="0">
              <a:solidFill>
                <a:prstClr val="black"/>
              </a:solidFill>
            </a:endParaRPr>
          </a:p>
          <a:p>
            <a:endParaRPr lang="en-US" b="1" dirty="0">
              <a:solidFill>
                <a:prstClr val="black"/>
              </a:solidFill>
            </a:endParaRPr>
          </a:p>
          <a:p>
            <a:endParaRPr lang="en-US" b="1" dirty="0" smtClean="0">
              <a:solidFill>
                <a:prstClr val="black"/>
              </a:solidFill>
            </a:endParaRPr>
          </a:p>
          <a:p>
            <a:endParaRPr lang="mk-MK" dirty="0">
              <a:solidFill>
                <a:prstClr val="black"/>
              </a:solidFill>
            </a:endParaRPr>
          </a:p>
        </p:txBody>
      </p:sp>
      <p:sp>
        <p:nvSpPr>
          <p:cNvPr id="21" name="TextBox 20"/>
          <p:cNvSpPr txBox="1"/>
          <p:nvPr/>
        </p:nvSpPr>
        <p:spPr>
          <a:xfrm>
            <a:off x="121188" y="3258284"/>
            <a:ext cx="4374612" cy="3046988"/>
          </a:xfrm>
          <a:prstGeom prst="rect">
            <a:avLst/>
          </a:prstGeom>
          <a:noFill/>
        </p:spPr>
        <p:txBody>
          <a:bodyPr wrap="square" rtlCol="0">
            <a:spAutoFit/>
          </a:bodyPr>
          <a:lstStyle/>
          <a:p>
            <a:r>
              <a:rPr lang="en-US" sz="1600" b="1" dirty="0" smtClean="0">
                <a:solidFill>
                  <a:srgbClr val="C00000"/>
                </a:solidFill>
              </a:rPr>
              <a:t>FACTS ABOUT US:</a:t>
            </a:r>
            <a:endParaRPr lang="en-US" sz="1600" dirty="0" smtClean="0">
              <a:solidFill>
                <a:srgbClr val="C00000"/>
              </a:solidFill>
            </a:endParaRPr>
          </a:p>
          <a:p>
            <a:pPr lvl="0"/>
            <a:endParaRPr lang="en-US" sz="1600" dirty="0" smtClean="0">
              <a:solidFill>
                <a:srgbClr val="C00000"/>
              </a:solidFill>
            </a:endParaRPr>
          </a:p>
          <a:p>
            <a:pPr lvl="0"/>
            <a:r>
              <a:rPr lang="en-US" sz="1600" dirty="0" smtClean="0">
                <a:solidFill>
                  <a:srgbClr val="C00000"/>
                </a:solidFill>
              </a:rPr>
              <a:t>THE UNIVERSITY IS FOUNDED ON </a:t>
            </a:r>
            <a:r>
              <a:rPr lang="en-US" sz="1600" b="1" dirty="0" smtClean="0">
                <a:solidFill>
                  <a:srgbClr val="C00000"/>
                </a:solidFill>
              </a:rPr>
              <a:t>27</a:t>
            </a:r>
            <a:r>
              <a:rPr lang="en-US" sz="1600" b="1" baseline="30000" dirty="0" smtClean="0">
                <a:solidFill>
                  <a:srgbClr val="C00000"/>
                </a:solidFill>
              </a:rPr>
              <a:t>TH</a:t>
            </a:r>
            <a:r>
              <a:rPr lang="en-US" sz="1600" b="1" dirty="0" smtClean="0">
                <a:solidFill>
                  <a:srgbClr val="C00000"/>
                </a:solidFill>
              </a:rPr>
              <a:t> OF MARCH 2007</a:t>
            </a:r>
            <a:endParaRPr lang="en-US" sz="1600" dirty="0" smtClean="0">
              <a:solidFill>
                <a:srgbClr val="C00000"/>
              </a:solidFill>
            </a:endParaRPr>
          </a:p>
          <a:p>
            <a:pPr lvl="0"/>
            <a:endParaRPr lang="en-US" sz="1600" b="1" dirty="0" smtClean="0">
              <a:solidFill>
                <a:srgbClr val="C00000"/>
              </a:solidFill>
            </a:endParaRPr>
          </a:p>
          <a:p>
            <a:pPr lvl="0"/>
            <a:r>
              <a:rPr lang="en-US" sz="1600" b="1" dirty="0" smtClean="0">
                <a:solidFill>
                  <a:srgbClr val="C00000"/>
                </a:solidFill>
              </a:rPr>
              <a:t>THE SEAT </a:t>
            </a:r>
            <a:r>
              <a:rPr lang="en-US" sz="1600" dirty="0" smtClean="0">
                <a:solidFill>
                  <a:srgbClr val="C00000"/>
                </a:solidFill>
              </a:rPr>
              <a:t>OF THE UNIVERSITY IS IN</a:t>
            </a:r>
            <a:r>
              <a:rPr lang="en-US" sz="1600" b="1" dirty="0" smtClean="0">
                <a:solidFill>
                  <a:srgbClr val="C00000"/>
                </a:solidFill>
              </a:rPr>
              <a:t> SHTIP</a:t>
            </a:r>
            <a:endParaRPr lang="en-US" sz="1600" dirty="0" smtClean="0">
              <a:solidFill>
                <a:srgbClr val="C00000"/>
              </a:solidFill>
            </a:endParaRPr>
          </a:p>
          <a:p>
            <a:pPr lvl="0"/>
            <a:r>
              <a:rPr lang="en-US" sz="1600" dirty="0" smtClean="0">
                <a:solidFill>
                  <a:srgbClr val="C00000"/>
                </a:solidFill>
              </a:rPr>
              <a:t>THE UNIVERSITY HAS </a:t>
            </a:r>
            <a:r>
              <a:rPr lang="en-US" sz="1600" b="1" dirty="0" smtClean="0">
                <a:solidFill>
                  <a:srgbClr val="C00000"/>
                </a:solidFill>
              </a:rPr>
              <a:t>TEACHING CENTERS </a:t>
            </a:r>
            <a:r>
              <a:rPr lang="en-US" sz="1600" dirty="0" smtClean="0">
                <a:solidFill>
                  <a:srgbClr val="C00000"/>
                </a:solidFill>
              </a:rPr>
              <a:t>IN </a:t>
            </a:r>
            <a:r>
              <a:rPr lang="en-US" sz="1600" b="1" dirty="0" smtClean="0">
                <a:solidFill>
                  <a:srgbClr val="C00000"/>
                </a:solidFill>
              </a:rPr>
              <a:t>12 </a:t>
            </a:r>
          </a:p>
          <a:p>
            <a:pPr lvl="0"/>
            <a:r>
              <a:rPr lang="en-US" sz="1600" b="1" dirty="0" smtClean="0">
                <a:solidFill>
                  <a:srgbClr val="C00000"/>
                </a:solidFill>
              </a:rPr>
              <a:t>CITIES </a:t>
            </a:r>
            <a:r>
              <a:rPr lang="en-US" sz="1600" dirty="0" smtClean="0">
                <a:solidFill>
                  <a:srgbClr val="C00000"/>
                </a:solidFill>
              </a:rPr>
              <a:t>OF THE REPUBLIC OF MACEDONIA</a:t>
            </a:r>
          </a:p>
          <a:p>
            <a:pPr lvl="0"/>
            <a:endParaRPr lang="en-US" sz="1600" dirty="0" smtClean="0">
              <a:solidFill>
                <a:srgbClr val="C00000"/>
              </a:solidFill>
            </a:endParaRPr>
          </a:p>
          <a:p>
            <a:pPr lvl="0"/>
            <a:r>
              <a:rPr lang="en-US" sz="1600" dirty="0" smtClean="0">
                <a:solidFill>
                  <a:srgbClr val="C00000"/>
                </a:solidFill>
              </a:rPr>
              <a:t>13 FACULTIES</a:t>
            </a:r>
          </a:p>
          <a:p>
            <a:pPr lvl="0"/>
            <a:endParaRPr lang="en-US" sz="1600" dirty="0" smtClean="0">
              <a:solidFill>
                <a:srgbClr val="C00000"/>
              </a:solidFill>
            </a:endParaRPr>
          </a:p>
          <a:p>
            <a:pPr lvl="0"/>
            <a:r>
              <a:rPr lang="en-US" sz="1600" dirty="0" smtClean="0">
                <a:solidFill>
                  <a:srgbClr val="C00000"/>
                </a:solidFill>
              </a:rPr>
              <a:t>MORE THAN 100 STUDY PROGRAMS</a:t>
            </a:r>
            <a:endParaRPr lang="en-US" sz="1600" dirty="0">
              <a:solidFill>
                <a:srgbClr val="C00000"/>
              </a:solidFill>
            </a:endParaRPr>
          </a:p>
        </p:txBody>
      </p:sp>
      <p:sp>
        <p:nvSpPr>
          <p:cNvPr id="24" name="Rectangle 23"/>
          <p:cNvSpPr/>
          <p:nvPr/>
        </p:nvSpPr>
        <p:spPr>
          <a:xfrm>
            <a:off x="5285892" y="1065129"/>
            <a:ext cx="2819400" cy="399892"/>
          </a:xfrm>
          <a:prstGeom prst="rect">
            <a:avLst/>
          </a:prstGeom>
          <a:gradFill flip="none" rotWithShape="1">
            <a:gsLst>
              <a:gs pos="0">
                <a:schemeClr val="accent3">
                  <a:lumMod val="67000"/>
                </a:schemeClr>
              </a:gs>
              <a:gs pos="58000">
                <a:srgbClr val="C00000"/>
              </a:gs>
              <a:gs pos="100000">
                <a:schemeClr val="accent3">
                  <a:lumMod val="60000"/>
                  <a:lumOff val="40000"/>
                </a:schemeClr>
              </a:gs>
            </a:gsLst>
            <a:lin ang="15600000" scaled="0"/>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solidFill>
                  <a:schemeClr val="bg1"/>
                </a:solidFill>
                <a:latin typeface="Trebuchet MS" panose="020B0603020202020204" pitchFamily="34" charset="0"/>
              </a:rPr>
              <a:t>UNIVERSITY CENTERS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222" y="4343401"/>
            <a:ext cx="3334207" cy="2222804"/>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5832" y="1765870"/>
            <a:ext cx="4322840" cy="2881893"/>
          </a:xfrm>
          <a:prstGeom prst="rect">
            <a:avLst/>
          </a:prstGeom>
          <a:ln>
            <a:noFill/>
          </a:ln>
          <a:effectLst>
            <a:softEdge rad="112500"/>
          </a:effectLst>
        </p:spPr>
      </p:pic>
      <p:pic>
        <p:nvPicPr>
          <p:cNvPr id="25" name="Picture 24" descr="mk-map.gif"/>
          <p:cNvPicPr>
            <a:picLocks noChangeAspect="1"/>
          </p:cNvPicPr>
          <p:nvPr/>
        </p:nvPicPr>
        <p:blipFill>
          <a:blip r:embed="rId5" cstate="print"/>
          <a:srcRect/>
          <a:stretch>
            <a:fillRect/>
          </a:stretch>
        </p:blipFill>
        <p:spPr bwMode="auto">
          <a:xfrm>
            <a:off x="914400" y="0"/>
            <a:ext cx="3610708" cy="3200400"/>
          </a:xfrm>
          <a:prstGeom prst="rect">
            <a:avLst/>
          </a:prstGeom>
          <a:noFill/>
          <a:ln w="9525">
            <a:noFill/>
            <a:miter lim="800000"/>
            <a:headEnd/>
            <a:tailEnd/>
          </a:ln>
        </p:spPr>
      </p:pic>
      <p:sp>
        <p:nvSpPr>
          <p:cNvPr id="26" name="Oval 25"/>
          <p:cNvSpPr/>
          <p:nvPr/>
        </p:nvSpPr>
        <p:spPr>
          <a:xfrm>
            <a:off x="3124200" y="1066800"/>
            <a:ext cx="6858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93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 y="752649"/>
            <a:ext cx="9144000" cy="923330"/>
          </a:xfrm>
          <a:prstGeom prst="rect">
            <a:avLst/>
          </a:prstGeom>
          <a:solidFill>
            <a:schemeClr val="bg1"/>
          </a:solidFill>
        </p:spPr>
        <p:txBody>
          <a:bodyPr wrap="square">
            <a:spAutoFit/>
          </a:bodyPr>
          <a:lstStyle/>
          <a:p>
            <a:r>
              <a:rPr lang="en-US" dirty="0"/>
              <a:t>Araki, </a:t>
            </a:r>
            <a:r>
              <a:rPr lang="en-US" dirty="0" err="1"/>
              <a:t>Ângela</a:t>
            </a:r>
            <a:r>
              <a:rPr lang="en-US" dirty="0"/>
              <a:t> </a:t>
            </a:r>
            <a:r>
              <a:rPr lang="en-US" dirty="0" err="1"/>
              <a:t>Toshie</a:t>
            </a:r>
            <a:r>
              <a:rPr lang="en-US" dirty="0"/>
              <a:t>, </a:t>
            </a:r>
            <a:r>
              <a:rPr lang="en-US" dirty="0" err="1"/>
              <a:t>Ibraki</a:t>
            </a:r>
            <a:r>
              <a:rPr lang="en-US" dirty="0"/>
              <a:t>, Yuji, Kawakami, </a:t>
            </a:r>
            <a:r>
              <a:rPr lang="en-US" dirty="0" err="1"/>
              <a:t>Tomofumi</a:t>
            </a:r>
            <a:r>
              <a:rPr lang="en-US" dirty="0"/>
              <a:t>, &amp; </a:t>
            </a:r>
            <a:r>
              <a:rPr lang="en-US" dirty="0" err="1"/>
              <a:t>Lage</a:t>
            </a:r>
            <a:r>
              <a:rPr lang="en-US" dirty="0"/>
              <a:t>-Marques, José </a:t>
            </a:r>
            <a:r>
              <a:rPr lang="en-US" dirty="0" err="1"/>
              <a:t>Luiz</a:t>
            </a:r>
            <a:r>
              <a:rPr lang="en-US" dirty="0"/>
              <a:t>. (2006). </a:t>
            </a:r>
            <a:r>
              <a:rPr lang="en-US" dirty="0" err="1"/>
              <a:t>Er:Yag</a:t>
            </a:r>
            <a:r>
              <a:rPr lang="en-US" dirty="0"/>
              <a:t> laser irradiation of the microbiological apical biofilm. </a:t>
            </a:r>
            <a:r>
              <a:rPr lang="en-US" i="1" dirty="0"/>
              <a:t>Brazilian Dental Journal</a:t>
            </a:r>
            <a:r>
              <a:rPr lang="en-US" dirty="0"/>
              <a:t>, </a:t>
            </a:r>
            <a:r>
              <a:rPr lang="en-US" i="1" dirty="0"/>
              <a:t>17</a:t>
            </a:r>
            <a:r>
              <a:rPr lang="en-US" dirty="0"/>
              <a:t>(4), 296-299.</a:t>
            </a:r>
          </a:p>
        </p:txBody>
      </p:sp>
      <p:sp>
        <p:nvSpPr>
          <p:cNvPr id="2" name="Rectangle 1"/>
          <p:cNvSpPr/>
          <p:nvPr/>
        </p:nvSpPr>
        <p:spPr>
          <a:xfrm>
            <a:off x="381000" y="304800"/>
            <a:ext cx="7848600" cy="4001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a:ln w="11430">
                  <a:solidFill>
                    <a:sysClr val="windowText" lastClr="000000"/>
                  </a:solidFill>
                </a:ln>
                <a:solidFill>
                  <a:sysClr val="windowText" lastClr="000000"/>
                </a:solidFill>
              </a:rPr>
              <a:t>ABLATION OF HARD DENTAL TISSUES BY MID-INFRARED LASERS</a:t>
            </a:r>
          </a:p>
        </p:txBody>
      </p:sp>
      <p:sp>
        <p:nvSpPr>
          <p:cNvPr id="3" name="Rectangle 2"/>
          <p:cNvSpPr/>
          <p:nvPr/>
        </p:nvSpPr>
        <p:spPr>
          <a:xfrm>
            <a:off x="460043" y="2057400"/>
            <a:ext cx="8382000" cy="3416320"/>
          </a:xfrm>
          <a:prstGeom prst="rect">
            <a:avLst/>
          </a:prstGeom>
        </p:spPr>
        <p:txBody>
          <a:bodyPr wrap="square">
            <a:spAutoFit/>
          </a:bodyPr>
          <a:lstStyle/>
          <a:p>
            <a:r>
              <a:rPr lang="en-US" dirty="0"/>
              <a:t>Mechanism of interaction When incident laser energy directed onto hard dental tissue is absorbed by the prime </a:t>
            </a:r>
            <a:r>
              <a:rPr lang="en-US" dirty="0" err="1"/>
              <a:t>chromophores</a:t>
            </a:r>
            <a:r>
              <a:rPr lang="en-US" dirty="0"/>
              <a:t>, either water or carbonated hydroxyapatite, one of two effects occur. For both </a:t>
            </a:r>
            <a:r>
              <a:rPr lang="en-US" dirty="0" err="1"/>
              <a:t>Er:YAG</a:t>
            </a:r>
            <a:r>
              <a:rPr lang="en-US" dirty="0"/>
              <a:t> and </a:t>
            </a:r>
            <a:r>
              <a:rPr lang="en-US" dirty="0" err="1"/>
              <a:t>Er,Cr:YSGG</a:t>
            </a:r>
            <a:r>
              <a:rPr lang="en-US" dirty="0"/>
              <a:t> wavelengths this energy is absorbed primarily by the water and is rapidly converted to heat, which causes superheating and a phase transfer in the subsurface water, resulting in a disruptive expansion in the tissue. Through this mechanism, whole tissue fragments are ejected and a hole is cut in the tooth, with little or no alteration to the mineral itself</a:t>
            </a:r>
            <a:r>
              <a:rPr lang="en-US" dirty="0" smtClean="0"/>
              <a:t>.</a:t>
            </a:r>
          </a:p>
          <a:p>
            <a:r>
              <a:rPr lang="en-US" dirty="0" smtClean="0"/>
              <a:t> </a:t>
            </a:r>
            <a:r>
              <a:rPr lang="en-US" dirty="0"/>
              <a:t>If laser light is effectively absorbed by the mineral, the crystals themselves may be heated above their melting point and some disruption of the crystal structure occurs with subsequent </a:t>
            </a:r>
            <a:r>
              <a:rPr lang="en-US" dirty="0" err="1"/>
              <a:t>resolidification</a:t>
            </a:r>
            <a:r>
              <a:rPr lang="en-US" dirty="0"/>
              <a:t> in a different form, or direct ablation of the mineral, but there is also conductive heat transfer to interstitial free water.33-37 Relatively high </a:t>
            </a:r>
            <a:r>
              <a:rPr lang="en-US" dirty="0" err="1"/>
              <a:t>fluences</a:t>
            </a:r>
            <a:r>
              <a:rPr lang="en-US" dirty="0"/>
              <a:t> are needed at these wavelengths for this to occur. </a:t>
            </a:r>
          </a:p>
        </p:txBody>
      </p:sp>
    </p:spTree>
    <p:extLst>
      <p:ext uri="{BB962C8B-B14F-4D97-AF65-F5344CB8AC3E}">
        <p14:creationId xmlns:p14="http://schemas.microsoft.com/office/powerpoint/2010/main" val="446031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4252500"/>
            <a:ext cx="6858000" cy="2585323"/>
          </a:xfrm>
          <a:prstGeom prst="rect">
            <a:avLst/>
          </a:prstGeom>
        </p:spPr>
        <p:txBody>
          <a:bodyPr wrap="square">
            <a:spAutoFit/>
          </a:bodyPr>
          <a:lstStyle/>
          <a:p>
            <a:r>
              <a:rPr lang="en-US" dirty="0"/>
              <a:t>Advantages of using erbium laser for operative dentistry include: </a:t>
            </a:r>
          </a:p>
          <a:p>
            <a:r>
              <a:rPr lang="en-US" dirty="0"/>
              <a:t>• Precise ablation allows for minimally invasive preparations </a:t>
            </a:r>
          </a:p>
          <a:p>
            <a:r>
              <a:rPr lang="en-US" dirty="0"/>
              <a:t>• Smear layer removal </a:t>
            </a:r>
          </a:p>
          <a:p>
            <a:r>
              <a:rPr lang="en-US" dirty="0"/>
              <a:t>• Disinfection of preparations </a:t>
            </a:r>
          </a:p>
          <a:p>
            <a:r>
              <a:rPr lang="en-US" dirty="0"/>
              <a:t>• Eliminates the noise, heat, and vibration of high speed rotary instrumentation </a:t>
            </a:r>
          </a:p>
          <a:p>
            <a:r>
              <a:rPr lang="en-US" dirty="0"/>
              <a:t>• Reduced need for local anesthesia </a:t>
            </a:r>
          </a:p>
          <a:p>
            <a:r>
              <a:rPr lang="en-US" dirty="0"/>
              <a:t>• Selective caries removal due to carious dentin’s higher water content and softer consistency </a:t>
            </a:r>
          </a:p>
        </p:txBody>
      </p:sp>
      <p:pic>
        <p:nvPicPr>
          <p:cNvPr id="3" name="Picture 2" descr="http://www.scielo.br/img/revistas/bdj/v17n4/v17a06f01c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878" y="-228600"/>
            <a:ext cx="4772025" cy="3781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scielo.br/img/revistas/bdj/v17n4/v17a06f01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772025" cy="2943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863" y="1423328"/>
            <a:ext cx="8924925" cy="1754326"/>
          </a:xfrm>
          <a:prstGeom prst="rect">
            <a:avLst/>
          </a:prstGeom>
          <a:solidFill>
            <a:schemeClr val="bg2"/>
          </a:solidFill>
        </p:spPr>
        <p:txBody>
          <a:bodyPr wrap="square">
            <a:spAutoFit/>
          </a:bodyPr>
          <a:lstStyle/>
          <a:p>
            <a:r>
              <a:rPr lang="en-US" dirty="0"/>
              <a:t>The results were based on a morphological analysis of SEM micrographs. </a:t>
            </a:r>
            <a:r>
              <a:rPr lang="en-US" dirty="0">
                <a:hlinkClick r:id="rId4"/>
              </a:rPr>
              <a:t>Figure 1</a:t>
            </a:r>
            <a:r>
              <a:rPr lang="en-US" dirty="0"/>
              <a:t> shows an </a:t>
            </a:r>
            <a:r>
              <a:rPr lang="en-US" dirty="0" err="1"/>
              <a:t>Er:YAG</a:t>
            </a:r>
            <a:r>
              <a:rPr lang="en-US" dirty="0"/>
              <a:t> laser irradiated area on the apical root third (A) and irradiated and non-irradiated areas with periodontal tissue (B). Morphological changes can be observed on the apical surface with slightly uneven superficial formations (C). The irradiated area at high magnification (3000X) shows vaporization of </a:t>
            </a:r>
            <a:r>
              <a:rPr lang="en-US" dirty="0" err="1"/>
              <a:t>microbio</a:t>
            </a:r>
            <a:r>
              <a:rPr lang="en-US" dirty="0"/>
              <a:t> logical apical biofilm, periodontal tissue and part of the </a:t>
            </a:r>
            <a:r>
              <a:rPr lang="en-US" dirty="0" err="1"/>
              <a:t>cementum</a:t>
            </a:r>
            <a:r>
              <a:rPr lang="en-US" dirty="0"/>
              <a:t> surface without dentin exposure (D</a:t>
            </a:r>
            <a:r>
              <a:rPr lang="en-US" dirty="0" smtClean="0"/>
              <a:t>).</a:t>
            </a:r>
            <a:endParaRPr lang="en-US" dirty="0"/>
          </a:p>
        </p:txBody>
      </p:sp>
    </p:spTree>
    <p:extLst>
      <p:ext uri="{BB962C8B-B14F-4D97-AF65-F5344CB8AC3E}">
        <p14:creationId xmlns:p14="http://schemas.microsoft.com/office/powerpoint/2010/main" val="3033017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Kagero\Desktop\LASER_ENDO\SEM_LASER_BIOFILM_15_12\img201203151204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64" y="188786"/>
            <a:ext cx="8803232" cy="595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8585" y="260648"/>
            <a:ext cx="1895178" cy="369332"/>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Before</a:t>
            </a:r>
            <a:r>
              <a:rPr lang="en-US" dirty="0" smtClean="0"/>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treatment</a:t>
            </a:r>
            <a:endParaRPr lang="en-US" dirty="0"/>
          </a:p>
        </p:txBody>
      </p:sp>
      <p:pic>
        <p:nvPicPr>
          <p:cNvPr id="4" name="Picture 2" descr="C:\Users\Kagero\Desktop\LASER_ENDO\SEM_LASER_BIOFILM_15_12\img201203151157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610798"/>
            <a:ext cx="5976664" cy="44824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4216" y="2051556"/>
            <a:ext cx="3240152" cy="369332"/>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Treated with laser “chisel tip”</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2" descr="C:\Users\Kagero\Desktop\LASER_ENDO\SEM_LASER_BIOFILM_15_12\img201203151210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2133575"/>
            <a:ext cx="5472844" cy="41037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47664" y="2492896"/>
            <a:ext cx="2664296" cy="369332"/>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Treated with “curette”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2286000" y="2690336"/>
            <a:ext cx="4572000" cy="1477328"/>
          </a:xfrm>
          <a:prstGeom prst="rect">
            <a:avLst/>
          </a:prstGeom>
          <a:solidFill>
            <a:schemeClr val="bg1"/>
          </a:solidFill>
        </p:spPr>
        <p:txBody>
          <a:bodyPr>
            <a:spAutoFit/>
          </a:bodyPr>
          <a:lstStyle/>
          <a:p>
            <a:r>
              <a:rPr lang="en-US" dirty="0"/>
              <a:t>hand instrument have produced a plane surface, but removed more tooth structure. The laser treated specimens showed rough surfaces without much residual deposit or any other sign of morphological change.</a:t>
            </a:r>
          </a:p>
        </p:txBody>
      </p:sp>
    </p:spTree>
    <p:extLst>
      <p:ext uri="{BB962C8B-B14F-4D97-AF65-F5344CB8AC3E}">
        <p14:creationId xmlns:p14="http://schemas.microsoft.com/office/powerpoint/2010/main" val="379907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75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a/image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7312"/>
            <a:ext cx="5686425" cy="4381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2787" y="1981200"/>
            <a:ext cx="4572000" cy="1200329"/>
          </a:xfrm>
          <a:prstGeom prst="rect">
            <a:avLst/>
          </a:prstGeom>
          <a:solidFill>
            <a:schemeClr val="bg1"/>
          </a:solidFill>
        </p:spPr>
        <p:txBody>
          <a:bodyPr>
            <a:spAutoFit/>
          </a:bodyPr>
          <a:lstStyle/>
          <a:p>
            <a:r>
              <a:rPr lang="en-US" dirty="0"/>
              <a:t>Enamel. 100 </a:t>
            </a:r>
            <a:r>
              <a:rPr lang="en-US" dirty="0" err="1"/>
              <a:t>mj</a:t>
            </a:r>
            <a:r>
              <a:rPr lang="en-US" dirty="0"/>
              <a:t>. 10 Hz. With water cooling. Honey-comb appearance can be seen but not throughout the surface which is due to non-homogenous application of the laser.</a:t>
            </a:r>
          </a:p>
        </p:txBody>
      </p:sp>
      <p:pic>
        <p:nvPicPr>
          <p:cNvPr id="2052" name="Picture 4" descr="media/image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38" y="253999"/>
            <a:ext cx="5286375" cy="4048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14800" y="2719864"/>
            <a:ext cx="4572000" cy="923330"/>
          </a:xfrm>
          <a:prstGeom prst="rect">
            <a:avLst/>
          </a:prstGeom>
          <a:solidFill>
            <a:schemeClr val="bg1"/>
          </a:solidFill>
        </p:spPr>
        <p:txBody>
          <a:bodyPr>
            <a:spAutoFit/>
          </a:bodyPr>
          <a:lstStyle/>
          <a:p>
            <a:r>
              <a:rPr lang="en-US" dirty="0"/>
              <a:t>Enamel. 250 </a:t>
            </a:r>
            <a:r>
              <a:rPr lang="en-US" dirty="0" err="1"/>
              <a:t>mj</a:t>
            </a:r>
            <a:r>
              <a:rPr lang="en-US" dirty="0"/>
              <a:t>. 10 Hz. With water cooling. Serrated surface with honey-comb appearance.</a:t>
            </a:r>
          </a:p>
        </p:txBody>
      </p:sp>
    </p:spTree>
    <p:extLst>
      <p:ext uri="{BB962C8B-B14F-4D97-AF65-F5344CB8AC3E}">
        <p14:creationId xmlns:p14="http://schemas.microsoft.com/office/powerpoint/2010/main" val="2378671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edia/image1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11" y="381000"/>
            <a:ext cx="4962525" cy="3695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1073" y="1490186"/>
            <a:ext cx="4572000" cy="1477328"/>
          </a:xfrm>
          <a:prstGeom prst="rect">
            <a:avLst/>
          </a:prstGeom>
          <a:solidFill>
            <a:schemeClr val="bg1"/>
          </a:solidFill>
        </p:spPr>
        <p:txBody>
          <a:bodyPr>
            <a:spAutoFit/>
          </a:bodyPr>
          <a:lstStyle/>
          <a:p>
            <a:r>
              <a:rPr lang="en-US" dirty="0"/>
              <a:t>Dentin. 250 </a:t>
            </a:r>
            <a:r>
              <a:rPr lang="en-US" dirty="0" err="1"/>
              <a:t>mj</a:t>
            </a:r>
            <a:r>
              <a:rPr lang="en-US" dirty="0"/>
              <a:t>. 5 Hz. With water cooling. Higher magnification of the surface in </a:t>
            </a:r>
            <a:r>
              <a:rPr lang="en-US" dirty="0">
                <a:hlinkClick r:id="rId3"/>
              </a:rPr>
              <a:t>Fig. 16</a:t>
            </a:r>
            <a:r>
              <a:rPr lang="en-US" dirty="0"/>
              <a:t>. No signs of thermal damage. No melted and swollen dentin. All dentinal tubules are open. Adequate surface for bonding procedures.</a:t>
            </a:r>
          </a:p>
        </p:txBody>
      </p:sp>
      <p:pic>
        <p:nvPicPr>
          <p:cNvPr id="4100" name="Picture 4" descr="media/image19.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1676400"/>
            <a:ext cx="5600700" cy="4133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57650" y="4267200"/>
            <a:ext cx="4572000" cy="923330"/>
          </a:xfrm>
          <a:prstGeom prst="rect">
            <a:avLst/>
          </a:prstGeom>
          <a:solidFill>
            <a:schemeClr val="bg1"/>
          </a:solidFill>
        </p:spPr>
        <p:txBody>
          <a:bodyPr>
            <a:spAutoFit/>
          </a:bodyPr>
          <a:lstStyle/>
          <a:p>
            <a:r>
              <a:rPr lang="en-US" dirty="0"/>
              <a:t>Dentin. 250 </a:t>
            </a:r>
            <a:r>
              <a:rPr lang="en-US" dirty="0" err="1"/>
              <a:t>mj</a:t>
            </a:r>
            <a:r>
              <a:rPr lang="en-US" dirty="0"/>
              <a:t>. 5 Hz. With water cooling. Higher magnification of the surface in </a:t>
            </a:r>
            <a:r>
              <a:rPr lang="en-US" dirty="0">
                <a:hlinkClick r:id="rId5"/>
              </a:rPr>
              <a:t>Fig. 17</a:t>
            </a:r>
            <a:r>
              <a:rPr lang="en-US" dirty="0"/>
              <a:t>. No signs of thermal damage.</a:t>
            </a:r>
          </a:p>
        </p:txBody>
      </p:sp>
    </p:spTree>
    <p:extLst>
      <p:ext uri="{BB962C8B-B14F-4D97-AF65-F5344CB8AC3E}">
        <p14:creationId xmlns:p14="http://schemas.microsoft.com/office/powerpoint/2010/main" val="454936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vidental.wpengine.com/wp-content/uploads/2011/10/figur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428625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cielo.br/img/revistas/bdj/v20n2/v20a13f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38033"/>
            <a:ext cx="36766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scielo.br/img/revistas/bdj/v20n2/v20a13f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506" y="3276600"/>
            <a:ext cx="3695700" cy="3371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1925" y="5934670"/>
            <a:ext cx="8858250" cy="923330"/>
          </a:xfrm>
          <a:prstGeom prst="rect">
            <a:avLst/>
          </a:prstGeom>
          <a:solidFill>
            <a:schemeClr val="bg1"/>
          </a:solidFill>
        </p:spPr>
        <p:txBody>
          <a:bodyPr wrap="square">
            <a:spAutoFit/>
          </a:bodyPr>
          <a:lstStyle/>
          <a:p>
            <a:r>
              <a:rPr lang="en-US" dirty="0"/>
              <a:t>Romeo Umberto, Del </a:t>
            </a:r>
            <a:r>
              <a:rPr lang="en-US" dirty="0" err="1"/>
              <a:t>Vecchio</a:t>
            </a:r>
            <a:r>
              <a:rPr lang="en-US" dirty="0"/>
              <a:t> Alessandro, </a:t>
            </a:r>
            <a:r>
              <a:rPr lang="en-US" dirty="0" err="1"/>
              <a:t>Palata</a:t>
            </a:r>
            <a:r>
              <a:rPr lang="en-US" dirty="0"/>
              <a:t> </a:t>
            </a:r>
            <a:r>
              <a:rPr lang="en-US" dirty="0" err="1"/>
              <a:t>Gaspare</a:t>
            </a:r>
            <a:r>
              <a:rPr lang="en-US" dirty="0"/>
              <a:t>, </a:t>
            </a:r>
            <a:r>
              <a:rPr lang="en-US" dirty="0" err="1"/>
              <a:t>Tenore</a:t>
            </a:r>
            <a:r>
              <a:rPr lang="en-US" dirty="0"/>
              <a:t> </a:t>
            </a:r>
            <a:r>
              <a:rPr lang="en-US" dirty="0" err="1"/>
              <a:t>Gianluca</a:t>
            </a:r>
            <a:r>
              <a:rPr lang="en-US" dirty="0"/>
              <a:t>, </a:t>
            </a:r>
            <a:r>
              <a:rPr lang="en-US" dirty="0" err="1"/>
              <a:t>Visca</a:t>
            </a:r>
            <a:r>
              <a:rPr lang="en-US" dirty="0"/>
              <a:t> Paolo, Maggiore Claudia. Bone damage induced by different cutting instruments: an in vitro study. Braz. Dent. J.  [Internet]. 2009  [cited  2015  May  09</a:t>
            </a:r>
          </a:p>
        </p:txBody>
      </p:sp>
    </p:spTree>
    <p:extLst>
      <p:ext uri="{BB962C8B-B14F-4D97-AF65-F5344CB8AC3E}">
        <p14:creationId xmlns:p14="http://schemas.microsoft.com/office/powerpoint/2010/main" val="20200937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47752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6600" y="1906369"/>
            <a:ext cx="4572000" cy="646331"/>
          </a:xfrm>
          <a:prstGeom prst="rect">
            <a:avLst/>
          </a:prstGeom>
          <a:solidFill>
            <a:schemeClr val="bg1"/>
          </a:solidFill>
        </p:spPr>
        <p:txBody>
          <a:bodyPr>
            <a:spAutoFit/>
          </a:bodyPr>
          <a:lstStyle/>
          <a:p>
            <a:r>
              <a:rPr lang="en-US" dirty="0"/>
              <a:t>Scanning electron micrograph showing the cutting effect of </a:t>
            </a:r>
            <a:r>
              <a:rPr lang="en-US" dirty="0" err="1"/>
              <a:t>Er:YAG</a:t>
            </a:r>
            <a:r>
              <a:rPr lang="en-US" dirty="0"/>
              <a:t> laser light on bone</a:t>
            </a:r>
          </a:p>
        </p:txBody>
      </p:sp>
      <p:sp>
        <p:nvSpPr>
          <p:cNvPr id="3" name="Rectangle 2"/>
          <p:cNvSpPr/>
          <p:nvPr/>
        </p:nvSpPr>
        <p:spPr>
          <a:xfrm>
            <a:off x="152400" y="6211669"/>
            <a:ext cx="8762999" cy="646331"/>
          </a:xfrm>
          <a:prstGeom prst="rect">
            <a:avLst/>
          </a:prstGeom>
        </p:spPr>
        <p:txBody>
          <a:bodyPr wrap="square">
            <a:spAutoFit/>
          </a:bodyPr>
          <a:lstStyle/>
          <a:p>
            <a:r>
              <a:rPr lang="en-US" dirty="0"/>
              <a:t>S. </a:t>
            </a:r>
            <a:r>
              <a:rPr lang="en-US" dirty="0" smtClean="0"/>
              <a:t>Parker. </a:t>
            </a:r>
            <a:r>
              <a:rPr lang="en-US" dirty="0"/>
              <a:t>Verifiable CPD paper: </a:t>
            </a:r>
            <a:r>
              <a:rPr lang="en-US" dirty="0" smtClean="0"/>
              <a:t>Laser-tissue interaction. </a:t>
            </a:r>
            <a:r>
              <a:rPr lang="en-US" i="1" dirty="0" smtClean="0"/>
              <a:t>British </a:t>
            </a:r>
            <a:r>
              <a:rPr lang="en-US" i="1" dirty="0"/>
              <a:t>Dental Journal</a:t>
            </a:r>
            <a:r>
              <a:rPr lang="en-US" dirty="0"/>
              <a:t> </a:t>
            </a:r>
            <a:r>
              <a:rPr lang="en-US" b="1" dirty="0"/>
              <a:t>202</a:t>
            </a:r>
            <a:r>
              <a:rPr lang="en-US" dirty="0"/>
              <a:t>, 73 - 81 (2007) </a:t>
            </a:r>
          </a:p>
        </p:txBody>
      </p:sp>
    </p:spTree>
    <p:extLst>
      <p:ext uri="{BB962C8B-B14F-4D97-AF65-F5344CB8AC3E}">
        <p14:creationId xmlns:p14="http://schemas.microsoft.com/office/powerpoint/2010/main" val="481971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681" y="381000"/>
            <a:ext cx="8610600" cy="1508105"/>
          </a:xfrm>
          <a:prstGeom prst="rect">
            <a:avLst/>
          </a:prstGeom>
        </p:spPr>
        <p:txBody>
          <a:bodyPr wrap="square">
            <a:spAutoFit/>
          </a:bodyPr>
          <a:lstStyle/>
          <a:p>
            <a:r>
              <a:rPr lang="en-US" sz="2400" b="1" dirty="0" smtClean="0"/>
              <a:t>SURGICAL APPLICATIONS OF DENTAL LASERS - </a:t>
            </a:r>
            <a:r>
              <a:rPr lang="en-US" sz="2400" dirty="0" smtClean="0"/>
              <a:t>SOFT </a:t>
            </a:r>
            <a:r>
              <a:rPr lang="en-US" sz="2400" dirty="0"/>
              <a:t>TISSUE SURGICAL </a:t>
            </a:r>
            <a:r>
              <a:rPr lang="en-US" sz="2400" dirty="0" smtClean="0"/>
              <a:t>DEVICES</a:t>
            </a:r>
            <a:endParaRPr lang="en-US" sz="2400" b="1" dirty="0" smtClean="0"/>
          </a:p>
          <a:p>
            <a:endParaRPr lang="en-US" sz="2400" dirty="0" smtClean="0"/>
          </a:p>
          <a:p>
            <a:r>
              <a:rPr lang="en-US" sz="2000" dirty="0" smtClean="0"/>
              <a:t>ALL FOUR MAJOR WAVELENGTHS OF DENTAL LASERS ARE</a:t>
            </a:r>
            <a:endParaRPr lang="en-US" sz="2000" dirty="0"/>
          </a:p>
        </p:txBody>
      </p:sp>
      <p:pic>
        <p:nvPicPr>
          <p:cNvPr id="7170" name="Picture 2" descr="http://quantum-healing-lasers.com/images/Lipo-Laser-Pics/Laser-penetration-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06055"/>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057400" y="2362200"/>
            <a:ext cx="4572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19800" y="2362200"/>
            <a:ext cx="7620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486400" y="2362200"/>
            <a:ext cx="5334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90800" y="2362200"/>
            <a:ext cx="5334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19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
        <p:nvSpPr>
          <p:cNvPr id="4" name="Rectangle 3"/>
          <p:cNvSpPr/>
          <p:nvPr/>
        </p:nvSpPr>
        <p:spPr>
          <a:xfrm>
            <a:off x="6927" y="1335880"/>
            <a:ext cx="9137073" cy="3693319"/>
          </a:xfrm>
          <a:prstGeom prst="rect">
            <a:avLst/>
          </a:prstGeom>
          <a:gradFill flip="none" rotWithShape="1">
            <a:gsLst>
              <a:gs pos="0">
                <a:srgbClr val="FFE1AB"/>
              </a:gs>
              <a:gs pos="64999">
                <a:srgbClr val="F0EBD5"/>
              </a:gs>
              <a:gs pos="100000">
                <a:srgbClr val="D1C39F"/>
              </a:gs>
            </a:gsLst>
            <a:lin ang="0" scaled="1"/>
            <a:tileRect/>
          </a:gradFill>
          <a:ln/>
        </p:spPr>
        <p:style>
          <a:lnRef idx="0">
            <a:schemeClr val="dk1"/>
          </a:lnRef>
          <a:fillRef idx="1003">
            <a:schemeClr val="lt1"/>
          </a:fillRef>
          <a:effectRef idx="3">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Photo thermal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effects</a:t>
            </a:r>
          </a:p>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Tissue temperature ° (C)		 Observed effect</a:t>
            </a:r>
          </a:p>
          <a:p>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en-US" sz="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mk-MK" sz="2400" b="1" dirty="0" smtClean="0">
                <a:ln w="11430">
                  <a:solidFill>
                    <a:sysClr val="windowText" lastClr="000000"/>
                  </a:solidFill>
                </a:ln>
                <a:solidFill>
                  <a:srgbClr val="40297B"/>
                </a:solidFill>
              </a:rPr>
              <a:t>	</a:t>
            </a:r>
            <a:r>
              <a:rPr lang="en-US" sz="2400" b="1" dirty="0" smtClean="0">
                <a:ln w="11430">
                  <a:solidFill>
                    <a:sysClr val="windowText" lastClr="000000"/>
                  </a:solidFill>
                </a:ln>
                <a:solidFill>
                  <a:srgbClr val="40297B"/>
                </a:solidFill>
              </a:rPr>
              <a:t>37–50					 Hyperthermia</a:t>
            </a:r>
            <a:r>
              <a:rPr lang="mk-MK" sz="2400" b="1" dirty="0">
                <a:ln w="11430">
                  <a:solidFill>
                    <a:sysClr val="windowText" lastClr="000000"/>
                  </a:solidFill>
                </a:ln>
                <a:solidFill>
                  <a:srgbClr val="40297B"/>
                </a:solidFill>
              </a:rPr>
              <a:t>	</a:t>
            </a:r>
            <a:endParaRPr lang="en-US" sz="2400" b="1" dirty="0" smtClean="0">
              <a:ln w="11430">
                <a:solidFill>
                  <a:sysClr val="windowText" lastClr="000000"/>
                </a:solidFill>
              </a:ln>
              <a:solidFill>
                <a:srgbClr val="40297B"/>
              </a:solidFill>
            </a:endParaRPr>
          </a:p>
          <a:p>
            <a:endParaRPr lang="en-US" sz="800" b="1" dirty="0" smtClean="0">
              <a:ln w="11430">
                <a:solidFill>
                  <a:sysClr val="windowText" lastClr="000000"/>
                </a:solidFill>
              </a:ln>
              <a:solidFill>
                <a:srgbClr val="40297B"/>
              </a:solidFill>
            </a:endParaRPr>
          </a:p>
          <a:p>
            <a:r>
              <a:rPr lang="mk-MK" sz="2400" b="1" dirty="0" smtClean="0">
                <a:ln w="11430">
                  <a:solidFill>
                    <a:sysClr val="windowText" lastClr="000000"/>
                  </a:solidFill>
                </a:ln>
                <a:solidFill>
                  <a:srgbClr val="40297B"/>
                </a:solidFill>
              </a:rPr>
              <a:t>	</a:t>
            </a:r>
            <a:r>
              <a:rPr lang="en-US" sz="2400" b="1" dirty="0" smtClean="0">
                <a:ln w="11430">
                  <a:solidFill>
                    <a:sysClr val="windowText" lastClr="000000"/>
                  </a:solidFill>
                </a:ln>
                <a:solidFill>
                  <a:srgbClr val="40297B"/>
                </a:solidFill>
              </a:rPr>
              <a:t>60–70 					 Coagulation, </a:t>
            </a:r>
          </a:p>
          <a:p>
            <a:r>
              <a:rPr lang="en-US" sz="2400" b="1" dirty="0" smtClean="0">
                <a:ln w="11430">
                  <a:solidFill>
                    <a:sysClr val="windowText" lastClr="000000"/>
                  </a:solidFill>
                </a:ln>
                <a:solidFill>
                  <a:srgbClr val="40297B"/>
                </a:solidFill>
              </a:rPr>
              <a:t>					 </a:t>
            </a:r>
            <a:r>
              <a:rPr lang="mk-MK" sz="2400" b="1" dirty="0" smtClean="0">
                <a:ln w="11430">
                  <a:solidFill>
                    <a:sysClr val="windowText" lastClr="000000"/>
                  </a:solidFill>
                </a:ln>
                <a:solidFill>
                  <a:srgbClr val="40297B"/>
                </a:solidFill>
              </a:rPr>
              <a:t>	 </a:t>
            </a:r>
            <a:r>
              <a:rPr lang="en-US" sz="2400" b="1" dirty="0" smtClean="0">
                <a:ln w="11430">
                  <a:solidFill>
                    <a:sysClr val="windowText" lastClr="000000"/>
                  </a:solidFill>
                </a:ln>
                <a:solidFill>
                  <a:srgbClr val="40297B"/>
                </a:solidFill>
              </a:rPr>
              <a:t>protein denaturation</a:t>
            </a:r>
          </a:p>
          <a:p>
            <a:r>
              <a:rPr lang="mk-MK" sz="2400" b="1" dirty="0" smtClean="0">
                <a:ln w="11430">
                  <a:solidFill>
                    <a:sysClr val="windowText" lastClr="000000"/>
                  </a:solidFill>
                </a:ln>
                <a:solidFill>
                  <a:srgbClr val="40297B"/>
                </a:solidFill>
              </a:rPr>
              <a:t>	</a:t>
            </a:r>
            <a:r>
              <a:rPr lang="en-US" sz="2400" b="1" dirty="0" smtClean="0">
                <a:ln w="11430">
                  <a:solidFill>
                    <a:sysClr val="windowText" lastClr="000000"/>
                  </a:solidFill>
                </a:ln>
                <a:solidFill>
                  <a:srgbClr val="40297B"/>
                </a:solidFill>
              </a:rPr>
              <a:t>70–80 					 Welding</a:t>
            </a:r>
          </a:p>
          <a:p>
            <a:r>
              <a:rPr lang="mk-MK" sz="2400" b="1" dirty="0" smtClean="0">
                <a:ln w="11430">
                  <a:solidFill>
                    <a:sysClr val="windowText" lastClr="000000"/>
                  </a:solidFill>
                </a:ln>
                <a:solidFill>
                  <a:srgbClr val="40297B"/>
                </a:solidFill>
              </a:rPr>
              <a:t>	</a:t>
            </a:r>
            <a:r>
              <a:rPr lang="en-US" sz="2400" b="1" dirty="0" smtClean="0">
                <a:ln w="11430">
                  <a:solidFill>
                    <a:sysClr val="windowText" lastClr="000000"/>
                  </a:solidFill>
                </a:ln>
                <a:solidFill>
                  <a:srgbClr val="40297B"/>
                </a:solidFill>
              </a:rPr>
              <a:t>100–150 				 Vaporization, 	ablation</a:t>
            </a:r>
          </a:p>
          <a:p>
            <a:r>
              <a:rPr lang="mk-MK" sz="2400" b="1" dirty="0" smtClean="0">
                <a:ln w="11430">
                  <a:solidFill>
                    <a:sysClr val="windowText" lastClr="000000"/>
                  </a:solidFill>
                </a:ln>
                <a:solidFill>
                  <a:srgbClr val="40297B"/>
                </a:solidFill>
              </a:rPr>
              <a:t>	</a:t>
            </a:r>
            <a:r>
              <a:rPr lang="en-US" sz="2400" b="1" dirty="0" smtClean="0">
                <a:ln w="11430">
                  <a:solidFill>
                    <a:sysClr val="windowText" lastClr="000000"/>
                  </a:solidFill>
                </a:ln>
                <a:solidFill>
                  <a:srgbClr val="40297B"/>
                </a:solidFill>
              </a:rPr>
              <a:t>&gt;200					 Carbonization</a:t>
            </a:r>
            <a:endParaRPr lang="en-US" sz="2400" b="1" dirty="0">
              <a:ln w="11430">
                <a:solidFill>
                  <a:sysClr val="windowText" lastClr="000000"/>
                </a:solidFill>
              </a:ln>
              <a:solidFill>
                <a:srgbClr val="40297B"/>
              </a:solidFill>
            </a:endParaRPr>
          </a:p>
        </p:txBody>
      </p:sp>
      <p:cxnSp>
        <p:nvCxnSpPr>
          <p:cNvPr id="7" name="Straight Connector 6"/>
          <p:cNvCxnSpPr/>
          <p:nvPr/>
        </p:nvCxnSpPr>
        <p:spPr>
          <a:xfrm>
            <a:off x="83127" y="1869281"/>
            <a:ext cx="9047494"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83127" y="2402681"/>
            <a:ext cx="9047494" cy="0"/>
          </a:xfrm>
          <a:prstGeom prst="line">
            <a:avLst/>
          </a:prstGeom>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628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456730"/>
            <a:ext cx="4572000" cy="1200329"/>
          </a:xfrm>
          <a:prstGeom prst="rect">
            <a:avLst/>
          </a:prstGeom>
        </p:spPr>
        <p:txBody>
          <a:bodyPr>
            <a:spAutoFit/>
          </a:bodyPr>
          <a:lstStyle/>
          <a:p>
            <a:r>
              <a:rPr lang="en-US" dirty="0" smtClean="0"/>
              <a:t>Diode and </a:t>
            </a:r>
            <a:r>
              <a:rPr lang="en-US" dirty="0" err="1" smtClean="0"/>
              <a:t>Nd:YAG</a:t>
            </a:r>
            <a:r>
              <a:rPr lang="en-US" dirty="0" smtClean="0"/>
              <a:t> lasers exhibit much deeper tissue penetration and thermal effects than the erbium lasers and the potential for tissue damage is greater. </a:t>
            </a:r>
            <a:endParaRPr lang="en-US" dirty="0"/>
          </a:p>
        </p:txBody>
      </p:sp>
      <p:sp>
        <p:nvSpPr>
          <p:cNvPr id="3" name="Rectangle 2"/>
          <p:cNvSpPr/>
          <p:nvPr/>
        </p:nvSpPr>
        <p:spPr>
          <a:xfrm>
            <a:off x="381000" y="533400"/>
            <a:ext cx="4572000" cy="923330"/>
          </a:xfrm>
          <a:prstGeom prst="rect">
            <a:avLst/>
          </a:prstGeom>
        </p:spPr>
        <p:txBody>
          <a:bodyPr>
            <a:spAutoFit/>
          </a:bodyPr>
          <a:lstStyle/>
          <a:p>
            <a:r>
              <a:rPr lang="en-US" dirty="0"/>
              <a:t>Histological examination of erbium incised tissue exhibits almost no tissue damage or inflammatory response. </a:t>
            </a:r>
          </a:p>
        </p:txBody>
      </p:sp>
      <p:sp>
        <p:nvSpPr>
          <p:cNvPr id="4" name="Rectangle 3"/>
          <p:cNvSpPr/>
          <p:nvPr/>
        </p:nvSpPr>
        <p:spPr>
          <a:xfrm>
            <a:off x="381000" y="3429000"/>
            <a:ext cx="8305800" cy="1754326"/>
          </a:xfrm>
          <a:prstGeom prst="rect">
            <a:avLst/>
          </a:prstGeom>
        </p:spPr>
        <p:txBody>
          <a:bodyPr wrap="square">
            <a:spAutoFit/>
          </a:bodyPr>
          <a:lstStyle/>
          <a:p>
            <a:r>
              <a:rPr lang="en-US" dirty="0"/>
              <a:t>thermal effects of diodes, </a:t>
            </a:r>
            <a:r>
              <a:rPr lang="en-US" dirty="0" err="1"/>
              <a:t>Nd:YAG</a:t>
            </a:r>
            <a:r>
              <a:rPr lang="en-US" dirty="0"/>
              <a:t> and CO2 lasers must be understood to avoid collateral damage, but in properly trained hands these devices are quite effective. Erbium lasers pulsed technology, shallow penetration, and water absorption produces a minimal thermal effect and minor procedures can sometimes be achieved with no anesthetic at all. The nearly “cold cutting” effect of erbium tissue interaction creates a remarkable post-operative course. </a:t>
            </a:r>
          </a:p>
        </p:txBody>
      </p:sp>
    </p:spTree>
    <p:extLst>
      <p:ext uri="{BB962C8B-B14F-4D97-AF65-F5344CB8AC3E}">
        <p14:creationId xmlns:p14="http://schemas.microsoft.com/office/powerpoint/2010/main" val="3139581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novative.com.au/images/banner.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52400" y="2209800"/>
            <a:ext cx="9448800" cy="3353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competition.adesignaward.com/designs/e85a92d405ffcc39c560d6eb1520bd88ae677495-1-thumb.jp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854355" y="124138"/>
            <a:ext cx="2352674" cy="2352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rot="303209">
            <a:off x="1122401" y="227386"/>
            <a:ext cx="6962227" cy="1569660"/>
          </a:xfrm>
          <a:prstGeom prst="rect">
            <a:avLst/>
          </a:prstGeom>
          <a:scene3d>
            <a:camera prst="perspectiveContrastingRightFacing"/>
            <a:lightRig rig="threePt" dir="t"/>
          </a:scene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LASERS IN DENTAL SCINCE </a:t>
            </a:r>
          </a:p>
          <a:p>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PRACTICE</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609600" y="6412468"/>
            <a:ext cx="8534400" cy="36933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AU" b="1" dirty="0" smtClean="0">
                <a:ln w="11430">
                  <a:solidFill>
                    <a:schemeClr val="tx1"/>
                  </a:solidFill>
                </a:ln>
              </a:rPr>
              <a:t>Professor, </a:t>
            </a:r>
            <a:r>
              <a:rPr lang="en-AU" b="1" dirty="0" err="1" smtClean="0">
                <a:ln w="11430">
                  <a:solidFill>
                    <a:schemeClr val="tx1"/>
                  </a:solidFill>
                </a:ln>
              </a:rPr>
              <a:t>Phd</a:t>
            </a:r>
            <a:r>
              <a:rPr lang="en-AU" b="1" dirty="0" smtClean="0">
                <a:ln w="11430">
                  <a:solidFill>
                    <a:schemeClr val="tx1"/>
                  </a:solidFill>
                </a:ln>
              </a:rPr>
              <a:t>, University  “</a:t>
            </a:r>
            <a:r>
              <a:rPr lang="en-AU" b="1" dirty="0" err="1" smtClean="0">
                <a:ln w="11430">
                  <a:solidFill>
                    <a:schemeClr val="tx1"/>
                  </a:solidFill>
                </a:ln>
              </a:rPr>
              <a:t>Gocedelcev</a:t>
            </a:r>
            <a:r>
              <a:rPr lang="en-AU" b="1" dirty="0" smtClean="0">
                <a:ln w="11430">
                  <a:solidFill>
                    <a:schemeClr val="tx1"/>
                  </a:solidFill>
                </a:ln>
              </a:rPr>
              <a:t>”, Faculty Of Medical Sciences – </a:t>
            </a:r>
            <a:r>
              <a:rPr lang="en-AU" b="1" dirty="0" err="1" smtClean="0">
                <a:ln w="11430">
                  <a:solidFill>
                    <a:schemeClr val="tx1"/>
                  </a:solidFill>
                </a:ln>
              </a:rPr>
              <a:t>Stip</a:t>
            </a:r>
            <a:r>
              <a:rPr lang="en-AU" b="1" dirty="0" smtClean="0">
                <a:ln w="11430">
                  <a:solidFill>
                    <a:schemeClr val="tx1"/>
                  </a:solidFill>
                </a:ln>
              </a:rPr>
              <a:t>  Macedonia</a:t>
            </a:r>
            <a:endParaRPr lang="en-US" b="1" i="1" dirty="0">
              <a:ln w="11430">
                <a:solidFill>
                  <a:schemeClr val="tx1"/>
                </a:solidFill>
              </a:ln>
            </a:endParaRPr>
          </a:p>
        </p:txBody>
      </p:sp>
      <p:sp>
        <p:nvSpPr>
          <p:cNvPr id="9" name="Rectangle 8"/>
          <p:cNvSpPr/>
          <p:nvPr/>
        </p:nvSpPr>
        <p:spPr>
          <a:xfrm>
            <a:off x="5943600" y="5563789"/>
            <a:ext cx="3146439" cy="584775"/>
          </a:xfrm>
          <a:prstGeom prst="rect">
            <a:avLst/>
          </a:prstGeom>
        </p:spPr>
        <p:txBody>
          <a:bodyPr wrap="none">
            <a:spAutoFit/>
          </a:bodyPr>
          <a:lstStyle/>
          <a:p>
            <a:r>
              <a:rPr lang="en-AU" sz="3200" b="1" dirty="0">
                <a:ln w="11430">
                  <a:solidFill>
                    <a:schemeClr val="tx1"/>
                  </a:solidFill>
                </a:ln>
              </a:rPr>
              <a:t>MINOVSKA ANA  </a:t>
            </a:r>
          </a:p>
        </p:txBody>
      </p:sp>
    </p:spTree>
    <p:extLst>
      <p:ext uri="{BB962C8B-B14F-4D97-AF65-F5344CB8AC3E}">
        <p14:creationId xmlns:p14="http://schemas.microsoft.com/office/powerpoint/2010/main" val="2927029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4431983"/>
          </a:xfrm>
          <a:prstGeom prst="rect">
            <a:avLst/>
          </a:prstGeom>
          <a:noFill/>
        </p:spPr>
        <p:txBody>
          <a:bodyPr wrap="square" rtlCol="0">
            <a:spAutoFit/>
          </a:bodyPr>
          <a:lstStyle/>
          <a:p>
            <a:pPr algn="ctr"/>
            <a:r>
              <a:rPr lang="en-US" sz="3600" b="1" dirty="0" smtClean="0">
                <a:ln w="10541" cmpd="sng">
                  <a:solidFill>
                    <a:sysClr val="windowText" lastClr="000000"/>
                  </a:solidFill>
                  <a:prstDash val="solid"/>
                </a:ln>
                <a:solidFill>
                  <a:sysClr val="windowText" lastClr="000000"/>
                </a:solidFill>
              </a:rPr>
              <a:t>CHOOSING A LASER FOR DENTAL PRACTICE</a:t>
            </a:r>
          </a:p>
          <a:p>
            <a:pPr algn="ctr"/>
            <a:endParaRPr lang="en-US" sz="3600" dirty="0" smtClean="0"/>
          </a:p>
          <a:p>
            <a:r>
              <a:rPr lang="en-US" sz="2000" b="1" dirty="0" smtClean="0">
                <a:ln w="10541" cmpd="sng">
                  <a:solidFill>
                    <a:sysClr val="windowText" lastClr="000000"/>
                  </a:solidFill>
                  <a:prstDash val="solid"/>
                </a:ln>
                <a:solidFill>
                  <a:sysClr val="windowText" lastClr="000000"/>
                </a:solidFill>
              </a:rPr>
              <a:t> FIRST:  </a:t>
            </a:r>
            <a:r>
              <a:rPr lang="en-US" sz="2400" b="1" dirty="0" smtClean="0"/>
              <a:t>determine which laser is able to perform the treatments you want the laser to do.</a:t>
            </a:r>
          </a:p>
          <a:p>
            <a:endParaRPr lang="en-US" dirty="0"/>
          </a:p>
          <a:p>
            <a:r>
              <a:rPr lang="en-US" dirty="0" err="1" smtClean="0"/>
              <a:t>Treba</a:t>
            </a:r>
            <a:r>
              <a:rPr lang="en-US" dirty="0" smtClean="0"/>
              <a:t> da </a:t>
            </a:r>
            <a:r>
              <a:rPr lang="en-US" dirty="0" err="1" smtClean="0"/>
              <a:t>sledi</a:t>
            </a:r>
            <a:r>
              <a:rPr lang="en-US" dirty="0" smtClean="0"/>
              <a:t> </a:t>
            </a:r>
            <a:r>
              <a:rPr lang="en-US" dirty="0" err="1" smtClean="0"/>
              <a:t>opis</a:t>
            </a:r>
            <a:r>
              <a:rPr lang="en-US" dirty="0" smtClean="0"/>
              <a:t> </a:t>
            </a:r>
            <a:r>
              <a:rPr lang="en-US" dirty="0" err="1" smtClean="0"/>
              <a:t>na</a:t>
            </a:r>
            <a:r>
              <a:rPr lang="en-US" dirty="0" smtClean="0"/>
              <a:t> </a:t>
            </a:r>
            <a:r>
              <a:rPr lang="en-US" dirty="0" err="1" smtClean="0"/>
              <a:t>dvete</a:t>
            </a:r>
            <a:r>
              <a:rPr lang="en-US" dirty="0" smtClean="0"/>
              <a:t> </a:t>
            </a:r>
            <a:r>
              <a:rPr lang="en-US" dirty="0" err="1" smtClean="0"/>
              <a:t>grupi</a:t>
            </a:r>
            <a:r>
              <a:rPr lang="en-US" dirty="0" smtClean="0"/>
              <a:t> </a:t>
            </a:r>
            <a:r>
              <a:rPr lang="en-US" dirty="0" err="1" smtClean="0"/>
              <a:t>ili</a:t>
            </a:r>
            <a:r>
              <a:rPr lang="en-US" dirty="0" smtClean="0"/>
              <a:t> </a:t>
            </a:r>
            <a:r>
              <a:rPr lang="en-US" dirty="0" err="1" smtClean="0"/>
              <a:t>kategorii</a:t>
            </a:r>
            <a:r>
              <a:rPr lang="en-US" dirty="0" smtClean="0"/>
              <a:t> </a:t>
            </a:r>
            <a:r>
              <a:rPr lang="en-US" dirty="0" err="1" smtClean="0"/>
              <a:t>na</a:t>
            </a:r>
            <a:r>
              <a:rPr lang="en-US" dirty="0" smtClean="0"/>
              <a:t> </a:t>
            </a:r>
            <a:r>
              <a:rPr lang="en-US" dirty="0" err="1" smtClean="0"/>
              <a:t>laseri</a:t>
            </a:r>
            <a:endParaRPr lang="en-US" dirty="0" smtClean="0"/>
          </a:p>
          <a:p>
            <a:endParaRPr lang="en-US" dirty="0" smtClean="0"/>
          </a:p>
          <a:p>
            <a:r>
              <a:rPr lang="en-US" dirty="0" smtClean="0"/>
              <a:t>Cold laser: that use </a:t>
            </a:r>
            <a:r>
              <a:rPr lang="en-US" dirty="0" err="1" smtClean="0"/>
              <a:t>photobiostimulation</a:t>
            </a:r>
            <a:r>
              <a:rPr lang="en-US" dirty="0" smtClean="0"/>
              <a:t> to produce an effect  without  generating heat</a:t>
            </a:r>
          </a:p>
          <a:p>
            <a:r>
              <a:rPr lang="en-US" dirty="0" smtClean="0"/>
              <a:t>Hot laser: that use </a:t>
            </a:r>
            <a:r>
              <a:rPr lang="en-US" dirty="0" err="1" smtClean="0"/>
              <a:t>photothermal</a:t>
            </a:r>
            <a:r>
              <a:rPr lang="en-US" dirty="0" smtClean="0"/>
              <a:t> reaction, which generate heat in target tissue to produce an effect.</a:t>
            </a:r>
          </a:p>
          <a:p>
            <a:endParaRPr lang="en-US" dirty="0"/>
          </a:p>
          <a:p>
            <a:r>
              <a:rPr lang="en-US" dirty="0" smtClean="0"/>
              <a:t>Considering all the effects we want our laser to be able to produce, we should realize that laser closest to doing everything is  E</a:t>
            </a:r>
            <a:r>
              <a:rPr lang="en-US" sz="1400" dirty="0" smtClean="0"/>
              <a:t>RBIUM</a:t>
            </a:r>
            <a:r>
              <a:rPr lang="en-US" dirty="0" smtClean="0"/>
              <a:t>: YAG “ the laser for all purpose.”</a:t>
            </a:r>
            <a:endParaRPr lang="en-US" dirty="0"/>
          </a:p>
        </p:txBody>
      </p:sp>
    </p:spTree>
    <p:extLst>
      <p:ext uri="{BB962C8B-B14F-4D97-AF65-F5344CB8AC3E}">
        <p14:creationId xmlns:p14="http://schemas.microsoft.com/office/powerpoint/2010/main" val="1138621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88640"/>
            <a:ext cx="6705600" cy="523220"/>
          </a:xfrm>
          <a:prstGeom prst="rect">
            <a:avLst/>
          </a:prstGeom>
          <a:noFill/>
        </p:spPr>
        <p:txBody>
          <a:bodyPr wrap="square" rtlCol="0">
            <a:spAutoFit/>
          </a:bodyPr>
          <a:lstStyle/>
          <a:p>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WHY   ER:YAG  LASER?  </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 name="Picture 11" descr="laserji_koza.png"/>
          <p:cNvPicPr>
            <a:picLocks noChangeAspect="1"/>
          </p:cNvPicPr>
          <p:nvPr/>
        </p:nvPicPr>
        <p:blipFill>
          <a:blip r:embed="rId2" cstate="print">
            <a:lum contrast="30000"/>
          </a:blip>
          <a:srcRect r="46423"/>
          <a:stretch>
            <a:fillRect/>
          </a:stretch>
        </p:blipFill>
        <p:spPr bwMode="auto">
          <a:xfrm>
            <a:off x="7191795" y="1106108"/>
            <a:ext cx="1495005" cy="3465892"/>
          </a:xfrm>
          <a:prstGeom prst="rect">
            <a:avLst/>
          </a:prstGeom>
          <a:noFill/>
          <a:ln w="444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2"/>
          <p:cNvPicPr>
            <a:picLocks noChangeAspect="1" noChangeArrowheads="1"/>
          </p:cNvPicPr>
          <p:nvPr/>
        </p:nvPicPr>
        <p:blipFill>
          <a:blip r:embed="rId3" cstate="print">
            <a:lum contrast="20000"/>
          </a:blip>
          <a:srcRect b="4933"/>
          <a:stretch>
            <a:fillRect/>
          </a:stretch>
        </p:blipFill>
        <p:spPr bwMode="auto">
          <a:xfrm>
            <a:off x="483352" y="1916832"/>
            <a:ext cx="3479048" cy="3111347"/>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114799" y="2408872"/>
            <a:ext cx="3076995" cy="1569660"/>
          </a:xfrm>
          <a:prstGeom prst="rect">
            <a:avLst/>
          </a:prstGeom>
          <a:noFill/>
        </p:spPr>
        <p:txBody>
          <a:bodyPr wrap="square" rtlCol="0">
            <a:spAutoFit/>
          </a:bodyPr>
          <a:lstStyle/>
          <a:p>
            <a:r>
              <a:rPr lang="en-US" sz="1600" b="1" dirty="0" smtClean="0"/>
              <a:t>Longer wavelengths 2940 nm</a:t>
            </a:r>
            <a:r>
              <a:rPr lang="en-US" sz="1600" dirty="0" smtClean="0"/>
              <a:t>, being maximally absorbed by </a:t>
            </a:r>
            <a:r>
              <a:rPr lang="en-US" sz="1600" b="1" dirty="0" smtClean="0"/>
              <a:t>WATER-BASED CHROMOPHORES</a:t>
            </a:r>
          </a:p>
          <a:p>
            <a:r>
              <a:rPr lang="en-US" sz="1600" b="1" dirty="0" smtClean="0"/>
              <a:t> </a:t>
            </a:r>
            <a:r>
              <a:rPr lang="en-US" sz="1600" dirty="0" smtClean="0"/>
              <a:t>- little sub-surface disruption.</a:t>
            </a:r>
          </a:p>
          <a:p>
            <a:r>
              <a:rPr lang="en-US" sz="1600" b="1" dirty="0" smtClean="0"/>
              <a:t>Depth</a:t>
            </a:r>
            <a:r>
              <a:rPr lang="en-US" sz="1600" dirty="0" smtClean="0"/>
              <a:t> 0,1 mm</a:t>
            </a:r>
          </a:p>
        </p:txBody>
      </p:sp>
      <p:sp>
        <p:nvSpPr>
          <p:cNvPr id="18" name="Rectangle 17"/>
          <p:cNvSpPr/>
          <p:nvPr/>
        </p:nvSpPr>
        <p:spPr>
          <a:xfrm>
            <a:off x="381000" y="5172670"/>
            <a:ext cx="8229600" cy="646331"/>
          </a:xfrm>
          <a:prstGeom prst="rect">
            <a:avLst/>
          </a:prstGeom>
        </p:spPr>
        <p:txBody>
          <a:bodyPr wrap="square">
            <a:spAutoFit/>
          </a:bodyPr>
          <a:lstStyle/>
          <a:p>
            <a:r>
              <a:rPr lang="en-US" b="1" dirty="0" smtClean="0"/>
              <a:t>Tissue ablation </a:t>
            </a:r>
            <a:r>
              <a:rPr lang="en-US" dirty="0" smtClean="0"/>
              <a:t>(also called vaporization) is used to remove only the surface - </a:t>
            </a:r>
            <a:r>
              <a:rPr lang="en-US" b="1" dirty="0" smtClean="0"/>
              <a:t>the epithelium or to the epithelium and underlying superficial </a:t>
            </a:r>
            <a:r>
              <a:rPr lang="en-US" b="1" dirty="0" err="1" smtClean="0"/>
              <a:t>submucosa</a:t>
            </a:r>
            <a:r>
              <a:rPr lang="en-US" b="1" dirty="0" smtClean="0"/>
              <a:t>. </a:t>
            </a:r>
          </a:p>
        </p:txBody>
      </p:sp>
      <p:sp>
        <p:nvSpPr>
          <p:cNvPr id="19" name="Rectangle 18"/>
          <p:cNvSpPr/>
          <p:nvPr/>
        </p:nvSpPr>
        <p:spPr>
          <a:xfrm>
            <a:off x="179512" y="764704"/>
            <a:ext cx="7059488" cy="830997"/>
          </a:xfrm>
          <a:prstGeom prst="rect">
            <a:avLst/>
          </a:prstGeom>
        </p:spPr>
        <p:txBody>
          <a:bodyPr wrap="square">
            <a:spAutoFit/>
          </a:bodyPr>
          <a:lstStyle/>
          <a:p>
            <a:r>
              <a:rPr lang="en-US" sz="1600" b="1" dirty="0" smtClean="0"/>
              <a:t>HAVE THE ABILITY TO EFFECTIVELY ABLATE, INCISE AND EXCISE BIOLOGICAL TISSUE: SOFT and HARD</a:t>
            </a:r>
          </a:p>
          <a:p>
            <a:r>
              <a:rPr lang="en-US" altLang="mk-MK" sz="1600" b="1" dirty="0"/>
              <a:t>The” </a:t>
            </a:r>
            <a:r>
              <a:rPr lang="en-US" altLang="mk-MK" sz="1600" b="1" dirty="0">
                <a:ln w="18000">
                  <a:solidFill>
                    <a:sysClr val="windowText" lastClr="000000"/>
                  </a:solidFill>
                  <a:prstDash val="solid"/>
                  <a:miter lim="800000"/>
                </a:ln>
                <a:solidFill>
                  <a:srgbClr val="FF0000"/>
                </a:solidFill>
                <a:effectLst>
                  <a:outerShdw blurRad="25500" dist="23000" dir="7020000" algn="tl">
                    <a:srgbClr val="000000">
                      <a:alpha val="50000"/>
                    </a:srgbClr>
                  </a:outerShdw>
                </a:effectLst>
              </a:rPr>
              <a:t>ALL TISSUE LASER</a:t>
            </a:r>
            <a:r>
              <a:rPr lang="en-US" altLang="mk-MK" sz="1600" b="1" dirty="0"/>
              <a:t>”  IS </a:t>
            </a:r>
            <a:r>
              <a:rPr lang="en-US" altLang="mk-MK" sz="1600" b="1" dirty="0" smtClean="0"/>
              <a:t>PRACTICAL.</a:t>
            </a:r>
            <a:endParaRPr lang="en-US" dirty="0"/>
          </a:p>
        </p:txBody>
      </p:sp>
      <p:sp>
        <p:nvSpPr>
          <p:cNvPr id="8" name="TextBox 7"/>
          <p:cNvSpPr txBox="1"/>
          <p:nvPr/>
        </p:nvSpPr>
        <p:spPr>
          <a:xfrm>
            <a:off x="5029200" y="4202668"/>
            <a:ext cx="2057400" cy="923330"/>
          </a:xfrm>
          <a:prstGeom prst="rect">
            <a:avLst/>
          </a:prstGeom>
          <a:solidFill>
            <a:schemeClr val="bg2"/>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endParaRPr lang="en-US" sz="1200" dirty="0" smtClean="0"/>
          </a:p>
          <a:p>
            <a:r>
              <a:rPr lang="en-US" sz="1200" dirty="0" smtClean="0"/>
              <a:t>Tissue ablation –</a:t>
            </a:r>
            <a:r>
              <a:rPr lang="en-US" sz="1200" b="1" dirty="0" smtClean="0"/>
              <a:t> 10 µm.</a:t>
            </a:r>
          </a:p>
          <a:p>
            <a:r>
              <a:rPr lang="en-US" sz="1200" dirty="0" smtClean="0"/>
              <a:t>Thermal damage- </a:t>
            </a:r>
            <a:r>
              <a:rPr lang="en-US" sz="1200" b="1" dirty="0" smtClean="0"/>
              <a:t>5 µm</a:t>
            </a:r>
            <a:endParaRPr lang="en-US" sz="1200" dirty="0" smtClean="0"/>
          </a:p>
          <a:p>
            <a:endParaRPr lang="en-US" dirty="0"/>
          </a:p>
        </p:txBody>
      </p:sp>
    </p:spTree>
    <p:extLst>
      <p:ext uri="{BB962C8B-B14F-4D97-AF65-F5344CB8AC3E}">
        <p14:creationId xmlns:p14="http://schemas.microsoft.com/office/powerpoint/2010/main" val="12079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7000"/>
                            </p:stCondLst>
                            <p:childTnLst>
                              <p:par>
                                <p:cTn id="13" presetID="27" presetClass="entr" presetSubtype="0" fill="hold" nodeType="afterEffect">
                                  <p:stCondLst>
                                    <p:cond delay="0"/>
                                  </p:stCondLst>
                                  <p:iterate type="lt">
                                    <p:tmPct val="50000"/>
                                  </p:iterate>
                                  <p:childTnLst>
                                    <p:set>
                                      <p:cBhvr>
                                        <p:cTn id="14"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15" dur="80"/>
                                        <p:tgtEl>
                                          <p:spTgt spid="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17">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17">
                                            <p:txEl>
                                              <p:pRg st="1" end="1"/>
                                            </p:txEl>
                                          </p:spTgt>
                                        </p:tgtEl>
                                        <p:attrNameLst>
                                          <p:attrName>style.visibility</p:attrName>
                                        </p:attrNameLst>
                                      </p:cBhvr>
                                      <p:to>
                                        <p:strVal val="visible"/>
                                      </p:to>
                                    </p:set>
                                    <p:anim calcmode="discrete" valueType="clr">
                                      <p:cBhvr override="childStyle">
                                        <p:cTn id="22" dur="80"/>
                                        <p:tgtEl>
                                          <p:spTgt spid="1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7">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17">
                                            <p:txEl>
                                              <p:pRg st="1" end="1"/>
                                            </p:txEl>
                                          </p:spTgt>
                                        </p:tgtEl>
                                        <p:attrNameLst>
                                          <p:attrName>fill.type</p:attrName>
                                        </p:attrNameLst>
                                      </p:cBhvr>
                                      <p:to>
                                        <p:strVal val="solid"/>
                                      </p:to>
                                    </p:set>
                                  </p:childTnLst>
                                </p:cTn>
                              </p:par>
                              <p:par>
                                <p:cTn id="25" presetID="27" presetClass="entr" presetSubtype="0" fill="hold" nodeType="withEffect">
                                  <p:stCondLst>
                                    <p:cond delay="0"/>
                                  </p:stCondLst>
                                  <p:iterate type="lt">
                                    <p:tmPct val="50000"/>
                                  </p:iterate>
                                  <p:childTnLst>
                                    <p:set>
                                      <p:cBhvr>
                                        <p:cTn id="26" dur="1" fill="hold">
                                          <p:stCondLst>
                                            <p:cond delay="0"/>
                                          </p:stCondLst>
                                        </p:cTn>
                                        <p:tgtEl>
                                          <p:spTgt spid="17">
                                            <p:txEl>
                                              <p:pRg st="2" end="2"/>
                                            </p:txEl>
                                          </p:spTgt>
                                        </p:tgtEl>
                                        <p:attrNameLst>
                                          <p:attrName>style.visibility</p:attrName>
                                        </p:attrNameLst>
                                      </p:cBhvr>
                                      <p:to>
                                        <p:strVal val="visible"/>
                                      </p:to>
                                    </p:set>
                                    <p:anim calcmode="discrete" valueType="clr">
                                      <p:cBhvr override="childStyle">
                                        <p:cTn id="27" dur="80"/>
                                        <p:tgtEl>
                                          <p:spTgt spid="1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7">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17">
                                            <p:txEl>
                                              <p:pRg st="2" end="2"/>
                                            </p:txEl>
                                          </p:spTgt>
                                        </p:tgtEl>
                                        <p:attrNameLst>
                                          <p:attrName>fill.type</p:attrName>
                                        </p:attrNameLst>
                                      </p:cBhvr>
                                      <p:to>
                                        <p:strVal val="solid"/>
                                      </p:to>
                                    </p:set>
                                  </p:childTnLst>
                                </p:cTn>
                              </p:par>
                            </p:childTnLst>
                          </p:cTn>
                        </p:par>
                        <p:par>
                          <p:cTn id="30" fill="hold">
                            <p:stCondLst>
                              <p:cond delay="1200"/>
                            </p:stCondLst>
                            <p:childTnLst>
                              <p:par>
                                <p:cTn id="31" presetID="27" presetClass="entr" presetSubtype="0" fill="hold" grpId="0" nodeType="afterEffect">
                                  <p:stCondLst>
                                    <p:cond delay="2000"/>
                                  </p:stCondLst>
                                  <p:iterate type="lt">
                                    <p:tmPct val="50000"/>
                                  </p:iterate>
                                  <p:childTnLst>
                                    <p:set>
                                      <p:cBhvr>
                                        <p:cTn id="32" dur="1" fill="hold">
                                          <p:stCondLst>
                                            <p:cond delay="0"/>
                                          </p:stCondLst>
                                        </p:cTn>
                                        <p:tgtEl>
                                          <p:spTgt spid="18"/>
                                        </p:tgtEl>
                                        <p:attrNameLst>
                                          <p:attrName>style.visibility</p:attrName>
                                        </p:attrNameLst>
                                      </p:cBhvr>
                                      <p:to>
                                        <p:strVal val="visible"/>
                                      </p:to>
                                    </p:set>
                                    <p:anim calcmode="discrete" valueType="clr">
                                      <p:cBhvr override="childStyle">
                                        <p:cTn id="3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8"/>
                                        </p:tgtEl>
                                        <p:attrNameLst>
                                          <p:attrName>fillcolor</p:attrName>
                                        </p:attrNameLst>
                                      </p:cBhvr>
                                      <p:tavLst>
                                        <p:tav tm="0">
                                          <p:val>
                                            <p:clrVal>
                                              <a:schemeClr val="accent2"/>
                                            </p:clrVal>
                                          </p:val>
                                        </p:tav>
                                        <p:tav tm="50000">
                                          <p:val>
                                            <p:clrVal>
                                              <a:schemeClr val="hlink"/>
                                            </p:clrVal>
                                          </p:val>
                                        </p:tav>
                                      </p:tavLst>
                                    </p:anim>
                                    <p:set>
                                      <p:cBhvr>
                                        <p:cTn id="35" dur="80"/>
                                        <p:tgtEl>
                                          <p:spTgt spid="18"/>
                                        </p:tgtEl>
                                        <p:attrNameLst>
                                          <p:attrName>fill.type</p:attrName>
                                        </p:attrNameLst>
                                      </p:cBhvr>
                                      <p:to>
                                        <p:strVal val="solid"/>
                                      </p:to>
                                    </p:set>
                                  </p:childTnLst>
                                </p:cTn>
                              </p:par>
                            </p:childTnLst>
                          </p:cTn>
                        </p:par>
                        <p:par>
                          <p:cTn id="36" fill="hold">
                            <p:stCondLst>
                              <p:cond delay="848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05342"/>
            <a:ext cx="8534400" cy="1477328"/>
          </a:xfrm>
          <a:prstGeom prst="rect">
            <a:avLst/>
          </a:prstGeom>
        </p:spPr>
        <p:txBody>
          <a:bodyPr wrap="square">
            <a:spAutoFit/>
          </a:bodyPr>
          <a:lstStyle/>
          <a:p>
            <a:pPr algn="just"/>
            <a:r>
              <a:rPr lang="en-US" dirty="0"/>
              <a:t>Studies have shown additional benefits with laser use, </a:t>
            </a:r>
            <a:r>
              <a:rPr lang="en-US" dirty="0" smtClean="0"/>
              <a:t>such as </a:t>
            </a:r>
            <a:r>
              <a:rPr lang="en-US" dirty="0"/>
              <a:t>minimal wound contraction91 and minimal scarring </a:t>
            </a:r>
            <a:r>
              <a:rPr lang="en-US" dirty="0" smtClean="0"/>
              <a:t>when compared </a:t>
            </a:r>
            <a:r>
              <a:rPr lang="en-US" dirty="0"/>
              <a:t>to scalpel surgery.92 Researchers comparing CO2 </a:t>
            </a:r>
            <a:r>
              <a:rPr lang="en-US" dirty="0" smtClean="0"/>
              <a:t>laser vs</a:t>
            </a:r>
            <a:r>
              <a:rPr lang="en-US" dirty="0"/>
              <a:t>. scalpel and </a:t>
            </a:r>
            <a:r>
              <a:rPr lang="en-US" dirty="0" err="1"/>
              <a:t>electrosurgery</a:t>
            </a:r>
            <a:r>
              <a:rPr lang="en-US" dirty="0"/>
              <a:t> demonstrated less tissue damage</a:t>
            </a:r>
          </a:p>
          <a:p>
            <a:pPr algn="just"/>
            <a:r>
              <a:rPr lang="en-US" dirty="0"/>
              <a:t>with the laser compared to </a:t>
            </a:r>
            <a:r>
              <a:rPr lang="en-US" dirty="0" err="1"/>
              <a:t>electrosurgery</a:t>
            </a:r>
            <a:r>
              <a:rPr lang="en-US" dirty="0"/>
              <a:t> or </a:t>
            </a:r>
            <a:r>
              <a:rPr lang="en-US" dirty="0" smtClean="0"/>
              <a:t>conventional instruments93 </a:t>
            </a:r>
            <a:r>
              <a:rPr lang="en-US" dirty="0"/>
              <a:t>and a higher production and release of </a:t>
            </a:r>
            <a:r>
              <a:rPr lang="en-US" dirty="0" smtClean="0"/>
              <a:t>growth factors </a:t>
            </a:r>
            <a:r>
              <a:rPr lang="en-US" dirty="0"/>
              <a:t>in laser sites compared to scalpel </a:t>
            </a:r>
            <a:r>
              <a:rPr lang="en-US" dirty="0" smtClean="0"/>
              <a:t>sites.94</a:t>
            </a:r>
            <a:endParaRPr lang="en-US" dirty="0"/>
          </a:p>
        </p:txBody>
      </p:sp>
    </p:spTree>
    <p:extLst>
      <p:ext uri="{BB962C8B-B14F-4D97-AF65-F5344CB8AC3E}">
        <p14:creationId xmlns:p14="http://schemas.microsoft.com/office/powerpoint/2010/main" val="2316745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93455"/>
            <a:ext cx="8763000" cy="2554545"/>
          </a:xfrm>
          <a:prstGeom prst="rect">
            <a:avLst/>
          </a:prstGeom>
        </p:spPr>
        <p:txBody>
          <a:bodyPr wrap="square">
            <a:spAutoFit/>
          </a:bodyPr>
          <a:lstStyle/>
          <a:p>
            <a:r>
              <a:rPr lang="en-US" sz="2000" dirty="0"/>
              <a:t>The </a:t>
            </a:r>
            <a:r>
              <a:rPr lang="en-US" sz="2000" b="1" dirty="0"/>
              <a:t>energy</a:t>
            </a:r>
            <a:r>
              <a:rPr lang="en-US" sz="2000" dirty="0"/>
              <a:t> used is indicated in Joule (J), which is the number of </a:t>
            </a:r>
            <a:r>
              <a:rPr lang="en-US" sz="2000" dirty="0" err="1"/>
              <a:t>milliwatts</a:t>
            </a:r>
            <a:r>
              <a:rPr lang="en-US" sz="2000" dirty="0"/>
              <a:t> x the number of seconds of irradiation. </a:t>
            </a:r>
            <a:endParaRPr lang="en-US" sz="2000" dirty="0" smtClean="0"/>
          </a:p>
          <a:p>
            <a:r>
              <a:rPr lang="en-US" sz="2000" dirty="0" smtClean="0"/>
              <a:t>Thus</a:t>
            </a:r>
            <a:r>
              <a:rPr lang="en-US" sz="2000" dirty="0"/>
              <a:t>, 50 </a:t>
            </a:r>
            <a:r>
              <a:rPr lang="en-US" sz="2000" dirty="0" err="1"/>
              <a:t>mW</a:t>
            </a:r>
            <a:r>
              <a:rPr lang="en-US" sz="2000" dirty="0"/>
              <a:t> x 60 seconds produces an energy of 3000 </a:t>
            </a:r>
            <a:r>
              <a:rPr lang="en-US" sz="2000" dirty="0" err="1"/>
              <a:t>millijoules</a:t>
            </a:r>
            <a:r>
              <a:rPr lang="en-US" sz="2000" dirty="0"/>
              <a:t>, equals 3 J.  Suitable therapeutic energies range from 1-10 J per point. </a:t>
            </a:r>
            <a:endParaRPr lang="en-US" sz="2000" dirty="0" smtClean="0"/>
          </a:p>
          <a:p>
            <a:r>
              <a:rPr lang="en-US" sz="2000" dirty="0" smtClean="0"/>
              <a:t>The</a:t>
            </a:r>
            <a:r>
              <a:rPr lang="en-US" sz="2000" dirty="0"/>
              <a:t> </a:t>
            </a:r>
            <a:r>
              <a:rPr lang="en-US" sz="2000" b="1" dirty="0" smtClean="0"/>
              <a:t>dose </a:t>
            </a:r>
            <a:r>
              <a:rPr lang="en-US" sz="2000" dirty="0" smtClean="0"/>
              <a:t>is </a:t>
            </a:r>
            <a:r>
              <a:rPr lang="en-US" sz="2000" dirty="0"/>
              <a:t>expressed in J/cm2. To calculate the dose, the irradiated area must be known. </a:t>
            </a:r>
            <a:endParaRPr lang="en-US" sz="2000" dirty="0" smtClean="0"/>
          </a:p>
          <a:p>
            <a:r>
              <a:rPr lang="en-US" sz="2000" dirty="0" smtClean="0"/>
              <a:t>1 </a:t>
            </a:r>
            <a:r>
              <a:rPr lang="en-US" sz="2000" dirty="0"/>
              <a:t>J over an area of 1 cm2 = 1 J/cm2. 1 J over an area of 0.1 cm2 = 10 J/cm2. There is generally no heat sensation or tissue heating involved in this therapy.</a:t>
            </a:r>
          </a:p>
        </p:txBody>
      </p:sp>
      <p:sp>
        <p:nvSpPr>
          <p:cNvPr id="3" name="Rectangle 2"/>
          <p:cNvSpPr/>
          <p:nvPr/>
        </p:nvSpPr>
        <p:spPr>
          <a:xfrm>
            <a:off x="228600" y="3048000"/>
            <a:ext cx="8686800" cy="1908215"/>
          </a:xfrm>
          <a:prstGeom prst="rect">
            <a:avLst/>
          </a:prstGeom>
          <a:solidFill>
            <a:schemeClr val="bg2"/>
          </a:solidFill>
        </p:spPr>
        <p:txBody>
          <a:bodyPr wrap="square">
            <a:spAutoFit/>
          </a:bodyPr>
          <a:lstStyle/>
          <a:p>
            <a:r>
              <a:rPr lang="en-US" dirty="0"/>
              <a:t>There are more than 2500 scientific studies in the field of laser </a:t>
            </a:r>
            <a:r>
              <a:rPr lang="en-US" dirty="0" smtClean="0"/>
              <a:t>therapy(LLLT), </a:t>
            </a:r>
            <a:r>
              <a:rPr lang="en-US" dirty="0"/>
              <a:t>among them more than 100 positive double blind studies [3]. In dentistry alone, the number of studies are some 325, from 82 institutions in 37 countries [4]. The quality of these studies vary but it is interesting to note that more than 90% of the studies report on positive effects of laser therapy</a:t>
            </a:r>
            <a:r>
              <a:rPr lang="en-US" dirty="0" smtClean="0"/>
              <a:t>.</a:t>
            </a:r>
            <a:r>
              <a:rPr lang="en-US" dirty="0"/>
              <a:t> </a:t>
            </a:r>
            <a:r>
              <a:rPr lang="en-US" sz="1400" dirty="0">
                <a:solidFill>
                  <a:srgbClr val="FF0000"/>
                </a:solidFill>
              </a:rPr>
              <a:t>[3] </a:t>
            </a:r>
            <a:r>
              <a:rPr lang="en-US" sz="1400" dirty="0" err="1">
                <a:solidFill>
                  <a:srgbClr val="FF0000"/>
                </a:solidFill>
              </a:rPr>
              <a:t>Tunér</a:t>
            </a:r>
            <a:r>
              <a:rPr lang="en-US" sz="1400" dirty="0">
                <a:solidFill>
                  <a:srgbClr val="FF0000"/>
                </a:solidFill>
              </a:rPr>
              <a:t> J, </a:t>
            </a:r>
            <a:r>
              <a:rPr lang="en-US" sz="1400" dirty="0" err="1">
                <a:solidFill>
                  <a:srgbClr val="FF0000"/>
                </a:solidFill>
              </a:rPr>
              <a:t>Hode</a:t>
            </a:r>
            <a:r>
              <a:rPr lang="en-US" sz="1400" dirty="0">
                <a:solidFill>
                  <a:srgbClr val="FF0000"/>
                </a:solidFill>
              </a:rPr>
              <a:t> L. 100 positive double blind studies - enough or too little? Proc. SPIE, </a:t>
            </a:r>
            <a:r>
              <a:rPr lang="en-US" sz="1400" dirty="0" err="1">
                <a:solidFill>
                  <a:srgbClr val="FF0000"/>
                </a:solidFill>
              </a:rPr>
              <a:t>Vol</a:t>
            </a:r>
            <a:r>
              <a:rPr lang="en-US" sz="1400" dirty="0">
                <a:solidFill>
                  <a:srgbClr val="FF0000"/>
                </a:solidFill>
              </a:rPr>
              <a:t>  4166, 1999: 226-232</a:t>
            </a:r>
            <a:r>
              <a:rPr lang="en-US" sz="1400" dirty="0" smtClean="0">
                <a:solidFill>
                  <a:srgbClr val="FF0000"/>
                </a:solidFill>
              </a:rPr>
              <a:t>. [</a:t>
            </a:r>
            <a:r>
              <a:rPr lang="en-US" sz="1400" dirty="0">
                <a:solidFill>
                  <a:srgbClr val="FF0000"/>
                </a:solidFill>
              </a:rPr>
              <a:t>4] </a:t>
            </a:r>
            <a:r>
              <a:rPr lang="en-US" sz="1400" dirty="0" err="1">
                <a:solidFill>
                  <a:srgbClr val="FF0000"/>
                </a:solidFill>
              </a:rPr>
              <a:t>Tunér</a:t>
            </a:r>
            <a:r>
              <a:rPr lang="en-US" sz="1400" dirty="0">
                <a:solidFill>
                  <a:srgbClr val="FF0000"/>
                </a:solidFill>
              </a:rPr>
              <a:t> J, </a:t>
            </a:r>
            <a:r>
              <a:rPr lang="en-US" sz="1400" dirty="0" err="1">
                <a:solidFill>
                  <a:srgbClr val="FF0000"/>
                </a:solidFill>
              </a:rPr>
              <a:t>Hode</a:t>
            </a:r>
            <a:r>
              <a:rPr lang="en-US" sz="1400" dirty="0">
                <a:solidFill>
                  <a:srgbClr val="FF0000"/>
                </a:solidFill>
              </a:rPr>
              <a:t> L. Low level laser therapy - clinical practice and scientific background. 1999. Prima Books. ISBN 91-630-7616-0</a:t>
            </a:r>
            <a:r>
              <a:rPr lang="en-US" sz="1400" dirty="0" smtClean="0">
                <a:solidFill>
                  <a:srgbClr val="FF0000"/>
                </a:solidFill>
              </a:rPr>
              <a:t>.</a:t>
            </a:r>
            <a:endParaRPr lang="en-US" sz="1400" dirty="0">
              <a:solidFill>
                <a:srgbClr val="FF0000"/>
              </a:solidFill>
            </a:endParaRPr>
          </a:p>
        </p:txBody>
      </p:sp>
      <p:sp>
        <p:nvSpPr>
          <p:cNvPr id="4" name="Rectangle 3"/>
          <p:cNvSpPr/>
          <p:nvPr/>
        </p:nvSpPr>
        <p:spPr>
          <a:xfrm>
            <a:off x="152400" y="5152072"/>
            <a:ext cx="8839200" cy="1477328"/>
          </a:xfrm>
          <a:prstGeom prst="rect">
            <a:avLst/>
          </a:prstGeom>
          <a:solidFill>
            <a:schemeClr val="bg2"/>
          </a:solidFill>
        </p:spPr>
        <p:txBody>
          <a:bodyPr wrap="square">
            <a:spAutoFit/>
          </a:bodyPr>
          <a:lstStyle/>
          <a:p>
            <a:r>
              <a:rPr lang="en-US" dirty="0"/>
              <a:t>  In total, 30 different dental indications have been reported in the literature. The very variety of indications has been used as an argument against the probability of laser therapy. However, it rather shows the input on general biological systems, such as the immune system, SOD activity, ATP production, cell membrane permeability, release of transmitter substances etc.</a:t>
            </a:r>
          </a:p>
        </p:txBody>
      </p:sp>
      <p:sp>
        <p:nvSpPr>
          <p:cNvPr id="5" name="TextBox 4"/>
          <p:cNvSpPr txBox="1"/>
          <p:nvPr/>
        </p:nvSpPr>
        <p:spPr>
          <a:xfrm>
            <a:off x="381000" y="87868"/>
            <a:ext cx="2971800" cy="369332"/>
          </a:xfrm>
          <a:prstGeom prst="rect">
            <a:avLst/>
          </a:prstGeom>
          <a:noFill/>
          <a:ln>
            <a:solidFill>
              <a:schemeClr val="tx1"/>
            </a:solidFill>
          </a:ln>
        </p:spPr>
        <p:txBody>
          <a:bodyPr wrap="square" rtlCol="0">
            <a:spAutoFit/>
          </a:bodyPr>
          <a:lstStyle/>
          <a:p>
            <a:pPr algn="ctr"/>
            <a:r>
              <a:rPr lang="en-US" b="1" dirty="0" smtClean="0">
                <a:solidFill>
                  <a:srgbClr val="FF0000"/>
                </a:solidFill>
              </a:rPr>
              <a:t>IN SCIENCE</a:t>
            </a:r>
            <a:endParaRPr lang="en-US" b="1" dirty="0">
              <a:solidFill>
                <a:srgbClr val="FF0000"/>
              </a:solidFill>
            </a:endParaRPr>
          </a:p>
        </p:txBody>
      </p:sp>
    </p:spTree>
    <p:extLst>
      <p:ext uri="{BB962C8B-B14F-4D97-AF65-F5344CB8AC3E}">
        <p14:creationId xmlns:p14="http://schemas.microsoft.com/office/powerpoint/2010/main" val="4264112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534400" cy="2031325"/>
          </a:xfrm>
          <a:prstGeom prst="rect">
            <a:avLst/>
          </a:prstGeom>
        </p:spPr>
        <p:txBody>
          <a:bodyPr wrap="square">
            <a:spAutoFit/>
          </a:bodyPr>
          <a:lstStyle/>
          <a:p>
            <a:r>
              <a:rPr lang="en-US" dirty="0"/>
              <a:t>  Laser therapy science is a complicated matter where a combined knowledge about laser physics, medicine,  clinical procedures and scientific rules is essential [5]. Many studies, positive and negative, lack relevant reporting parameters and make a proper evaluation difficult. The existing literature is a sufficient foundation for successful clinical therapy but more research is still needed to find out the optimal parameters</a:t>
            </a:r>
            <a:r>
              <a:rPr lang="en-US" dirty="0" smtClean="0"/>
              <a:t>.</a:t>
            </a:r>
            <a:r>
              <a:rPr lang="en-US" dirty="0"/>
              <a:t> </a:t>
            </a:r>
            <a:r>
              <a:rPr lang="en-US" dirty="0">
                <a:solidFill>
                  <a:srgbClr val="FF0000"/>
                </a:solidFill>
              </a:rPr>
              <a:t>[5] </a:t>
            </a:r>
            <a:r>
              <a:rPr lang="en-US" dirty="0" err="1">
                <a:solidFill>
                  <a:srgbClr val="FF0000"/>
                </a:solidFill>
              </a:rPr>
              <a:t>Tunér</a:t>
            </a:r>
            <a:r>
              <a:rPr lang="en-US" dirty="0">
                <a:solidFill>
                  <a:srgbClr val="FF0000"/>
                </a:solidFill>
              </a:rPr>
              <a:t> J, </a:t>
            </a:r>
            <a:r>
              <a:rPr lang="en-US" dirty="0" err="1">
                <a:solidFill>
                  <a:srgbClr val="FF0000"/>
                </a:solidFill>
              </a:rPr>
              <a:t>Hode</a:t>
            </a:r>
            <a:r>
              <a:rPr lang="en-US" dirty="0">
                <a:solidFill>
                  <a:srgbClr val="FF0000"/>
                </a:solidFill>
              </a:rPr>
              <a:t> L. It´s all in the parameters: a critical analysis of some well-known negative studies on low-level laser therapy. Journal of Clinical Laser Medicine &amp; Surgery. 1998; 16 (5): 245-248.</a:t>
            </a:r>
          </a:p>
        </p:txBody>
      </p:sp>
      <p:sp>
        <p:nvSpPr>
          <p:cNvPr id="3" name="TextBox 2"/>
          <p:cNvSpPr txBox="1"/>
          <p:nvPr/>
        </p:nvSpPr>
        <p:spPr>
          <a:xfrm>
            <a:off x="381000" y="87868"/>
            <a:ext cx="2971800" cy="369332"/>
          </a:xfrm>
          <a:prstGeom prst="rect">
            <a:avLst/>
          </a:prstGeom>
          <a:noFill/>
          <a:ln>
            <a:solidFill>
              <a:schemeClr val="tx1"/>
            </a:solidFill>
          </a:ln>
        </p:spPr>
        <p:txBody>
          <a:bodyPr wrap="square" rtlCol="0">
            <a:spAutoFit/>
          </a:bodyPr>
          <a:lstStyle/>
          <a:p>
            <a:pPr algn="ctr"/>
            <a:r>
              <a:rPr lang="en-US" b="1" dirty="0" smtClean="0">
                <a:solidFill>
                  <a:srgbClr val="FF0000"/>
                </a:solidFill>
              </a:rPr>
              <a:t>IN SCIENCE</a:t>
            </a:r>
            <a:endParaRPr lang="en-US" b="1" dirty="0">
              <a:solidFill>
                <a:srgbClr val="FF0000"/>
              </a:solidFill>
            </a:endParaRPr>
          </a:p>
        </p:txBody>
      </p:sp>
      <p:sp>
        <p:nvSpPr>
          <p:cNvPr id="4" name="Rectangle 3"/>
          <p:cNvSpPr/>
          <p:nvPr/>
        </p:nvSpPr>
        <p:spPr>
          <a:xfrm>
            <a:off x="381000" y="2496502"/>
            <a:ext cx="8534400" cy="3447098"/>
          </a:xfrm>
          <a:prstGeom prst="rect">
            <a:avLst/>
          </a:prstGeom>
        </p:spPr>
        <p:txBody>
          <a:bodyPr wrap="square">
            <a:spAutoFit/>
          </a:bodyPr>
          <a:lstStyle/>
          <a:p>
            <a:r>
              <a:rPr lang="en-US" b="1" dirty="0"/>
              <a:t>Non-</a:t>
            </a:r>
            <a:r>
              <a:rPr lang="en-US" b="1" dirty="0" err="1"/>
              <a:t>biomodulating</a:t>
            </a:r>
            <a:r>
              <a:rPr lang="en-US" b="1" dirty="0"/>
              <a:t> LLLT</a:t>
            </a:r>
            <a:endParaRPr lang="en-US" dirty="0"/>
          </a:p>
          <a:p>
            <a:r>
              <a:rPr lang="en-US" dirty="0"/>
              <a:t>A large number of in vitro studies have reported on the enhanced killing of bacteria using various dyes in combination with low level lasers. The most frequently used dye has been toluidine blue (TBO) and some of the microorganisms studied are streptococcus </a:t>
            </a:r>
            <a:r>
              <a:rPr lang="en-US" dirty="0" err="1"/>
              <a:t>mutans</a:t>
            </a:r>
            <a:r>
              <a:rPr lang="en-US" dirty="0"/>
              <a:t> (20) and staphylococcus </a:t>
            </a:r>
            <a:r>
              <a:rPr lang="en-US" dirty="0" err="1"/>
              <a:t>aureus</a:t>
            </a:r>
            <a:r>
              <a:rPr lang="en-US" dirty="0"/>
              <a:t> (21). The bactericidal effect of TBO is enhanced by low level laser light and the clinical implications of this combination in </a:t>
            </a:r>
            <a:r>
              <a:rPr lang="en-US" dirty="0" err="1"/>
              <a:t>cariology</a:t>
            </a:r>
            <a:r>
              <a:rPr lang="en-US" dirty="0"/>
              <a:t> and periodontology are indeed promising. Low level laser has also been shown to enhance the release of fluoride from  lacquers (22) and  resin cements (23</a:t>
            </a:r>
            <a:r>
              <a:rPr lang="en-US" dirty="0" smtClean="0"/>
              <a:t>).</a:t>
            </a:r>
          </a:p>
          <a:p>
            <a:r>
              <a:rPr lang="en-US" dirty="0"/>
              <a:t>[</a:t>
            </a:r>
            <a:r>
              <a:rPr lang="en-US" sz="1400" dirty="0">
                <a:solidFill>
                  <a:srgbClr val="FF0000"/>
                </a:solidFill>
              </a:rPr>
              <a:t>21] Wilson M, </a:t>
            </a:r>
            <a:r>
              <a:rPr lang="en-US" sz="1400" dirty="0" err="1">
                <a:solidFill>
                  <a:srgbClr val="FF0000"/>
                </a:solidFill>
              </a:rPr>
              <a:t>Yianni</a:t>
            </a:r>
            <a:r>
              <a:rPr lang="en-US" sz="1400" dirty="0">
                <a:solidFill>
                  <a:srgbClr val="FF0000"/>
                </a:solidFill>
              </a:rPr>
              <a:t> C. Killing of methicillin-resistant staphylococcus </a:t>
            </a:r>
            <a:r>
              <a:rPr lang="en-US" sz="1400" dirty="0" err="1">
                <a:solidFill>
                  <a:srgbClr val="FF0000"/>
                </a:solidFill>
              </a:rPr>
              <a:t>aureus</a:t>
            </a:r>
            <a:r>
              <a:rPr lang="en-US" sz="1400" dirty="0">
                <a:solidFill>
                  <a:srgbClr val="FF0000"/>
                </a:solidFill>
              </a:rPr>
              <a:t> by low-power laser light. J Med </a:t>
            </a:r>
            <a:r>
              <a:rPr lang="en-US" sz="1400" dirty="0" err="1">
                <a:solidFill>
                  <a:srgbClr val="FF0000"/>
                </a:solidFill>
              </a:rPr>
              <a:t>Microbiol</a:t>
            </a:r>
            <a:r>
              <a:rPr lang="en-US" sz="1400" dirty="0">
                <a:solidFill>
                  <a:srgbClr val="FF0000"/>
                </a:solidFill>
              </a:rPr>
              <a:t>. 1995; 42: 62-66.</a:t>
            </a:r>
          </a:p>
          <a:p>
            <a:r>
              <a:rPr lang="en-US" sz="1400" dirty="0">
                <a:solidFill>
                  <a:srgbClr val="FF0000"/>
                </a:solidFill>
              </a:rPr>
              <a:t>[22] </a:t>
            </a:r>
            <a:r>
              <a:rPr lang="en-US" sz="1400" dirty="0" err="1">
                <a:solidFill>
                  <a:srgbClr val="FF0000"/>
                </a:solidFill>
              </a:rPr>
              <a:t>Kazmina</a:t>
            </a:r>
            <a:r>
              <a:rPr lang="en-US" sz="1400" dirty="0">
                <a:solidFill>
                  <a:srgbClr val="FF0000"/>
                </a:solidFill>
              </a:rPr>
              <a:t> S et al. Laser prophylaxis and treatment of primary caries. SPIE Proc. 1984; 1994: 231-233.</a:t>
            </a:r>
          </a:p>
          <a:p>
            <a:r>
              <a:rPr lang="en-US" sz="1400" dirty="0">
                <a:solidFill>
                  <a:srgbClr val="FF0000"/>
                </a:solidFill>
              </a:rPr>
              <a:t>[23] van </a:t>
            </a:r>
            <a:r>
              <a:rPr lang="en-US" sz="1400" dirty="0" err="1">
                <a:solidFill>
                  <a:srgbClr val="FF0000"/>
                </a:solidFill>
              </a:rPr>
              <a:t>Rensburg</a:t>
            </a:r>
            <a:r>
              <a:rPr lang="en-US" sz="1400" dirty="0">
                <a:solidFill>
                  <a:srgbClr val="FF0000"/>
                </a:solidFill>
              </a:rPr>
              <a:t> S D, Wiltshire W A. The effect of soft laser irradiation on fluoride release of two fluoride-containing orthodontic bonding materials. J Dent </a:t>
            </a:r>
            <a:r>
              <a:rPr lang="en-US" sz="1400" dirty="0" err="1">
                <a:solidFill>
                  <a:srgbClr val="FF0000"/>
                </a:solidFill>
              </a:rPr>
              <a:t>Assoc</a:t>
            </a:r>
            <a:r>
              <a:rPr lang="en-US" sz="1400" dirty="0">
                <a:solidFill>
                  <a:srgbClr val="FF0000"/>
                </a:solidFill>
              </a:rPr>
              <a:t> S Afr. 1994; 49 (3): </a:t>
            </a:r>
            <a:r>
              <a:rPr lang="en-US" sz="1400" dirty="0" smtClean="0">
                <a:solidFill>
                  <a:srgbClr val="FF0000"/>
                </a:solidFill>
              </a:rPr>
              <a:t>127-31</a:t>
            </a:r>
            <a:endParaRPr lang="en-US" sz="1400" dirty="0">
              <a:solidFill>
                <a:srgbClr val="FF0000"/>
              </a:solidFill>
            </a:endParaRPr>
          </a:p>
        </p:txBody>
      </p:sp>
    </p:spTree>
    <p:extLst>
      <p:ext uri="{BB962C8B-B14F-4D97-AF65-F5344CB8AC3E}">
        <p14:creationId xmlns:p14="http://schemas.microsoft.com/office/powerpoint/2010/main" val="1984948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ext{Fluence } (\mathrm{J}/\mathrm{cm}^2) = \frac{\text{laser pulse energy } (\mathrm{J})}{\text{focal spot area } (\mathrm{c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590800"/>
            <a:ext cx="6705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xt{Intensity } (\mathrm{W}/\mathrm{cm}^2) = \frac{\text{average power } (\mathrm{W})}{\text{focal spot area } (\mathrm{c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423" y="152400"/>
            <a:ext cx="7010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xt{Peak intensity } (\mathrm{W}/\mathrm{cm}^2) = \frac{\text{peak power } (\mathrm{W})}{\text{focal spot area } (\mathrm{c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78867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3589" y="3537466"/>
            <a:ext cx="2551712" cy="369332"/>
          </a:xfrm>
          <a:prstGeom prst="rect">
            <a:avLst/>
          </a:prstGeom>
        </p:spPr>
        <p:txBody>
          <a:bodyPr wrap="square">
            <a:spAutoFit/>
          </a:bodyPr>
          <a:lstStyle/>
          <a:p>
            <a:r>
              <a:rPr lang="en-US" dirty="0"/>
              <a:t>while the peak power is</a:t>
            </a:r>
          </a:p>
        </p:txBody>
      </p:sp>
      <p:pic>
        <p:nvPicPr>
          <p:cNvPr id="2056" name="Picture 8" descr="\text{Peak power } (\mathrm{W}) = \frac{\text{pulse energy } (\mathrm{J})}{\text{pulse duration } (\mathr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722132"/>
            <a:ext cx="611505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24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nimal tissue ablation with less damage of surrounding tissues by using the PIRL laser. Scanning electron microscopy (SEM) of skin at the cut borders. (A) The PIRL laser kept the collagen layer intact. (B) The conventional laser damaged (burned) skin and deformed the collagen fibres resulting in a damaged, irregular extracellular matrix surface. (C) The scalpel damaged the skin by shearing between the collagen fibres and exposing individual cells (Arrow shows an adiopocytes which is exposed in this image). (D-F) Representative histologic sections of healed skin of excisional 4mm circular full thickness wounds using the three methods at 9 days post wounding. (D) PIRL Laser (E) Conventional Laser (F) Skin Biopsy Punch. (G-I) Schematic of cutting modalities. (G) The well absorbed PIRL pulses cause superheating of water inside the tissue on the picosecond timescale, ejecting the tissue faster than energy can diffuse to the surroundings area. The remaining adjacent tissue shows minimal damage compared to the other two modalities. (H) Conventional surgical lasers cut by depositing heat until the tissue melts or burns away. The damage zone in this case, can reach up to 800 µm away from the ablated edge. (I) The mechanical scalpel cuts skin by producing shear forces which exceed the elastic limit of the tissue. This causes a border of damage around the incision which reaches as far as 400 µm from the borders of the inc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8768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0"/>
            <a:ext cx="3962400" cy="4708981"/>
          </a:xfrm>
          <a:prstGeom prst="rect">
            <a:avLst/>
          </a:prstGeom>
          <a:noFill/>
        </p:spPr>
        <p:txBody>
          <a:bodyPr wrap="square" rtlCol="0">
            <a:spAutoFit/>
          </a:bodyPr>
          <a:lstStyle/>
          <a:p>
            <a:r>
              <a:rPr lang="en-US" sz="1200" b="1" dirty="0"/>
              <a:t>Figure 0001: </a:t>
            </a:r>
            <a:r>
              <a:rPr lang="en-US" sz="1200" dirty="0"/>
              <a:t>Minimal tissue ablation with less damage of surrounding tissues by using the PIRL laser. Scanning electron microscopy (SEM) of skin at the cut borders. (A) The PIRL laser kept the collagen layer intact. (B) The conventional laser damaged (burned) skin and deformed the collagen </a:t>
            </a:r>
            <a:r>
              <a:rPr lang="en-US" sz="1200" dirty="0" err="1"/>
              <a:t>fibres</a:t>
            </a:r>
            <a:r>
              <a:rPr lang="en-US" sz="1200" dirty="0"/>
              <a:t> resulting in a damaged, irregular extracellular matrix surface. (C) The scalpel damaged the skin by shearing between the collagen </a:t>
            </a:r>
            <a:r>
              <a:rPr lang="en-US" sz="1200" dirty="0" err="1"/>
              <a:t>fibres</a:t>
            </a:r>
            <a:r>
              <a:rPr lang="en-US" sz="1200" dirty="0"/>
              <a:t> and exposing individual cells (Arrow shows an </a:t>
            </a:r>
            <a:r>
              <a:rPr lang="en-US" sz="1200" dirty="0" err="1"/>
              <a:t>adiopocytes</a:t>
            </a:r>
            <a:r>
              <a:rPr lang="en-US" sz="1200" dirty="0"/>
              <a:t> which is exposed in this image). (D-F) Representative histologic sections of healed skin of excisional 4mm circular full thickness wounds using the three methods at 9 days post wounding. (D) PIRL Laser (E) Conventional Laser (F) Skin Biopsy Punch. (G-I) Schematic of cutting modalities. (G) The well absorbed PIRL pulses cause superheating of water inside the tissue on the picosecond timescale, ejecting the tissue faster than energy can diffuse to the surroundings area. The remaining adjacent tissue shows minimal damage compared to the other two modalities. (H) Conventional surgical lasers cut by depositing heat until the tissue melts or burns away. The damage zone in this case, can reach up to 800 µm away from the ablated edge. (I) The mechanical scalpel cuts skin by producing shear forces which exceed the elastic limit of the tissue</a:t>
            </a:r>
            <a:r>
              <a:rPr lang="en-US" sz="1200" dirty="0" smtClean="0"/>
              <a:t>.</a:t>
            </a:r>
            <a:r>
              <a:rPr lang="en-US" sz="1200" dirty="0"/>
              <a:t> This causes a border of damage around the incision which reaches as far as 400 µm from the borders of the incision.</a:t>
            </a:r>
          </a:p>
        </p:txBody>
      </p:sp>
      <p:sp>
        <p:nvSpPr>
          <p:cNvPr id="3" name="TextBox 2"/>
          <p:cNvSpPr txBox="1"/>
          <p:nvPr/>
        </p:nvSpPr>
        <p:spPr>
          <a:xfrm>
            <a:off x="0" y="4659868"/>
            <a:ext cx="9144000" cy="2123658"/>
          </a:xfrm>
          <a:prstGeom prst="rect">
            <a:avLst/>
          </a:prstGeom>
          <a:noFill/>
        </p:spPr>
        <p:txBody>
          <a:bodyPr wrap="square" rtlCol="0">
            <a:spAutoFit/>
          </a:bodyPr>
          <a:lstStyle/>
          <a:p>
            <a:r>
              <a:rPr lang="en-US" sz="1200" b="1" dirty="0"/>
              <a:t>Mentions:</a:t>
            </a:r>
            <a:r>
              <a:rPr lang="en-US" sz="1200" dirty="0"/>
              <a:t> To determine how the various modalities ablate tissue differently, the skin of the mouse subject was cut to a linear full thickness cut using the PIRL system, a commercial </a:t>
            </a:r>
            <a:r>
              <a:rPr lang="en-US" sz="1200" dirty="0" err="1"/>
              <a:t>Er:YAG</a:t>
            </a:r>
            <a:r>
              <a:rPr lang="en-US" sz="1200" dirty="0"/>
              <a:t> surgical laser (long pulse) at the exact same wavelength, or a conventional surgical scalpel. Transmission electron microscopy and scanning electron microscopy of the incised border revealed that the </a:t>
            </a:r>
            <a:r>
              <a:rPr lang="en-US" sz="1200" b="1" dirty="0"/>
              <a:t>conventional laser damaged the skin border up to 800 </a:t>
            </a:r>
            <a:r>
              <a:rPr lang="en-US" sz="1200" b="1" dirty="0" err="1"/>
              <a:t>μm</a:t>
            </a:r>
            <a:r>
              <a:rPr lang="en-US" sz="1200" b="1" dirty="0"/>
              <a:t> away </a:t>
            </a:r>
            <a:r>
              <a:rPr lang="en-US" sz="1200" dirty="0"/>
              <a:t>from the visible edge and the </a:t>
            </a:r>
            <a:r>
              <a:rPr lang="en-US" sz="1200" b="1" dirty="0"/>
              <a:t>surgical scalpel </a:t>
            </a:r>
            <a:r>
              <a:rPr lang="en-US" sz="1200" dirty="0"/>
              <a:t>caused dissociation of extracellular matrix </a:t>
            </a:r>
            <a:r>
              <a:rPr lang="en-US" sz="1200" dirty="0" err="1"/>
              <a:t>fibres</a:t>
            </a:r>
            <a:r>
              <a:rPr lang="en-US" sz="1200" dirty="0"/>
              <a:t> up to </a:t>
            </a:r>
            <a:r>
              <a:rPr lang="en-US" sz="1200" b="1" dirty="0"/>
              <a:t>400 </a:t>
            </a:r>
            <a:r>
              <a:rPr lang="en-US" sz="1200" b="1" dirty="0" err="1"/>
              <a:t>μm</a:t>
            </a:r>
            <a:r>
              <a:rPr lang="en-US" sz="1200" b="1" dirty="0"/>
              <a:t> further from the edge </a:t>
            </a:r>
            <a:r>
              <a:rPr lang="en-US" sz="1200" dirty="0"/>
              <a:t>(Figure 1A–C). By comparison, cuts done with the PIRL system had sharp edges and minimal damage to adjacent tissue. The PIRL system generated a cutting gap of 8 </a:t>
            </a:r>
            <a:r>
              <a:rPr lang="en-US" sz="1200" dirty="0" err="1"/>
              <a:t>μm</a:t>
            </a:r>
            <a:r>
              <a:rPr lang="en-US" sz="1200" dirty="0"/>
              <a:t>, smaller than the diameter of a single skin fibroblast which was observed in the same skin sections. In contrast, the measured gap for scalpel incisions ranged from 40 to 120 micrometers and 650 </a:t>
            </a:r>
            <a:r>
              <a:rPr lang="en-US" sz="1200" dirty="0" err="1"/>
              <a:t>μm</a:t>
            </a:r>
            <a:r>
              <a:rPr lang="en-US" sz="1200" dirty="0"/>
              <a:t> for the conventional laser (data not shown). Wounds that were formed using the PIRL system had a higher number of viable skin cells immediately adjacent to the cut as compared to the other modalities (data not shown). Taken together, these results show that PIRL produces substantially less damage to the extracellular matrix and cells surrounding the wound, and ablates a much lower volume of tissue to execute the same function in comparison to a conventional laser and surgical scalpel.</a:t>
            </a:r>
          </a:p>
        </p:txBody>
      </p:sp>
      <p:sp>
        <p:nvSpPr>
          <p:cNvPr id="4" name="Rectangle 3"/>
          <p:cNvSpPr/>
          <p:nvPr/>
        </p:nvSpPr>
        <p:spPr>
          <a:xfrm>
            <a:off x="55426" y="71735"/>
            <a:ext cx="5126174" cy="923330"/>
          </a:xfrm>
          <a:prstGeom prst="rect">
            <a:avLst/>
          </a:prstGeom>
          <a:solidFill>
            <a:schemeClr val="bg1">
              <a:lumMod val="95000"/>
            </a:schemeClr>
          </a:solidFill>
        </p:spPr>
        <p:txBody>
          <a:bodyPr wrap="square">
            <a:spAutoFit/>
          </a:bodyPr>
          <a:lstStyle/>
          <a:p>
            <a:r>
              <a:rPr lang="en-US" dirty="0"/>
              <a:t>Ultrafast Mid-IR Laser Scalpel; Approaching to Scar-less Surgery</a:t>
            </a:r>
          </a:p>
          <a:p>
            <a:r>
              <a:rPr lang="en-US" dirty="0" err="1"/>
              <a:t>Nik</a:t>
            </a:r>
            <a:r>
              <a:rPr lang="en-US" dirty="0"/>
              <a:t> SA - </a:t>
            </a:r>
            <a:r>
              <a:rPr lang="en-US" u="sng" dirty="0" err="1"/>
              <a:t>Int</a:t>
            </a:r>
            <a:r>
              <a:rPr lang="en-US" u="sng" dirty="0"/>
              <a:t> J </a:t>
            </a:r>
            <a:r>
              <a:rPr lang="en-US" u="sng" dirty="0" err="1"/>
              <a:t>Prev</a:t>
            </a:r>
            <a:r>
              <a:rPr lang="en-US" u="sng" dirty="0"/>
              <a:t> Med (2010)</a:t>
            </a:r>
            <a:endParaRPr lang="en-US" dirty="0"/>
          </a:p>
        </p:txBody>
      </p:sp>
    </p:spTree>
    <p:extLst>
      <p:ext uri="{BB962C8B-B14F-4D97-AF65-F5344CB8AC3E}">
        <p14:creationId xmlns:p14="http://schemas.microsoft.com/office/powerpoint/2010/main" val="30182294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37</a:t>
            </a:fld>
            <a:endParaRPr lang="en-US"/>
          </a:p>
        </p:txBody>
      </p:sp>
      <p:pic>
        <p:nvPicPr>
          <p:cNvPr id="3" name="Picture 6" descr="http://rightdentist.com/laserttl.gif"/>
          <p:cNvPicPr>
            <a:picLocks noChangeAspect="1" noChangeArrowheads="1"/>
          </p:cNvPicPr>
          <p:nvPr/>
        </p:nvPicPr>
        <p:blipFill>
          <a:blip r:embed="rId2"/>
          <a:srcRect/>
          <a:stretch>
            <a:fillRect/>
          </a:stretch>
        </p:blipFill>
        <p:spPr bwMode="auto">
          <a:xfrm>
            <a:off x="-762000" y="0"/>
            <a:ext cx="10196763" cy="6858000"/>
          </a:xfrm>
          <a:prstGeom prst="rect">
            <a:avLst/>
          </a:prstGeom>
          <a:noFill/>
        </p:spPr>
      </p:pic>
      <p:sp>
        <p:nvSpPr>
          <p:cNvPr id="8" name="TextBox 7"/>
          <p:cNvSpPr txBox="1"/>
          <p:nvPr/>
        </p:nvSpPr>
        <p:spPr>
          <a:xfrm>
            <a:off x="914400" y="381000"/>
            <a:ext cx="7391400" cy="92333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GB" b="1" dirty="0" smtClean="0">
                <a:solidFill>
                  <a:schemeClr val="bg1"/>
                </a:solidFill>
              </a:rPr>
              <a:t>Schwarz et al. 2003, </a:t>
            </a:r>
            <a:r>
              <a:rPr lang="en-GB" dirty="0" smtClean="0">
                <a:solidFill>
                  <a:schemeClr val="bg1"/>
                </a:solidFill>
              </a:rPr>
              <a:t> 120 </a:t>
            </a:r>
            <a:r>
              <a:rPr lang="en-GB" dirty="0" err="1" smtClean="0">
                <a:solidFill>
                  <a:schemeClr val="bg1"/>
                </a:solidFill>
              </a:rPr>
              <a:t>mJ</a:t>
            </a:r>
            <a:r>
              <a:rPr lang="en-GB" dirty="0" smtClean="0">
                <a:solidFill>
                  <a:schemeClr val="bg1"/>
                </a:solidFill>
              </a:rPr>
              <a:t>/pulse (14.5 J/cm</a:t>
            </a:r>
            <a:r>
              <a:rPr lang="en-GB" baseline="30000" dirty="0" smtClean="0">
                <a:solidFill>
                  <a:schemeClr val="bg1"/>
                </a:solidFill>
              </a:rPr>
              <a:t>2</a:t>
            </a:r>
            <a:r>
              <a:rPr lang="en-GB" dirty="0" smtClean="0">
                <a:solidFill>
                  <a:schemeClr val="bg1"/>
                </a:solidFill>
              </a:rPr>
              <a:t>) 10 Hz, water spray 15–20_ contact (chisel tip). In vivo selective </a:t>
            </a:r>
            <a:r>
              <a:rPr lang="en-GB" dirty="0" err="1" smtClean="0">
                <a:solidFill>
                  <a:schemeClr val="bg1"/>
                </a:solidFill>
              </a:rPr>
              <a:t>subgingival</a:t>
            </a:r>
            <a:r>
              <a:rPr lang="en-GB" dirty="0" smtClean="0">
                <a:solidFill>
                  <a:schemeClr val="bg1"/>
                </a:solidFill>
              </a:rPr>
              <a:t> calculus removal to a level equivalent to that provided by scaling and root planning.</a:t>
            </a:r>
            <a:endParaRPr lang="en-US" dirty="0" smtClean="0">
              <a:solidFill>
                <a:schemeClr val="bg1"/>
              </a:solidFill>
            </a:endParaRPr>
          </a:p>
        </p:txBody>
      </p:sp>
      <p:sp>
        <p:nvSpPr>
          <p:cNvPr id="9" name="TextBox 8"/>
          <p:cNvSpPr txBox="1"/>
          <p:nvPr/>
        </p:nvSpPr>
        <p:spPr>
          <a:xfrm>
            <a:off x="914400" y="1676400"/>
            <a:ext cx="7467600" cy="92333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GB" b="1" dirty="0" err="1" smtClean="0">
                <a:solidFill>
                  <a:schemeClr val="bg1"/>
                </a:solidFill>
              </a:rPr>
              <a:t>Frentzen</a:t>
            </a:r>
            <a:r>
              <a:rPr lang="en-GB" b="1" dirty="0" smtClean="0">
                <a:solidFill>
                  <a:schemeClr val="bg1"/>
                </a:solidFill>
              </a:rPr>
              <a:t> et al. 2002 , </a:t>
            </a:r>
            <a:r>
              <a:rPr lang="en-GB" dirty="0" smtClean="0">
                <a:solidFill>
                  <a:schemeClr val="bg1"/>
                </a:solidFill>
              </a:rPr>
              <a:t>100 or 120 </a:t>
            </a:r>
            <a:r>
              <a:rPr lang="en-GB" dirty="0" err="1" smtClean="0">
                <a:solidFill>
                  <a:schemeClr val="bg1"/>
                </a:solidFill>
              </a:rPr>
              <a:t>mJ</a:t>
            </a:r>
            <a:r>
              <a:rPr lang="en-GB" dirty="0" smtClean="0">
                <a:solidFill>
                  <a:schemeClr val="bg1"/>
                </a:solidFill>
              </a:rPr>
              <a:t>/pulse (18.8 or 14.5 J/cm2 per pulse 10 Hz, water spray 20_ contact (chisel tip) Clinically adequate debridement without carbonization or other side-effects of clinical relevance.</a:t>
            </a:r>
            <a:endParaRPr lang="en-US" dirty="0" smtClean="0">
              <a:solidFill>
                <a:schemeClr val="bg1"/>
              </a:solidFill>
            </a:endParaRPr>
          </a:p>
        </p:txBody>
      </p:sp>
      <p:sp>
        <p:nvSpPr>
          <p:cNvPr id="11" name="TextBox 10"/>
          <p:cNvSpPr txBox="1"/>
          <p:nvPr/>
        </p:nvSpPr>
        <p:spPr>
          <a:xfrm>
            <a:off x="914400" y="3048000"/>
            <a:ext cx="7543800" cy="92333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GB" b="1" dirty="0" smtClean="0">
                <a:solidFill>
                  <a:schemeClr val="bg1"/>
                </a:solidFill>
              </a:rPr>
              <a:t>Keller &amp; </a:t>
            </a:r>
            <a:r>
              <a:rPr lang="en-GB" b="1" dirty="0" err="1" smtClean="0">
                <a:solidFill>
                  <a:schemeClr val="bg1"/>
                </a:solidFill>
              </a:rPr>
              <a:t>Hibst</a:t>
            </a:r>
            <a:r>
              <a:rPr lang="en-GB" b="1" dirty="0" smtClean="0">
                <a:solidFill>
                  <a:schemeClr val="bg1"/>
                </a:solidFill>
              </a:rPr>
              <a:t> 1997 , </a:t>
            </a:r>
            <a:r>
              <a:rPr lang="en-GB" dirty="0" smtClean="0">
                <a:solidFill>
                  <a:schemeClr val="bg1"/>
                </a:solidFill>
              </a:rPr>
              <a:t> 120 or 150 </a:t>
            </a:r>
            <a:r>
              <a:rPr lang="en-GB" dirty="0" err="1" smtClean="0">
                <a:solidFill>
                  <a:schemeClr val="bg1"/>
                </a:solidFill>
              </a:rPr>
              <a:t>mJ</a:t>
            </a:r>
            <a:r>
              <a:rPr lang="en-GB" dirty="0" smtClean="0">
                <a:solidFill>
                  <a:schemeClr val="bg1"/>
                </a:solidFill>
              </a:rPr>
              <a:t>/pulse (15.0 or 18.8 J/cm2 per pulse 10 or 15 Hz, water spray 20 or 40_ contact (chisel tip) Effective calculus removal with a chisel-type tip without thermal alteration of the root surface.</a:t>
            </a:r>
            <a:endParaRPr lang="en-US" dirty="0" smtClean="0">
              <a:solidFill>
                <a:schemeClr val="bg1"/>
              </a:solidFill>
            </a:endParaRPr>
          </a:p>
        </p:txBody>
      </p:sp>
      <p:sp>
        <p:nvSpPr>
          <p:cNvPr id="12" name="TextBox 11"/>
          <p:cNvSpPr txBox="1"/>
          <p:nvPr/>
        </p:nvSpPr>
        <p:spPr>
          <a:xfrm>
            <a:off x="914400" y="4343400"/>
            <a:ext cx="7543800" cy="1477328"/>
          </a:xfrm>
          <a:prstGeom prst="rect">
            <a:avLst/>
          </a:prstGeom>
          <a:solidFill>
            <a:schemeClr val="tx1">
              <a:lumMod val="65000"/>
              <a:lumOff val="35000"/>
            </a:schemeClr>
          </a:solidFill>
          <a:ln>
            <a:noFill/>
          </a:ln>
          <a:effectLst/>
          <a:scene3d>
            <a:camera prst="orthographicFront"/>
            <a:lightRig rig="threePt" dir="t"/>
          </a:scene3d>
          <a:sp3d>
            <a:bevelT prst="angle"/>
          </a:sp3d>
        </p:spPr>
        <p:txBody>
          <a:bodyPr wrap="square" rtlCol="0">
            <a:spAutoFit/>
          </a:bodyPr>
          <a:lstStyle/>
          <a:p>
            <a:endParaRPr lang="en-US" b="1" i="1" dirty="0" smtClean="0">
              <a:solidFill>
                <a:schemeClr val="bg1"/>
              </a:solidFill>
            </a:endParaRPr>
          </a:p>
          <a:p>
            <a:r>
              <a:rPr lang="en-US" b="1" i="1" dirty="0" smtClean="0">
                <a:solidFill>
                  <a:schemeClr val="bg1"/>
                </a:solidFill>
              </a:rPr>
              <a:t>      Laser irradiation exhibit bactericidal and detoxification effects without   producing a smear layer, and the laser treated root surface may therefore provide favorable conditions for the attachment of periodontal tissue.</a:t>
            </a:r>
          </a:p>
          <a:p>
            <a:endParaRPr lang="en-US" dirty="0">
              <a:solidFill>
                <a:schemeClr val="bg1"/>
              </a:solidFill>
            </a:endParaRPr>
          </a:p>
        </p:txBody>
      </p:sp>
    </p:spTree>
    <p:extLst>
      <p:ext uri="{BB962C8B-B14F-4D97-AF65-F5344CB8AC3E}">
        <p14:creationId xmlns:p14="http://schemas.microsoft.com/office/powerpoint/2010/main" val="2673455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38</a:t>
            </a:fld>
            <a:endParaRPr lang="en-US"/>
          </a:p>
        </p:txBody>
      </p:sp>
      <p:pic>
        <p:nvPicPr>
          <p:cNvPr id="7" name="Picture 2"/>
          <p:cNvPicPr>
            <a:picLocks noChangeAspect="1" noChangeArrowheads="1"/>
          </p:cNvPicPr>
          <p:nvPr/>
        </p:nvPicPr>
        <p:blipFill>
          <a:blip r:embed="rId3"/>
          <a:srcRect/>
          <a:stretch>
            <a:fillRect/>
          </a:stretch>
        </p:blipFill>
        <p:spPr bwMode="auto">
          <a:xfrm>
            <a:off x="0" y="76200"/>
            <a:ext cx="9144000" cy="6400800"/>
          </a:xfrm>
          <a:prstGeom prst="rect">
            <a:avLst/>
          </a:prstGeom>
          <a:noFill/>
          <a:ln w="9525">
            <a:noFill/>
            <a:miter lim="800000"/>
            <a:headEnd/>
            <a:tailEnd/>
          </a:ln>
          <a:effectLst>
            <a:innerShdw blurRad="939800" dist="50800" dir="18360000">
              <a:schemeClr val="bg1">
                <a:lumMod val="50000"/>
                <a:alpha val="50000"/>
              </a:schemeClr>
            </a:innerShdw>
          </a:effectLst>
        </p:spPr>
      </p:pic>
      <p:sp>
        <p:nvSpPr>
          <p:cNvPr id="8" name="TextBox 7"/>
          <p:cNvSpPr txBox="1"/>
          <p:nvPr/>
        </p:nvSpPr>
        <p:spPr>
          <a:xfrm>
            <a:off x="0" y="6211669"/>
            <a:ext cx="9144000"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003">
            <a:schemeClr val="dk1"/>
          </a:fillRef>
          <a:effectRef idx="1">
            <a:schemeClr val="dk1"/>
          </a:effectRef>
          <a:fontRef idx="minor">
            <a:schemeClr val="lt1"/>
          </a:fontRef>
        </p:style>
        <p:txBody>
          <a:bodyPr wrap="square" rtlCol="0">
            <a:spAutoFit/>
          </a:bodyPr>
          <a:lstStyle/>
          <a:p>
            <a:r>
              <a:rPr lang="en-US" dirty="0" smtClean="0">
                <a:solidFill>
                  <a:schemeClr val="bg1"/>
                </a:solidFill>
              </a:rPr>
              <a:t>Photograph from Aoki A et al. In vitro evaluation of </a:t>
            </a:r>
            <a:r>
              <a:rPr lang="en-US" dirty="0" err="1" smtClean="0">
                <a:solidFill>
                  <a:schemeClr val="bg1"/>
                </a:solidFill>
              </a:rPr>
              <a:t>Er:YAG</a:t>
            </a:r>
            <a:r>
              <a:rPr lang="en-US" dirty="0" smtClean="0">
                <a:solidFill>
                  <a:schemeClr val="bg1"/>
                </a:solidFill>
              </a:rPr>
              <a:t> laser scaling of </a:t>
            </a:r>
            <a:r>
              <a:rPr lang="en-US" dirty="0" err="1" smtClean="0">
                <a:solidFill>
                  <a:schemeClr val="bg1"/>
                </a:solidFill>
              </a:rPr>
              <a:t>subgingival</a:t>
            </a:r>
            <a:r>
              <a:rPr lang="en-US" dirty="0" smtClean="0">
                <a:solidFill>
                  <a:schemeClr val="bg1"/>
                </a:solidFill>
              </a:rPr>
              <a:t> calculus in comparison with ultrasonic scaling. J Periodontal Res 2000: 35: 5: 266-277; </a:t>
            </a:r>
            <a:endParaRPr lang="en-US" dirty="0">
              <a:solidFill>
                <a:schemeClr val="bg1"/>
              </a:solidFill>
            </a:endParaRPr>
          </a:p>
        </p:txBody>
      </p:sp>
      <p:sp>
        <p:nvSpPr>
          <p:cNvPr id="10" name="TextBox 9"/>
          <p:cNvSpPr txBox="1"/>
          <p:nvPr/>
        </p:nvSpPr>
        <p:spPr>
          <a:xfrm>
            <a:off x="0" y="4724400"/>
            <a:ext cx="9144000" cy="1292662"/>
          </a:xfrm>
          <a:prstGeom prst="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dirty="0" smtClean="0">
                <a:solidFill>
                  <a:schemeClr val="bg1"/>
                </a:solidFill>
              </a:rPr>
              <a:t>  	</a:t>
            </a:r>
          </a:p>
          <a:p>
            <a:r>
              <a:rPr lang="en-US" sz="2000" dirty="0" smtClean="0">
                <a:solidFill>
                  <a:schemeClr val="bg1"/>
                </a:solidFill>
              </a:rPr>
              <a:t>The micro structurally and thermally changed root surface  produced by </a:t>
            </a:r>
            <a:r>
              <a:rPr lang="en-US" sz="2000" dirty="0" err="1" smtClean="0">
                <a:solidFill>
                  <a:schemeClr val="bg1"/>
                </a:solidFill>
              </a:rPr>
              <a:t>Er:YAG</a:t>
            </a:r>
            <a:r>
              <a:rPr lang="en-US" sz="2000" dirty="0" smtClean="0">
                <a:solidFill>
                  <a:schemeClr val="bg1"/>
                </a:solidFill>
              </a:rPr>
              <a:t> laser irradiation may influence the attachment of soft periodontal tissues.</a:t>
            </a:r>
          </a:p>
          <a:p>
            <a:endParaRPr lang="en-US" sz="2000" b="1" dirty="0">
              <a:solidFill>
                <a:schemeClr val="bg1"/>
              </a:solidFill>
            </a:endParaRPr>
          </a:p>
        </p:txBody>
      </p:sp>
      <p:sp>
        <p:nvSpPr>
          <p:cNvPr id="11" name="TextBox 10"/>
          <p:cNvSpPr txBox="1"/>
          <p:nvPr/>
        </p:nvSpPr>
        <p:spPr>
          <a:xfrm>
            <a:off x="1127078" y="102275"/>
            <a:ext cx="7620000" cy="2031325"/>
          </a:xfrm>
          <a:prstGeom prst="rect">
            <a:avLst/>
          </a:prstGeom>
          <a:solidFill>
            <a:schemeClr val="bg1">
              <a:lumMod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endParaRPr lang="en-US" b="1" dirty="0" smtClean="0">
              <a:solidFill>
                <a:schemeClr val="bg1"/>
              </a:solidFill>
            </a:endParaRPr>
          </a:p>
          <a:p>
            <a:r>
              <a:rPr lang="en-US" b="1" dirty="0" smtClean="0">
                <a:solidFill>
                  <a:schemeClr val="bg1"/>
                </a:solidFill>
              </a:rPr>
              <a:t>	</a:t>
            </a:r>
            <a:r>
              <a:rPr lang="en-US" b="1" dirty="0" err="1" smtClean="0">
                <a:solidFill>
                  <a:schemeClr val="bg1"/>
                </a:solidFill>
              </a:rPr>
              <a:t>Schoop</a:t>
            </a:r>
            <a:r>
              <a:rPr lang="en-US" b="1" dirty="0" smtClean="0">
                <a:solidFill>
                  <a:schemeClr val="bg1"/>
                </a:solidFill>
              </a:rPr>
              <a:t> et al.2002 reported that the surface structure of </a:t>
            </a:r>
            <a:r>
              <a:rPr lang="en-US" b="1" dirty="0" err="1" smtClean="0">
                <a:solidFill>
                  <a:schemeClr val="bg1"/>
                </a:solidFill>
              </a:rPr>
              <a:t>periodontally</a:t>
            </a:r>
            <a:r>
              <a:rPr lang="en-US" b="1" dirty="0" smtClean="0">
                <a:solidFill>
                  <a:schemeClr val="bg1"/>
                </a:solidFill>
              </a:rPr>
              <a:t> diseased root after </a:t>
            </a:r>
            <a:r>
              <a:rPr lang="en-US" b="1" dirty="0" err="1" smtClean="0">
                <a:solidFill>
                  <a:schemeClr val="bg1"/>
                </a:solidFill>
              </a:rPr>
              <a:t>Er:YAG</a:t>
            </a:r>
            <a:r>
              <a:rPr lang="en-US" b="1" dirty="0" smtClean="0">
                <a:solidFill>
                  <a:schemeClr val="bg1"/>
                </a:solidFill>
              </a:rPr>
              <a:t> laser irradiation at 100 </a:t>
            </a:r>
            <a:r>
              <a:rPr lang="en-US" b="1" dirty="0" err="1" smtClean="0">
                <a:solidFill>
                  <a:schemeClr val="bg1"/>
                </a:solidFill>
              </a:rPr>
              <a:t>mJ</a:t>
            </a:r>
            <a:r>
              <a:rPr lang="en-US" b="1" dirty="0" smtClean="0">
                <a:solidFill>
                  <a:schemeClr val="bg1"/>
                </a:solidFill>
              </a:rPr>
              <a:t>/ pulse (energy density 5.98 J/cm2) and 15 Hz with water spray offered better conditions for the adherence of fibroblasts in vitro than a root surface after mechanical scaling only.</a:t>
            </a:r>
          </a:p>
          <a:p>
            <a:endParaRPr lang="en-US" dirty="0"/>
          </a:p>
        </p:txBody>
      </p:sp>
      <p:sp>
        <p:nvSpPr>
          <p:cNvPr id="12" name="TextBox 11"/>
          <p:cNvSpPr txBox="1"/>
          <p:nvPr/>
        </p:nvSpPr>
        <p:spPr>
          <a:xfrm>
            <a:off x="609600" y="2133600"/>
            <a:ext cx="8305800" cy="2215991"/>
          </a:xfrm>
          <a:prstGeom prst="rect">
            <a:avLst/>
          </a:prstGeom>
          <a:solidFill>
            <a:schemeClr val="bg1">
              <a:lumMod val="50000"/>
            </a:schemeClr>
          </a:solidFill>
          <a:ln>
            <a:solidFill>
              <a:schemeClr val="tx1"/>
            </a:solidFill>
          </a:ln>
          <a:effectLst>
            <a:innerShdw blurRad="114300">
              <a:prstClr val="black"/>
            </a:innerShdw>
          </a:effectLst>
        </p:spPr>
        <p:txBody>
          <a:bodyPr wrap="square" rtlCol="0">
            <a:spAutoFit/>
          </a:bodyPr>
          <a:lstStyle/>
          <a:p>
            <a:r>
              <a:rPr lang="en-US" sz="2000" b="1" i="1" dirty="0" smtClean="0">
                <a:solidFill>
                  <a:schemeClr val="bg1"/>
                </a:solidFill>
              </a:rPr>
              <a:t>	Researches conducted so far has indicated the safety and effectiveness of clinical application of the </a:t>
            </a:r>
            <a:r>
              <a:rPr lang="en-US" sz="2000" b="1" i="1" dirty="0" err="1" smtClean="0">
                <a:solidFill>
                  <a:schemeClr val="bg1"/>
                </a:solidFill>
              </a:rPr>
              <a:t>Er:YAG</a:t>
            </a:r>
            <a:r>
              <a:rPr lang="en-US" sz="2000" b="1" i="1" dirty="0" smtClean="0">
                <a:solidFill>
                  <a:schemeClr val="bg1"/>
                </a:solidFill>
              </a:rPr>
              <a:t> laser for periodontal pocket treatment, including root surface debridement.</a:t>
            </a:r>
          </a:p>
          <a:p>
            <a:r>
              <a:rPr lang="en-US" sz="2000" b="1" i="1" dirty="0" smtClean="0">
                <a:solidFill>
                  <a:schemeClr val="bg1"/>
                </a:solidFill>
              </a:rPr>
              <a:t>	 </a:t>
            </a:r>
            <a:r>
              <a:rPr lang="en-US" sz="2000" b="1" i="1" dirty="0" err="1" smtClean="0">
                <a:solidFill>
                  <a:schemeClr val="bg1"/>
                </a:solidFill>
              </a:rPr>
              <a:t>Er:YAG</a:t>
            </a:r>
            <a:r>
              <a:rPr lang="en-US" sz="2000" b="1" i="1" dirty="0" smtClean="0">
                <a:solidFill>
                  <a:schemeClr val="bg1"/>
                </a:solidFill>
              </a:rPr>
              <a:t> laser irradiation may be a promising, useful adjunctive or alternative method to the conventional technique for root preparation and pocket curettage.</a:t>
            </a:r>
          </a:p>
          <a:p>
            <a:endParaRPr lang="en-US" dirty="0"/>
          </a:p>
        </p:txBody>
      </p:sp>
    </p:spTree>
    <p:extLst>
      <p:ext uri="{BB962C8B-B14F-4D97-AF65-F5344CB8AC3E}">
        <p14:creationId xmlns:p14="http://schemas.microsoft.com/office/powerpoint/2010/main" val="137083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1000"/>
                                        <p:tgtEl>
                                          <p:spTgt spid="11"/>
                                        </p:tgtEl>
                                      </p:cBhvr>
                                    </p:animEffect>
                                    <p:set>
                                      <p:cBhvr>
                                        <p:cTn id="20" dur="1" fill="hold">
                                          <p:stCondLst>
                                            <p:cond delay="999"/>
                                          </p:stCondLst>
                                        </p:cTn>
                                        <p:tgtEl>
                                          <p:spTgt spid="11"/>
                                        </p:tgtEl>
                                        <p:attrNameLst>
                                          <p:attrName>style.visibility</p:attrName>
                                        </p:attrNameLst>
                                      </p:cBhvr>
                                      <p:to>
                                        <p:strVal val="hidden"/>
                                      </p:to>
                                    </p:set>
                                  </p:childTnLst>
                                </p:cTn>
                              </p:par>
                            </p:childTnLst>
                          </p:cTn>
                        </p:par>
                        <p:par>
                          <p:cTn id="21" fill="hold">
                            <p:stCondLst>
                              <p:cond delay="3000"/>
                            </p:stCondLst>
                            <p:childTnLst>
                              <p:par>
                                <p:cTn id="22" presetID="10" presetClass="exit" presetSubtype="0" fill="hold" grpId="1" nodeType="afterEffect">
                                  <p:stCondLst>
                                    <p:cond delay="0"/>
                                  </p:stCondLst>
                                  <p:childTnLst>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828800"/>
            <a:ext cx="8077200" cy="446276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buFont typeface="Arial" pitchFamily="34" charset="0"/>
              <a:buChar char="•"/>
            </a:pPr>
            <a:r>
              <a:rPr lang="en-US" sz="2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What are specific procedures that the laser would perform in my practice?</a:t>
            </a:r>
          </a:p>
          <a:p>
            <a:endParaRPr lang="en-US" sz="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pPr marL="457200" indent="-457200">
              <a:buFont typeface="Arial" pitchFamily="34" charset="0"/>
              <a:buChar char="•"/>
            </a:pPr>
            <a:r>
              <a:rPr lang="en-US" sz="2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Can one device perform all indicated clinical procedures</a:t>
            </a:r>
            <a:r>
              <a:rPr lang="en-US" sz="2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t>
            </a:r>
          </a:p>
          <a:p>
            <a:endParaRPr lang="en-US" sz="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pPr marL="457200" indent="-457200">
              <a:buFont typeface="Arial" pitchFamily="34" charset="0"/>
              <a:buChar char="•"/>
            </a:pPr>
            <a:r>
              <a:rPr lang="en-US" sz="2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Is the technology </a:t>
            </a:r>
            <a:r>
              <a:rPr lang="en-US" sz="2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reliable?</a:t>
            </a:r>
          </a:p>
          <a:p>
            <a:endParaRPr lang="en-US" sz="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pPr marL="457200" indent="-457200">
              <a:buFont typeface="Arial" pitchFamily="34" charset="0"/>
              <a:buChar char="•"/>
            </a:pPr>
            <a:r>
              <a:rPr lang="en-US" sz="2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Is </a:t>
            </a:r>
            <a:r>
              <a:rPr lang="en-US" sz="2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it difficult to learn and operate a dental laser </a:t>
            </a:r>
            <a:r>
              <a:rPr lang="en-US" sz="2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device?</a:t>
            </a:r>
          </a:p>
          <a:p>
            <a:endParaRPr lang="en-US" sz="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pPr marL="457200" indent="-457200">
              <a:buFont typeface="Arial" pitchFamily="34" charset="0"/>
              <a:buChar char="•"/>
            </a:pPr>
            <a:r>
              <a:rPr lang="en-US" sz="28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Is </a:t>
            </a:r>
            <a:r>
              <a:rPr lang="en-US" sz="28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the substantial investment, in terms of equipment and training, justified?</a:t>
            </a:r>
          </a:p>
        </p:txBody>
      </p:sp>
      <p:sp>
        <p:nvSpPr>
          <p:cNvPr id="3" name="Rectangle 2"/>
          <p:cNvSpPr/>
          <p:nvPr/>
        </p:nvSpPr>
        <p:spPr>
          <a:xfrm>
            <a:off x="609600" y="762000"/>
            <a:ext cx="8077200"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ysClr val="windowText" lastClr="000000"/>
                  </a:solidFill>
                </a:ln>
                <a:solidFill>
                  <a:srgbClr val="40297B"/>
                </a:solidFill>
              </a:rPr>
              <a:t>Lasers in Dentistry: </a:t>
            </a:r>
            <a:r>
              <a:rPr lang="en-US" sz="3200" b="1" dirty="0" smtClean="0">
                <a:ln w="11430">
                  <a:solidFill>
                    <a:sysClr val="windowText" lastClr="000000"/>
                  </a:solidFill>
                </a:ln>
                <a:solidFill>
                  <a:srgbClr val="40297B"/>
                </a:solidFill>
              </a:rPr>
              <a:t>Usually Asked Question</a:t>
            </a:r>
            <a:endParaRPr lang="en-US" sz="3200" b="1" dirty="0">
              <a:ln w="11430">
                <a:solidFill>
                  <a:sysClr val="windowText" lastClr="000000"/>
                </a:solidFill>
              </a:ln>
              <a:solidFill>
                <a:srgbClr val="40297B"/>
              </a:solidFill>
            </a:endParaRPr>
          </a:p>
        </p:txBody>
      </p:sp>
    </p:spTree>
    <p:extLst>
      <p:ext uri="{BB962C8B-B14F-4D97-AF65-F5344CB8AC3E}">
        <p14:creationId xmlns:p14="http://schemas.microsoft.com/office/powerpoint/2010/main" val="2897289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5112568" cy="40011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2000" b="1" dirty="0">
                <a:ln w="18000">
                  <a:solidFill>
                    <a:sysClr val="windowText" lastClr="000000"/>
                  </a:solidFill>
                  <a:prstDash val="solid"/>
                  <a:miter lim="800000"/>
                </a:ln>
                <a:solidFill>
                  <a:sysClr val="windowText" lastClr="000000"/>
                </a:solidFill>
              </a:rPr>
              <a:t>WHAT WE SHOULD BE AWARE OF?</a:t>
            </a:r>
          </a:p>
        </p:txBody>
      </p:sp>
      <p:sp>
        <p:nvSpPr>
          <p:cNvPr id="3" name="TextBox 2"/>
          <p:cNvSpPr txBox="1"/>
          <p:nvPr/>
        </p:nvSpPr>
        <p:spPr>
          <a:xfrm>
            <a:off x="107504" y="745540"/>
            <a:ext cx="504056" cy="523220"/>
          </a:xfrm>
          <a:prstGeom prst="rect">
            <a:avLst/>
          </a:prstGeom>
          <a:noFill/>
        </p:spPr>
        <p:txBody>
          <a:bodyPr wrap="square" rtlCol="0">
            <a:spAutoFit/>
          </a:bodyPr>
          <a:lstStyle/>
          <a:p>
            <a:r>
              <a:rPr lang="en-US" sz="2800" b="1"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rPr>
              <a:t>1.</a:t>
            </a:r>
            <a:endParaRPr lang="en-US" sz="2800" b="1" dirty="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endParaRPr>
          </a:p>
        </p:txBody>
      </p:sp>
      <p:sp>
        <p:nvSpPr>
          <p:cNvPr id="4" name="TextBox 3"/>
          <p:cNvSpPr txBox="1"/>
          <p:nvPr/>
        </p:nvSpPr>
        <p:spPr>
          <a:xfrm>
            <a:off x="454290" y="818128"/>
            <a:ext cx="3757670" cy="738664"/>
          </a:xfrm>
          <a:prstGeom prst="rect">
            <a:avLst/>
          </a:prstGeom>
          <a:noFill/>
        </p:spPr>
        <p:txBody>
          <a:bodyPr wrap="square" rtlCol="0">
            <a:spAutoFit/>
          </a:bodyPr>
          <a:lstStyle/>
          <a:p>
            <a:pPr algn="ctr"/>
            <a:r>
              <a:rPr lang="en-US" sz="1400" b="1" dirty="0" smtClean="0"/>
              <a:t>DENTAL EDUCATION RELIES UPON THE CONCEPTS OF CLASSICAL </a:t>
            </a:r>
            <a:r>
              <a:rPr lang="en-US" sz="1400"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rPr>
              <a:t>NEWTONIAN MECHANICS.</a:t>
            </a:r>
            <a:endParaRPr lang="en-US" sz="1400" dirty="0">
              <a:ln w="18000">
                <a:solidFill>
                  <a:sysClr val="windowText" lastClr="000000"/>
                </a:solidFill>
                <a:prstDash val="solid"/>
                <a:miter lim="800000"/>
              </a:ln>
              <a:solidFill>
                <a:sysClr val="windowText" lastClr="000000"/>
              </a:solidFill>
            </a:endParaRPr>
          </a:p>
        </p:txBody>
      </p:sp>
      <p:pic>
        <p:nvPicPr>
          <p:cNvPr id="5" name="Picture 4" descr="http://t2.gstatic.com/images?q=tbn:ANd9GcS8ybsjMVkISObQDzdWrqV3b_kQVUt9SUYL1R5k4ziMq0JwGg77P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2" y="1700808"/>
            <a:ext cx="2961271" cy="2376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3.bp.blogspot.com/-KzsF4NfwTwc/UFl9HFiKBLI/AAAAAAAADqo/hvkvQkeF__o/s1600/NEWTO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809"/>
          <a:stretch/>
        </p:blipFill>
        <p:spPr bwMode="auto">
          <a:xfrm>
            <a:off x="2983513" y="1635292"/>
            <a:ext cx="1948527" cy="24417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60032" y="673532"/>
            <a:ext cx="504056" cy="523220"/>
          </a:xfrm>
          <a:prstGeom prst="rect">
            <a:avLst/>
          </a:prstGeom>
          <a:noFill/>
        </p:spPr>
        <p:txBody>
          <a:bodyPr wrap="square" rtlCol="0">
            <a:spAutoFit/>
          </a:bodyPr>
          <a:lstStyle/>
          <a:p>
            <a:r>
              <a:rPr lang="en-US" sz="2800" b="1"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rPr>
              <a:t>2.</a:t>
            </a:r>
            <a:endParaRPr lang="en-US" sz="2800" b="1" dirty="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endParaRPr>
          </a:p>
        </p:txBody>
      </p:sp>
      <p:sp>
        <p:nvSpPr>
          <p:cNvPr id="8" name="TextBox 7"/>
          <p:cNvSpPr txBox="1"/>
          <p:nvPr/>
        </p:nvSpPr>
        <p:spPr>
          <a:xfrm>
            <a:off x="5364088" y="688628"/>
            <a:ext cx="3744416" cy="2031325"/>
          </a:xfrm>
          <a:prstGeom prst="rect">
            <a:avLst/>
          </a:prstGeom>
          <a:noFill/>
        </p:spPr>
        <p:txBody>
          <a:bodyPr wrap="square" rtlCol="0">
            <a:spAutoFit/>
          </a:bodyPr>
          <a:lstStyle/>
          <a:p>
            <a:r>
              <a:rPr lang="en-US" dirty="0"/>
              <a:t>Dentists are generally familiar with how things move, the forces that move them, and the thermodynamic consequences of these forces. These are accurate explanations for everyday clinical experiences in dentistry.</a:t>
            </a:r>
          </a:p>
        </p:txBody>
      </p:sp>
      <p:sp>
        <p:nvSpPr>
          <p:cNvPr id="9" name="TextBox 8"/>
          <p:cNvSpPr txBox="1"/>
          <p:nvPr/>
        </p:nvSpPr>
        <p:spPr>
          <a:xfrm>
            <a:off x="5364088" y="2780928"/>
            <a:ext cx="3672408" cy="398570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1600" b="1" spc="300" dirty="0">
                <a:ln w="11430" cmpd="sng">
                  <a:solidFill>
                    <a:srgbClr val="FFFF00"/>
                  </a:solidFill>
                  <a:prstDash val="solid"/>
                  <a:miter lim="800000"/>
                </a:ln>
                <a:solidFill>
                  <a:srgbClr val="FFFF00"/>
                </a:solidFill>
                <a:effectLst>
                  <a:glow rad="45500">
                    <a:schemeClr val="accent1">
                      <a:satMod val="220000"/>
                      <a:alpha val="35000"/>
                    </a:schemeClr>
                  </a:glow>
                </a:effectLst>
              </a:rPr>
              <a:t>The foundations of quantum mechanics were established during the first half of the 20th century </a:t>
            </a:r>
            <a:r>
              <a:rPr lang="en-US" sz="1600" b="1" spc="300" dirty="0" smtClean="0">
                <a:ln w="11430" cmpd="sng">
                  <a:solidFill>
                    <a:srgbClr val="FFFF00"/>
                  </a:solidFill>
                  <a:prstDash val="solid"/>
                  <a:miter lim="800000"/>
                </a:ln>
                <a:solidFill>
                  <a:srgbClr val="FFFF00"/>
                </a:solidFill>
                <a:effectLst>
                  <a:glow rad="45500">
                    <a:schemeClr val="accent1">
                      <a:satMod val="220000"/>
                      <a:alpha val="35000"/>
                    </a:schemeClr>
                  </a:glow>
                </a:effectLst>
              </a:rPr>
              <a:t>by</a:t>
            </a:r>
            <a:r>
              <a:rPr lang="en-US" sz="1600" b="1" spc="300" dirty="0">
                <a:ln w="11430" cmpd="sng">
                  <a:solidFill>
                    <a:srgbClr val="FFFF00"/>
                  </a:solidFill>
                  <a:prstDash val="solid"/>
                  <a:miter lim="800000"/>
                </a:ln>
                <a:solidFill>
                  <a:srgbClr val="FFFF00"/>
                </a:solidFill>
                <a:effectLst>
                  <a:glow rad="45500">
                    <a:schemeClr val="accent1">
                      <a:satMod val="220000"/>
                      <a:alpha val="35000"/>
                    </a:schemeClr>
                  </a:glow>
                </a:effectLst>
              </a:rPr>
              <a:t> </a:t>
            </a:r>
            <a:endParaRPr lang="en-US" sz="1600" b="1" spc="300" dirty="0" smtClean="0">
              <a:ln w="11430" cmpd="sng">
                <a:solidFill>
                  <a:srgbClr val="FFFF00"/>
                </a:solidFill>
                <a:prstDash val="solid"/>
                <a:miter lim="800000"/>
              </a:ln>
              <a:solidFill>
                <a:srgbClr val="FFFF00"/>
              </a:solidFill>
              <a:effectLst>
                <a:glow rad="45500">
                  <a:schemeClr val="accent1">
                    <a:satMod val="220000"/>
                    <a:alpha val="35000"/>
                  </a:schemeClr>
                </a:glow>
              </a:effectLst>
            </a:endParaRPr>
          </a:p>
          <a:p>
            <a:pPr>
              <a:lnSpc>
                <a:spcPct val="150000"/>
              </a:lnSpc>
            </a:pPr>
            <a:r>
              <a:rPr lang="en-US" sz="1400" dirty="0" smtClean="0">
                <a:ln w="18415" cmpd="sng">
                  <a:solidFill>
                    <a:srgbClr val="FFFFFF"/>
                  </a:solidFill>
                  <a:prstDash val="solid"/>
                </a:ln>
                <a:solidFill>
                  <a:srgbClr val="FFFFFF"/>
                </a:solidFill>
              </a:rPr>
              <a:t>MAX PLANCK,   NIELS BOHR,   </a:t>
            </a:r>
          </a:p>
          <a:p>
            <a:pPr>
              <a:lnSpc>
                <a:spcPct val="150000"/>
              </a:lnSpc>
            </a:pPr>
            <a:r>
              <a:rPr lang="en-US" sz="1400" dirty="0" smtClean="0">
                <a:ln w="18415" cmpd="sng">
                  <a:solidFill>
                    <a:srgbClr val="FFFFFF"/>
                  </a:solidFill>
                  <a:prstDash val="solid"/>
                </a:ln>
                <a:solidFill>
                  <a:srgbClr val="FFFFFF"/>
                </a:solidFill>
              </a:rPr>
              <a:t>Werner </a:t>
            </a:r>
            <a:r>
              <a:rPr lang="en-US" sz="1400" dirty="0">
                <a:ln w="18415" cmpd="sng">
                  <a:solidFill>
                    <a:srgbClr val="FFFFFF"/>
                  </a:solidFill>
                  <a:prstDash val="solid"/>
                </a:ln>
                <a:solidFill>
                  <a:srgbClr val="FFFFFF"/>
                </a:solidFill>
              </a:rPr>
              <a:t>Heisenberg</a:t>
            </a:r>
            <a:r>
              <a:rPr lang="en-US" sz="1400" dirty="0" smtClean="0">
                <a:ln w="18415" cmpd="sng">
                  <a:solidFill>
                    <a:srgbClr val="FFFFFF"/>
                  </a:solidFill>
                  <a:prstDash val="solid"/>
                </a:ln>
                <a:solidFill>
                  <a:srgbClr val="FFFFFF"/>
                </a:solidFill>
              </a:rPr>
              <a:t>,  </a:t>
            </a:r>
            <a:r>
              <a:rPr lang="en-US" sz="1400" dirty="0">
                <a:ln w="18415" cmpd="sng">
                  <a:solidFill>
                    <a:srgbClr val="FFFFFF"/>
                  </a:solidFill>
                  <a:prstDash val="solid"/>
                </a:ln>
                <a:solidFill>
                  <a:srgbClr val="FFFFFF"/>
                </a:solidFill>
              </a:rPr>
              <a:t> Louis de Broglie, </a:t>
            </a:r>
            <a:r>
              <a:rPr lang="en-US" sz="1400" dirty="0" smtClean="0">
                <a:ln w="18415" cmpd="sng">
                  <a:solidFill>
                    <a:srgbClr val="FFFFFF"/>
                  </a:solidFill>
                  <a:prstDash val="solid"/>
                </a:ln>
                <a:solidFill>
                  <a:srgbClr val="FFFFFF"/>
                </a:solidFill>
              </a:rPr>
              <a:t>  </a:t>
            </a:r>
          </a:p>
          <a:p>
            <a:pPr>
              <a:lnSpc>
                <a:spcPct val="150000"/>
              </a:lnSpc>
            </a:pPr>
            <a:r>
              <a:rPr lang="en-US" sz="1400" dirty="0" smtClean="0">
                <a:ln w="18415" cmpd="sng">
                  <a:solidFill>
                    <a:srgbClr val="FFFFFF"/>
                  </a:solidFill>
                  <a:prstDash val="solid"/>
                </a:ln>
                <a:solidFill>
                  <a:srgbClr val="FFFFFF"/>
                </a:solidFill>
              </a:rPr>
              <a:t>Arthur </a:t>
            </a:r>
            <a:r>
              <a:rPr lang="en-US" sz="1400" dirty="0">
                <a:ln w="18415" cmpd="sng">
                  <a:solidFill>
                    <a:srgbClr val="FFFFFF"/>
                  </a:solidFill>
                  <a:prstDash val="solid"/>
                </a:ln>
                <a:solidFill>
                  <a:srgbClr val="FFFFFF"/>
                </a:solidFill>
              </a:rPr>
              <a:t>Compton, </a:t>
            </a:r>
            <a:r>
              <a:rPr lang="en-US" sz="1400" dirty="0" smtClean="0">
                <a:ln w="18415" cmpd="sng">
                  <a:solidFill>
                    <a:srgbClr val="FFFFFF"/>
                  </a:solidFill>
                  <a:prstDash val="solid"/>
                </a:ln>
                <a:solidFill>
                  <a:srgbClr val="FFFFFF"/>
                </a:solidFill>
              </a:rPr>
              <a:t>   ALBERT EINSTEIN,</a:t>
            </a:r>
            <a:r>
              <a:rPr lang="en-US" sz="1400" dirty="0">
                <a:ln w="18415" cmpd="sng">
                  <a:solidFill>
                    <a:srgbClr val="FFFFFF"/>
                  </a:solidFill>
                  <a:prstDash val="solid"/>
                </a:ln>
                <a:solidFill>
                  <a:srgbClr val="FFFFFF"/>
                </a:solidFill>
              </a:rPr>
              <a:t> </a:t>
            </a:r>
            <a:r>
              <a:rPr lang="en-US" sz="1400" dirty="0" smtClean="0">
                <a:ln w="18415" cmpd="sng">
                  <a:solidFill>
                    <a:srgbClr val="FFFFFF"/>
                  </a:solidFill>
                  <a:prstDash val="solid"/>
                </a:ln>
                <a:solidFill>
                  <a:srgbClr val="FFFFFF"/>
                </a:solidFill>
              </a:rPr>
              <a:t> </a:t>
            </a:r>
          </a:p>
          <a:p>
            <a:pPr>
              <a:lnSpc>
                <a:spcPct val="150000"/>
              </a:lnSpc>
            </a:pPr>
            <a:r>
              <a:rPr lang="en-US" sz="1400" dirty="0" smtClean="0">
                <a:ln w="18415" cmpd="sng">
                  <a:solidFill>
                    <a:srgbClr val="FFFFFF"/>
                  </a:solidFill>
                  <a:prstDash val="solid"/>
                </a:ln>
                <a:solidFill>
                  <a:srgbClr val="FFFFFF"/>
                </a:solidFill>
              </a:rPr>
              <a:t>Erwin Schrödinger,</a:t>
            </a:r>
            <a:r>
              <a:rPr lang="en-US" sz="1400" dirty="0">
                <a:ln w="18415" cmpd="sng">
                  <a:solidFill>
                    <a:srgbClr val="FFFFFF"/>
                  </a:solidFill>
                  <a:prstDash val="solid"/>
                </a:ln>
                <a:solidFill>
                  <a:srgbClr val="FFFFFF"/>
                </a:solidFill>
              </a:rPr>
              <a:t> </a:t>
            </a:r>
            <a:r>
              <a:rPr lang="en-US" sz="1400" dirty="0" smtClean="0">
                <a:ln w="18415" cmpd="sng">
                  <a:solidFill>
                    <a:srgbClr val="FFFFFF"/>
                  </a:solidFill>
                  <a:prstDash val="solid"/>
                </a:ln>
                <a:solidFill>
                  <a:srgbClr val="FFFFFF"/>
                </a:solidFill>
              </a:rPr>
              <a:t>  Max Born</a:t>
            </a:r>
            <a:r>
              <a:rPr lang="en-US" sz="1400" dirty="0">
                <a:ln w="18415" cmpd="sng">
                  <a:solidFill>
                    <a:srgbClr val="FFFFFF"/>
                  </a:solidFill>
                  <a:prstDash val="solid"/>
                </a:ln>
                <a:solidFill>
                  <a:srgbClr val="FFFFFF"/>
                </a:solidFill>
              </a:rPr>
              <a:t>, </a:t>
            </a:r>
            <a:endParaRPr lang="en-US" sz="1400" dirty="0" smtClean="0">
              <a:ln w="18415" cmpd="sng">
                <a:solidFill>
                  <a:srgbClr val="FFFFFF"/>
                </a:solidFill>
                <a:prstDash val="solid"/>
              </a:ln>
              <a:solidFill>
                <a:srgbClr val="FFFFFF"/>
              </a:solidFill>
            </a:endParaRPr>
          </a:p>
          <a:p>
            <a:pPr>
              <a:lnSpc>
                <a:spcPct val="150000"/>
              </a:lnSpc>
            </a:pPr>
            <a:r>
              <a:rPr lang="en-US" sz="1400" dirty="0" smtClean="0">
                <a:ln w="18415" cmpd="sng">
                  <a:solidFill>
                    <a:srgbClr val="FFFFFF"/>
                  </a:solidFill>
                  <a:prstDash val="solid"/>
                </a:ln>
                <a:solidFill>
                  <a:srgbClr val="FFFFFF"/>
                </a:solidFill>
              </a:rPr>
              <a:t>John </a:t>
            </a:r>
            <a:r>
              <a:rPr lang="en-US" sz="1400" dirty="0">
                <a:ln w="18415" cmpd="sng">
                  <a:solidFill>
                    <a:srgbClr val="FFFFFF"/>
                  </a:solidFill>
                  <a:prstDash val="solid"/>
                </a:ln>
                <a:solidFill>
                  <a:srgbClr val="FFFFFF"/>
                </a:solidFill>
              </a:rPr>
              <a:t>von </a:t>
            </a:r>
            <a:r>
              <a:rPr lang="en-US" sz="1400" dirty="0" smtClean="0">
                <a:ln w="18415" cmpd="sng">
                  <a:solidFill>
                    <a:srgbClr val="FFFFFF"/>
                  </a:solidFill>
                  <a:prstDash val="solid"/>
                </a:ln>
                <a:solidFill>
                  <a:srgbClr val="FFFFFF"/>
                </a:solidFill>
              </a:rPr>
              <a:t>Neumann,</a:t>
            </a:r>
            <a:r>
              <a:rPr lang="en-US" sz="1400" dirty="0">
                <a:ln w="18415" cmpd="sng">
                  <a:solidFill>
                    <a:srgbClr val="FFFFFF"/>
                  </a:solidFill>
                  <a:prstDash val="solid"/>
                </a:ln>
                <a:solidFill>
                  <a:srgbClr val="FFFFFF"/>
                </a:solidFill>
              </a:rPr>
              <a:t> </a:t>
            </a:r>
            <a:r>
              <a:rPr lang="en-US" sz="1400" dirty="0" smtClean="0">
                <a:ln w="18415" cmpd="sng">
                  <a:solidFill>
                    <a:srgbClr val="FFFFFF"/>
                  </a:solidFill>
                  <a:prstDash val="solid"/>
                </a:ln>
                <a:solidFill>
                  <a:srgbClr val="FFFFFF"/>
                </a:solidFill>
              </a:rPr>
              <a:t>  Paul Dirac</a:t>
            </a:r>
            <a:r>
              <a:rPr lang="en-US" sz="1400" dirty="0">
                <a:ln w="18415" cmpd="sng">
                  <a:solidFill>
                    <a:srgbClr val="FFFFFF"/>
                  </a:solidFill>
                  <a:prstDash val="solid"/>
                </a:ln>
                <a:solidFill>
                  <a:srgbClr val="FFFFFF"/>
                </a:solidFill>
              </a:rPr>
              <a:t>, </a:t>
            </a:r>
            <a:endParaRPr lang="en-US" sz="1400" dirty="0" smtClean="0">
              <a:ln w="18415" cmpd="sng">
                <a:solidFill>
                  <a:srgbClr val="FFFFFF"/>
                </a:solidFill>
                <a:prstDash val="solid"/>
              </a:ln>
              <a:solidFill>
                <a:srgbClr val="FFFFFF"/>
              </a:solidFill>
            </a:endParaRPr>
          </a:p>
          <a:p>
            <a:pPr>
              <a:lnSpc>
                <a:spcPct val="150000"/>
              </a:lnSpc>
            </a:pPr>
            <a:r>
              <a:rPr lang="en-US" sz="1400" dirty="0" smtClean="0">
                <a:ln w="18415" cmpd="sng">
                  <a:solidFill>
                    <a:srgbClr val="FFFFFF"/>
                  </a:solidFill>
                  <a:prstDash val="solid"/>
                </a:ln>
                <a:solidFill>
                  <a:srgbClr val="FFFFFF"/>
                </a:solidFill>
              </a:rPr>
              <a:t>Enrico Fermi</a:t>
            </a:r>
            <a:r>
              <a:rPr lang="en-US" sz="1400" dirty="0">
                <a:ln w="18415" cmpd="sng">
                  <a:solidFill>
                    <a:srgbClr val="FFFFFF"/>
                  </a:solidFill>
                  <a:prstDash val="solid"/>
                </a:ln>
                <a:solidFill>
                  <a:srgbClr val="FFFFFF"/>
                </a:solidFill>
              </a:rPr>
              <a:t>, Wolfgang </a:t>
            </a:r>
            <a:r>
              <a:rPr lang="en-US" sz="1400" dirty="0" smtClean="0">
                <a:ln w="18415" cmpd="sng">
                  <a:solidFill>
                    <a:srgbClr val="FFFFFF"/>
                  </a:solidFill>
                  <a:prstDash val="solid"/>
                </a:ln>
                <a:solidFill>
                  <a:srgbClr val="FFFFFF"/>
                </a:solidFill>
              </a:rPr>
              <a:t>Pauli</a:t>
            </a:r>
            <a:r>
              <a:rPr lang="en-US" sz="1400" dirty="0">
                <a:ln w="18415" cmpd="sng">
                  <a:solidFill>
                    <a:srgbClr val="FFFFFF"/>
                  </a:solidFill>
                  <a:prstDash val="solid"/>
                </a:ln>
                <a:solidFill>
                  <a:srgbClr val="FFFFFF"/>
                </a:solidFill>
              </a:rPr>
              <a:t>, Max von Laue</a:t>
            </a:r>
            <a:r>
              <a:rPr lang="en-US" sz="1400" dirty="0" smtClean="0">
                <a:ln w="18415" cmpd="sng">
                  <a:solidFill>
                    <a:srgbClr val="FFFFFF"/>
                  </a:solidFill>
                  <a:prstDash val="solid"/>
                </a:ln>
                <a:solidFill>
                  <a:srgbClr val="FFFFFF"/>
                </a:solidFill>
              </a:rPr>
              <a:t>, Freeman Dyson</a:t>
            </a:r>
            <a:r>
              <a:rPr lang="en-US" sz="1400" dirty="0">
                <a:ln w="18415" cmpd="sng">
                  <a:solidFill>
                    <a:srgbClr val="FFFFFF"/>
                  </a:solidFill>
                  <a:prstDash val="solid"/>
                </a:ln>
                <a:solidFill>
                  <a:srgbClr val="FFFFFF"/>
                </a:solidFill>
              </a:rPr>
              <a:t>, David </a:t>
            </a:r>
            <a:r>
              <a:rPr lang="en-US" sz="1400" dirty="0" smtClean="0">
                <a:ln w="18415" cmpd="sng">
                  <a:solidFill>
                    <a:srgbClr val="FFFFFF"/>
                  </a:solidFill>
                  <a:prstDash val="solid"/>
                </a:ln>
                <a:solidFill>
                  <a:srgbClr val="FFFFFF"/>
                </a:solidFill>
              </a:rPr>
              <a:t>Hilbert</a:t>
            </a:r>
            <a:r>
              <a:rPr lang="en-US" sz="1400" dirty="0">
                <a:ln w="18415" cmpd="sng">
                  <a:solidFill>
                    <a:srgbClr val="FFFFFF"/>
                  </a:solidFill>
                  <a:prstDash val="solid"/>
                </a:ln>
                <a:solidFill>
                  <a:srgbClr val="FFFFFF"/>
                </a:solidFill>
              </a:rPr>
              <a:t>,</a:t>
            </a:r>
            <a:r>
              <a:rPr lang="en-US" sz="1400" dirty="0" smtClean="0">
                <a:ln w="18415" cmpd="sng">
                  <a:solidFill>
                    <a:srgbClr val="FFFFFF"/>
                  </a:solidFill>
                  <a:prstDash val="solid"/>
                </a:ln>
                <a:solidFill>
                  <a:srgbClr val="FFFFFF"/>
                </a:solidFill>
              </a:rPr>
              <a:t> </a:t>
            </a:r>
          </a:p>
          <a:p>
            <a:pPr>
              <a:lnSpc>
                <a:spcPct val="150000"/>
              </a:lnSpc>
            </a:pPr>
            <a:r>
              <a:rPr lang="en-US" sz="1400" dirty="0" smtClean="0">
                <a:ln w="18415" cmpd="sng">
                  <a:solidFill>
                    <a:srgbClr val="FFFFFF"/>
                  </a:solidFill>
                  <a:prstDash val="solid"/>
                </a:ln>
                <a:solidFill>
                  <a:srgbClr val="FFFFFF"/>
                </a:solidFill>
              </a:rPr>
              <a:t>Wilhelm </a:t>
            </a:r>
            <a:r>
              <a:rPr lang="en-US" sz="1400" dirty="0">
                <a:ln w="18415" cmpd="sng">
                  <a:solidFill>
                    <a:srgbClr val="FFFFFF"/>
                  </a:solidFill>
                  <a:prstDash val="solid"/>
                </a:ln>
                <a:solidFill>
                  <a:srgbClr val="FFFFFF"/>
                </a:solidFill>
              </a:rPr>
              <a:t>Wien, </a:t>
            </a:r>
            <a:r>
              <a:rPr lang="en-US" sz="1400" dirty="0" err="1">
                <a:ln w="18415" cmpd="sng">
                  <a:solidFill>
                    <a:srgbClr val="FFFFFF"/>
                  </a:solidFill>
                  <a:prstDash val="solid"/>
                </a:ln>
                <a:solidFill>
                  <a:srgbClr val="FFFFFF"/>
                </a:solidFill>
              </a:rPr>
              <a:t>Satyendra</a:t>
            </a:r>
            <a:r>
              <a:rPr lang="en-US" sz="1400" dirty="0">
                <a:ln w="18415" cmpd="sng">
                  <a:solidFill>
                    <a:srgbClr val="FFFFFF"/>
                  </a:solidFill>
                  <a:prstDash val="solid"/>
                </a:ln>
                <a:solidFill>
                  <a:srgbClr val="FFFFFF"/>
                </a:solidFill>
              </a:rPr>
              <a:t> </a:t>
            </a:r>
            <a:r>
              <a:rPr lang="en-US" sz="1400" dirty="0" err="1">
                <a:ln w="18415" cmpd="sng">
                  <a:solidFill>
                    <a:srgbClr val="FFFFFF"/>
                  </a:solidFill>
                  <a:prstDash val="solid"/>
                </a:ln>
                <a:solidFill>
                  <a:srgbClr val="FFFFFF"/>
                </a:solidFill>
              </a:rPr>
              <a:t>Nath</a:t>
            </a:r>
            <a:r>
              <a:rPr lang="en-US" sz="1400" dirty="0">
                <a:ln w="18415" cmpd="sng">
                  <a:solidFill>
                    <a:srgbClr val="FFFFFF"/>
                  </a:solidFill>
                  <a:prstDash val="solid"/>
                </a:ln>
                <a:solidFill>
                  <a:srgbClr val="FFFFFF"/>
                </a:solidFill>
              </a:rPr>
              <a:t> Bose, </a:t>
            </a:r>
            <a:endParaRPr lang="en-US" sz="1400" dirty="0" smtClean="0">
              <a:ln w="18415" cmpd="sng">
                <a:solidFill>
                  <a:srgbClr val="FFFFFF"/>
                </a:solidFill>
                <a:prstDash val="solid"/>
              </a:ln>
              <a:solidFill>
                <a:srgbClr val="FFFFFF"/>
              </a:solidFill>
            </a:endParaRPr>
          </a:p>
          <a:p>
            <a:pPr>
              <a:lnSpc>
                <a:spcPct val="150000"/>
              </a:lnSpc>
            </a:pPr>
            <a:r>
              <a:rPr lang="en-US" sz="1400" dirty="0" smtClean="0">
                <a:ln w="18415" cmpd="sng">
                  <a:solidFill>
                    <a:srgbClr val="FFFFFF"/>
                  </a:solidFill>
                  <a:prstDash val="solid"/>
                </a:ln>
                <a:solidFill>
                  <a:srgbClr val="FFFFFF"/>
                </a:solidFill>
              </a:rPr>
              <a:t>Arnold </a:t>
            </a:r>
            <a:r>
              <a:rPr lang="en-US" sz="1400" dirty="0" err="1">
                <a:ln w="18415" cmpd="sng">
                  <a:solidFill>
                    <a:srgbClr val="FFFFFF"/>
                  </a:solidFill>
                  <a:prstDash val="solid"/>
                </a:ln>
                <a:solidFill>
                  <a:srgbClr val="FFFFFF"/>
                </a:solidFill>
              </a:rPr>
              <a:t>Sommerfeld</a:t>
            </a:r>
            <a:r>
              <a:rPr lang="en-US" sz="1400" dirty="0">
                <a:ln w="18415" cmpd="sng">
                  <a:solidFill>
                    <a:srgbClr val="FFFFFF"/>
                  </a:solidFill>
                  <a:prstDash val="solid"/>
                </a:ln>
                <a:solidFill>
                  <a:srgbClr val="FFFFFF"/>
                </a:solidFill>
              </a:rPr>
              <a:t> and others. </a:t>
            </a:r>
          </a:p>
        </p:txBody>
      </p:sp>
      <p:sp>
        <p:nvSpPr>
          <p:cNvPr id="10" name="TextBox 9"/>
          <p:cNvSpPr txBox="1"/>
          <p:nvPr/>
        </p:nvSpPr>
        <p:spPr>
          <a:xfrm>
            <a:off x="395536" y="4725144"/>
            <a:ext cx="4641832" cy="1323439"/>
          </a:xfrm>
          <a:prstGeom prst="rect">
            <a:avLst/>
          </a:prstGeom>
          <a:noFill/>
        </p:spPr>
        <p:txBody>
          <a:bodyPr wrap="square" rtlCol="0">
            <a:spAutoFit/>
          </a:bodyPr>
          <a:lstStyle/>
          <a:p>
            <a:r>
              <a:rPr lang="en-US" sz="1600" b="1" dirty="0" smtClean="0"/>
              <a:t>IN THE SCIENCE OF LASER-TISSUE INTERACTIONS, HOWEVER, THE CLINICAL CONSEQUENCES ARE THE RESULT OF AN ENTIRELY DIFFERENT SET OF LAWS CALLED </a:t>
            </a:r>
            <a:r>
              <a:rPr lang="en-US" sz="1600" b="1"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rPr>
              <a:t>QUANTUM MECHANICS</a:t>
            </a:r>
            <a:r>
              <a:rPr lang="en-US" sz="1600" b="1" dirty="0" smtClean="0"/>
              <a:t>.</a:t>
            </a:r>
            <a:endParaRPr lang="en-US" sz="1600" b="1" dirty="0"/>
          </a:p>
        </p:txBody>
      </p:sp>
      <p:sp>
        <p:nvSpPr>
          <p:cNvPr id="11" name="TextBox 10"/>
          <p:cNvSpPr txBox="1"/>
          <p:nvPr/>
        </p:nvSpPr>
        <p:spPr>
          <a:xfrm>
            <a:off x="107504" y="4304422"/>
            <a:ext cx="504056" cy="523220"/>
          </a:xfrm>
          <a:prstGeom prst="rect">
            <a:avLst/>
          </a:prstGeom>
          <a:noFill/>
        </p:spPr>
        <p:txBody>
          <a:bodyPr wrap="square" rtlCol="0">
            <a:spAutoFit/>
          </a:bodyPr>
          <a:lstStyle/>
          <a:p>
            <a:r>
              <a:rPr lang="en-US" sz="2800" b="1"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rPr>
              <a:t>3.</a:t>
            </a:r>
            <a:endParaRPr lang="en-US" sz="2800" b="1" dirty="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4387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500"/>
                                        <p:tgtEl>
                                          <p:spTgt spid="4"/>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par>
                          <p:cTn id="32" fill="hold">
                            <p:stCondLst>
                              <p:cond delay="2000"/>
                            </p:stCondLst>
                            <p:childTnLst>
                              <p:par>
                                <p:cTn id="33" presetID="6"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animBg="1"/>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14400"/>
            <a:ext cx="7696200" cy="646331"/>
          </a:xfrm>
          <a:prstGeom prst="rect">
            <a:avLst/>
          </a:prstGeom>
        </p:spPr>
        <p:txBody>
          <a:bodyPr wrap="square">
            <a:spAutoFit/>
          </a:bodyPr>
          <a:lstStyle/>
          <a:p>
            <a:r>
              <a:rPr lang="en-US" b="1" dirty="0" smtClean="0"/>
              <a:t>REASONS THAT SEEMS TO BE AN EFFICIENT ALTERNATIVE FOR NON-SURGICAL  PERIODONTAL TREATMENT: </a:t>
            </a:r>
            <a:endParaRPr lang="en-US" dirty="0"/>
          </a:p>
        </p:txBody>
      </p:sp>
      <p:sp>
        <p:nvSpPr>
          <p:cNvPr id="3" name="Rectangle 2"/>
          <p:cNvSpPr/>
          <p:nvPr/>
        </p:nvSpPr>
        <p:spPr>
          <a:xfrm>
            <a:off x="457200" y="1752600"/>
            <a:ext cx="8534400" cy="615553"/>
          </a:xfrm>
          <a:prstGeom prst="rect">
            <a:avLst/>
          </a:prstGeom>
        </p:spPr>
        <p:txBody>
          <a:bodyPr wrap="square">
            <a:spAutoFit/>
          </a:bodyPr>
          <a:lstStyle/>
          <a:p>
            <a:r>
              <a:rPr lang="en-US" dirty="0" smtClean="0"/>
              <a:t>	</a:t>
            </a:r>
            <a:r>
              <a:rPr lang="en-US" sz="1600" dirty="0" smtClean="0"/>
              <a:t>GOOD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BACTERICIDAL EFFECT </a:t>
            </a:r>
            <a:r>
              <a:rPr lang="en-US" sz="1600" dirty="0" smtClean="0"/>
              <a:t>EVEN AT </a:t>
            </a:r>
            <a:r>
              <a:rPr lang="en-US" sz="1600" b="1" dirty="0" smtClean="0"/>
              <a:t>LOW ENERGY DENSITY </a:t>
            </a:r>
            <a:r>
              <a:rPr lang="en-US" sz="1600" dirty="0" smtClean="0"/>
              <a:t>OUTPUT LEVELS, STARTING AT 0.3 J/CM2, WITHOUT EXCESSIVE TEMPERATURE ELEVATION.</a:t>
            </a:r>
            <a:r>
              <a:rPr lang="en-US" sz="1600" baseline="30000" dirty="0" smtClean="0"/>
              <a:t>1</a:t>
            </a:r>
          </a:p>
        </p:txBody>
      </p:sp>
      <p:sp>
        <p:nvSpPr>
          <p:cNvPr id="4" name="Rectangle 3"/>
          <p:cNvSpPr/>
          <p:nvPr/>
        </p:nvSpPr>
        <p:spPr>
          <a:xfrm>
            <a:off x="381000" y="2362200"/>
            <a:ext cx="8382000" cy="861774"/>
          </a:xfrm>
          <a:prstGeom prst="rect">
            <a:avLst/>
          </a:prstGeom>
        </p:spPr>
        <p:txBody>
          <a:bodyPr wrap="square">
            <a:spAutoFit/>
          </a:bodyPr>
          <a:lstStyle/>
          <a:p>
            <a:r>
              <a:rPr lang="en-US" dirty="0" smtClean="0"/>
              <a:t>	</a:t>
            </a:r>
            <a:r>
              <a:rPr lang="en-US" sz="1600" b="1" dirty="0" smtClean="0"/>
              <a:t>IN COMPARISON TO ULTRASONIC SCALING, </a:t>
            </a:r>
            <a:r>
              <a:rPr lang="en-US" sz="1600" dirty="0" smtClean="0"/>
              <a:t>A SIMILAR REMOVAL OF CALCULUS CAN BE OBTAINED BUT </a:t>
            </a:r>
            <a:r>
              <a:rPr lang="en-US" sz="1600" b="1" dirty="0" smtClean="0"/>
              <a:t>SUPERFICIAL STRUCTURAL AND THERMAL MICRO-CHANGES IN THE FORM OF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MICROROUGHNESS </a:t>
            </a:r>
            <a:r>
              <a:rPr lang="en-US" sz="1600" b="1" dirty="0" smtClean="0"/>
              <a:t>WERE FOUND ON ROOT CEMENTUM</a:t>
            </a:r>
            <a:r>
              <a:rPr lang="en-US" sz="1600" b="1" baseline="30000" dirty="0" smtClean="0"/>
              <a:t> 2</a:t>
            </a:r>
            <a:endParaRPr lang="en-US" sz="1600" b="1" dirty="0"/>
          </a:p>
        </p:txBody>
      </p:sp>
      <p:sp>
        <p:nvSpPr>
          <p:cNvPr id="5" name="Rectangle 4"/>
          <p:cNvSpPr/>
          <p:nvPr/>
        </p:nvSpPr>
        <p:spPr>
          <a:xfrm>
            <a:off x="457200" y="4286071"/>
            <a:ext cx="8305800" cy="1107996"/>
          </a:xfrm>
          <a:prstGeom prst="rect">
            <a:avLst/>
          </a:prstGeom>
        </p:spPr>
        <p:txBody>
          <a:bodyPr wrap="square">
            <a:spAutoFit/>
          </a:bodyPr>
          <a:lstStyle/>
          <a:p>
            <a:r>
              <a:rPr lang="en-US" dirty="0" smtClean="0"/>
              <a:t>	</a:t>
            </a:r>
            <a:r>
              <a:rPr lang="en-US" sz="1600" dirty="0" smtClean="0"/>
              <a:t>USING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LOW RADIATION ENERGIES</a:t>
            </a:r>
            <a:r>
              <a:rPr lang="en-US" sz="1600" dirty="0" smtClean="0"/>
              <a:t>, CALCULUS REMOVAL CAN BE DONE WITH A CERTAIN SELECTIVITY, COMPARABLE TO THAT OF CONVENTIONAL ROOT SURFACE INSTRUMENTATION. IT IS POSSIBLE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REMOVE CALCULUS </a:t>
            </a:r>
            <a:r>
              <a:rPr lang="en-US" sz="1600" dirty="0" smtClean="0"/>
              <a:t>WITH A </a:t>
            </a:r>
            <a:r>
              <a:rPr lang="en-US" sz="1600" b="1" dirty="0" smtClean="0"/>
              <a:t>SIGNIFICANT SELECTIVITY </a:t>
            </a:r>
            <a:r>
              <a:rPr lang="en-US" sz="1600" dirty="0" smtClean="0"/>
              <a:t>OF MORE THAN </a:t>
            </a:r>
            <a:r>
              <a:rPr lang="en-US" sz="1600" b="1" dirty="0" smtClean="0"/>
              <a:t>4.5 TIMES THAN FOR ROOT SURFACE MATERIAL </a:t>
            </a:r>
            <a:r>
              <a:rPr lang="en-US" sz="1600" b="1" baseline="30000" dirty="0" smtClean="0"/>
              <a:t>4</a:t>
            </a:r>
          </a:p>
        </p:txBody>
      </p:sp>
      <p:sp>
        <p:nvSpPr>
          <p:cNvPr id="6" name="Rectangle 5"/>
          <p:cNvSpPr/>
          <p:nvPr/>
        </p:nvSpPr>
        <p:spPr>
          <a:xfrm>
            <a:off x="304800" y="5615226"/>
            <a:ext cx="8458200" cy="1169551"/>
          </a:xfrm>
          <a:prstGeom prst="rect">
            <a:avLst/>
          </a:prstGeom>
        </p:spPr>
        <p:txBody>
          <a:bodyPr wrap="square">
            <a:spAutoFit/>
          </a:bodyPr>
          <a:lstStyle/>
          <a:p>
            <a:pPr marL="228600" indent="-228600">
              <a:buAutoNum type="arabicPeriod"/>
            </a:pPr>
            <a:r>
              <a:rPr lang="en-US" sz="1000" b="1" dirty="0" smtClean="0"/>
              <a:t>Ando Y, Aoki A, Watanabe H, Ishikawa I. Bactericidal effect of erbium YAG laser on </a:t>
            </a:r>
            <a:r>
              <a:rPr lang="en-US" sz="1000" b="1" dirty="0" err="1" smtClean="0"/>
              <a:t>periodontopathic</a:t>
            </a:r>
            <a:r>
              <a:rPr lang="en-US" sz="1000" b="1" dirty="0" smtClean="0"/>
              <a:t> bacteria. </a:t>
            </a:r>
            <a:r>
              <a:rPr lang="en-US" sz="1000" b="1" i="1" dirty="0" smtClean="0"/>
              <a:t>Lasers </a:t>
            </a:r>
            <a:r>
              <a:rPr lang="en-US" sz="1000" b="1" i="1" dirty="0" err="1" smtClean="0"/>
              <a:t>Surg</a:t>
            </a:r>
            <a:r>
              <a:rPr lang="en-US" sz="1000" b="1" i="1" dirty="0" smtClean="0"/>
              <a:t> Med 1996; 19:190-200.</a:t>
            </a:r>
          </a:p>
          <a:p>
            <a:pPr marL="228600" indent="-228600">
              <a:buAutoNum type="arabicPeriod"/>
            </a:pPr>
            <a:r>
              <a:rPr lang="en-US" sz="1000" b="1" dirty="0" smtClean="0"/>
              <a:t>Aoki A, Miura M, Akiyama F, Nakagawa N, Tanaka J, </a:t>
            </a:r>
            <a:r>
              <a:rPr lang="en-US" sz="1000" b="1" dirty="0" err="1" smtClean="0"/>
              <a:t>Oda</a:t>
            </a:r>
            <a:r>
              <a:rPr lang="en-US" sz="1000" b="1" dirty="0" smtClean="0"/>
              <a:t> S, Watanabe H, Ishikawa I. </a:t>
            </a:r>
            <a:r>
              <a:rPr lang="en-US" sz="1000" b="1" i="1" dirty="0" smtClean="0"/>
              <a:t>In vitro evaluation of </a:t>
            </a:r>
            <a:r>
              <a:rPr lang="en-US" sz="1000" b="1" i="1" dirty="0" err="1" smtClean="0"/>
              <a:t>Er:YAG</a:t>
            </a:r>
            <a:r>
              <a:rPr lang="en-US" sz="1000" b="1" i="1" dirty="0" smtClean="0"/>
              <a:t> laser scaling of </a:t>
            </a:r>
            <a:r>
              <a:rPr lang="en-US" sz="1000" b="1" i="1" dirty="0" err="1" smtClean="0"/>
              <a:t>subgingival</a:t>
            </a:r>
            <a:r>
              <a:rPr lang="en-US" sz="1000" b="1" dirty="0" err="1" smtClean="0"/>
              <a:t>calculus</a:t>
            </a:r>
            <a:r>
              <a:rPr lang="en-US" sz="1000" b="1" dirty="0" smtClean="0"/>
              <a:t> in comparison with ultrasonic scaling. </a:t>
            </a:r>
            <a:r>
              <a:rPr lang="en-US" sz="1000" b="1" i="1" dirty="0" smtClean="0"/>
              <a:t>J </a:t>
            </a:r>
            <a:r>
              <a:rPr lang="en-US" sz="1000" b="1" i="1" dirty="0" err="1" smtClean="0"/>
              <a:t>Periodont</a:t>
            </a:r>
            <a:r>
              <a:rPr lang="en-US" sz="1000" b="1" i="1" dirty="0" smtClean="0"/>
              <a:t> Res 2000; </a:t>
            </a:r>
            <a:r>
              <a:rPr lang="en-US" sz="1000" b="1" dirty="0" smtClean="0"/>
              <a:t>35:266-277. </a:t>
            </a:r>
          </a:p>
          <a:p>
            <a:pPr marL="228600" indent="-228600">
              <a:buFontTx/>
              <a:buAutoNum type="arabicPeriod"/>
            </a:pPr>
            <a:r>
              <a:rPr lang="pt-BR" sz="1000" b="1" dirty="0" smtClean="0"/>
              <a:t>Feist IS, De Micheli G, Carneiro SR, Eduardo CP, Miyagi S, Marques </a:t>
            </a:r>
            <a:r>
              <a:rPr lang="en-US" sz="1000" b="1" dirty="0" smtClean="0"/>
              <a:t>MM. Adhesion and growth of cultured human gingival fibroblasts on </a:t>
            </a:r>
            <a:r>
              <a:rPr lang="en-US" sz="1000" b="1" dirty="0" err="1" smtClean="0"/>
              <a:t>periodontally</a:t>
            </a:r>
            <a:r>
              <a:rPr lang="en-US" sz="1000" b="1" dirty="0" smtClean="0"/>
              <a:t> involved root surfaces treated by </a:t>
            </a:r>
            <a:r>
              <a:rPr lang="en-US" sz="1000" b="1" dirty="0" err="1" smtClean="0"/>
              <a:t>Er:YAG</a:t>
            </a:r>
            <a:r>
              <a:rPr lang="en-US" sz="1000" b="1" dirty="0" smtClean="0"/>
              <a:t> laser. </a:t>
            </a:r>
            <a:r>
              <a:rPr lang="en-US" sz="1000" b="1" i="1" dirty="0" smtClean="0"/>
              <a:t>J </a:t>
            </a:r>
            <a:r>
              <a:rPr lang="en-US" sz="1000" b="1" i="1" dirty="0" err="1" smtClean="0"/>
              <a:t>Periodontol</a:t>
            </a:r>
            <a:r>
              <a:rPr lang="en-US" sz="1000" b="1" i="1" dirty="0" smtClean="0"/>
              <a:t> 2003; 74:1368-1375.</a:t>
            </a:r>
            <a:endParaRPr lang="en-US" sz="1000" b="1" dirty="0" smtClean="0"/>
          </a:p>
          <a:p>
            <a:pPr marL="228600" indent="-228600">
              <a:buAutoNum type="arabicPeriod"/>
            </a:pPr>
            <a:r>
              <a:rPr lang="en-US" sz="1000" b="1" dirty="0" err="1" smtClean="0"/>
              <a:t>Folwaczny</a:t>
            </a:r>
            <a:r>
              <a:rPr lang="en-US" sz="1000" b="1" dirty="0" smtClean="0"/>
              <a:t> M, </a:t>
            </a:r>
            <a:r>
              <a:rPr lang="en-US" sz="1000" b="1" dirty="0" err="1" smtClean="0"/>
              <a:t>Mehl</a:t>
            </a:r>
            <a:r>
              <a:rPr lang="en-US" sz="1000" b="1" dirty="0" smtClean="0"/>
              <a:t> A, </a:t>
            </a:r>
            <a:r>
              <a:rPr lang="en-US" sz="1000" b="1" dirty="0" err="1" smtClean="0"/>
              <a:t>Haffner</a:t>
            </a:r>
            <a:r>
              <a:rPr lang="en-US" sz="1000" b="1" dirty="0" smtClean="0"/>
              <a:t> C, Benz C, </a:t>
            </a:r>
            <a:r>
              <a:rPr lang="en-US" sz="1000" b="1" dirty="0" err="1" smtClean="0"/>
              <a:t>Hickel</a:t>
            </a:r>
            <a:r>
              <a:rPr lang="en-US" sz="1000" b="1" dirty="0" smtClean="0"/>
              <a:t> R. Root substance removal with </a:t>
            </a:r>
            <a:r>
              <a:rPr lang="en-US" sz="1000" b="1" dirty="0" err="1" smtClean="0"/>
              <a:t>Er:YAG</a:t>
            </a:r>
            <a:r>
              <a:rPr lang="en-US" sz="1000" b="1" dirty="0" smtClean="0"/>
              <a:t> laser radiation at different parameters using a new delivery system. </a:t>
            </a:r>
            <a:r>
              <a:rPr lang="en-US" sz="1000" b="1" i="1" dirty="0" smtClean="0"/>
              <a:t>J </a:t>
            </a:r>
            <a:r>
              <a:rPr lang="en-US" sz="1000" b="1" i="1" dirty="0" err="1" smtClean="0"/>
              <a:t>Periodontol</a:t>
            </a:r>
            <a:r>
              <a:rPr lang="en-US" sz="1000" b="1" i="1" dirty="0" smtClean="0"/>
              <a:t> 2000; 71:147-155.</a:t>
            </a:r>
            <a:endParaRPr lang="en-US" sz="1000" b="1" dirty="0"/>
          </a:p>
        </p:txBody>
      </p:sp>
      <p:cxnSp>
        <p:nvCxnSpPr>
          <p:cNvPr id="7" name="Straight Connector 6"/>
          <p:cNvCxnSpPr/>
          <p:nvPr/>
        </p:nvCxnSpPr>
        <p:spPr>
          <a:xfrm>
            <a:off x="0" y="5562600"/>
            <a:ext cx="899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 y="3329226"/>
            <a:ext cx="8382000" cy="861774"/>
          </a:xfrm>
          <a:prstGeom prst="rect">
            <a:avLst/>
          </a:prstGeom>
        </p:spPr>
        <p:txBody>
          <a:bodyPr wrap="square">
            <a:spAutoFit/>
          </a:bodyPr>
          <a:lstStyle/>
          <a:p>
            <a:r>
              <a:rPr lang="en-US" dirty="0" smtClean="0"/>
              <a:t>	</a:t>
            </a:r>
            <a:r>
              <a:rPr lang="en-US" sz="1600" dirty="0" smtClean="0"/>
              <a:t>MOST PROBABLY AS A RESULT OF THE ELIMINATION OF BACTERIA AND ENDOTOXINS ON ROOT SURFACES, HUMAN </a:t>
            </a:r>
            <a:r>
              <a:rPr lang="en-US" sz="1600" b="1" dirty="0" smtClean="0"/>
              <a:t>GINGIVAL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FIBROBLASTS ADHERE AND GROW </a:t>
            </a:r>
            <a:r>
              <a:rPr lang="en-US" sz="1600" dirty="0" smtClean="0"/>
              <a:t>SIGNIFICANTLY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FASTER</a:t>
            </a:r>
            <a:r>
              <a:rPr lang="en-US" sz="1600" dirty="0" smtClean="0"/>
              <a:t> ON A 60 MJ ER:YAG PRETREATED SURFACE THAN AFTER SRP.</a:t>
            </a:r>
            <a:r>
              <a:rPr lang="en-US" sz="1600" baseline="30000" dirty="0" smtClean="0"/>
              <a:t>3</a:t>
            </a:r>
            <a:endParaRPr lang="en-US" sz="1600" dirty="0"/>
          </a:p>
        </p:txBody>
      </p:sp>
      <p:sp>
        <p:nvSpPr>
          <p:cNvPr id="9" name="TextBox 8"/>
          <p:cNvSpPr txBox="1"/>
          <p:nvPr/>
        </p:nvSpPr>
        <p:spPr>
          <a:xfrm>
            <a:off x="609600" y="381000"/>
            <a:ext cx="2971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ER:YAG  THERAPY</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049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052736"/>
            <a:ext cx="8534400" cy="615553"/>
          </a:xfrm>
          <a:prstGeom prst="rect">
            <a:avLst/>
          </a:prstGeom>
        </p:spPr>
        <p:txBody>
          <a:bodyPr wrap="square">
            <a:spAutoFit/>
          </a:bodyPr>
          <a:lstStyle/>
          <a:p>
            <a:r>
              <a:rPr lang="en-US" dirty="0" smtClean="0"/>
              <a:t>	</a:t>
            </a:r>
            <a:r>
              <a:rPr lang="en-US" sz="1600" dirty="0" smtClean="0">
                <a:latin typeface="+mn-lt"/>
              </a:rPr>
              <a:t>GOOD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BACTERICIDAL EFFECT </a:t>
            </a:r>
            <a:r>
              <a:rPr lang="en-US" sz="1600" dirty="0" smtClean="0">
                <a:latin typeface="+mn-lt"/>
              </a:rPr>
              <a:t>EVEN AT </a:t>
            </a:r>
            <a:r>
              <a:rPr lang="en-US" sz="1600" b="1" dirty="0" smtClean="0">
                <a:latin typeface="+mn-lt"/>
              </a:rPr>
              <a:t>LOW ENERGY DENSITY </a:t>
            </a:r>
            <a:r>
              <a:rPr lang="en-US" sz="1600" dirty="0" smtClean="0">
                <a:latin typeface="+mn-lt"/>
              </a:rPr>
              <a:t>OUTPUT LEVELS, STARTING AT 0.3 J/CM2, WITHOUT EXCESSIVE TEMPERATURE ELEVATION.</a:t>
            </a:r>
            <a:r>
              <a:rPr lang="en-US" sz="1600" baseline="30000" dirty="0" smtClean="0">
                <a:latin typeface="+mn-lt"/>
              </a:rPr>
              <a:t>1</a:t>
            </a:r>
          </a:p>
        </p:txBody>
      </p:sp>
      <p:sp>
        <p:nvSpPr>
          <p:cNvPr id="4" name="Rectangle 3"/>
          <p:cNvSpPr/>
          <p:nvPr/>
        </p:nvSpPr>
        <p:spPr>
          <a:xfrm>
            <a:off x="381000" y="1662336"/>
            <a:ext cx="8382000" cy="861774"/>
          </a:xfrm>
          <a:prstGeom prst="rect">
            <a:avLst/>
          </a:prstGeom>
        </p:spPr>
        <p:txBody>
          <a:bodyPr wrap="square">
            <a:spAutoFit/>
          </a:bodyPr>
          <a:lstStyle/>
          <a:p>
            <a:r>
              <a:rPr lang="en-US" dirty="0" smtClean="0"/>
              <a:t>	</a:t>
            </a:r>
            <a:r>
              <a:rPr lang="en-US" sz="1600" b="1" dirty="0" smtClean="0">
                <a:latin typeface="+mn-lt"/>
              </a:rPr>
              <a:t>IN COMPARISON TO ULTRASONIC SCALING, </a:t>
            </a:r>
            <a:r>
              <a:rPr lang="en-US" sz="1600" dirty="0" smtClean="0">
                <a:latin typeface="+mn-lt"/>
              </a:rPr>
              <a:t>A SIMILAR REMOVAL OF CALCULUS CAN BE OBTAINED BUT </a:t>
            </a:r>
            <a:r>
              <a:rPr lang="en-US" sz="1600" b="1" dirty="0" smtClean="0">
                <a:latin typeface="+mn-lt"/>
              </a:rPr>
              <a:t>SUPERFICIAL STRUCTURAL AND THERMAL MICRO-CHANGES IN THE FORM OF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MICROROUGHNESS </a:t>
            </a:r>
            <a:r>
              <a:rPr lang="en-US" sz="1600" b="1" dirty="0" smtClean="0">
                <a:latin typeface="+mn-lt"/>
              </a:rPr>
              <a:t>WERE FOUND ON ROOT CEMENTUM</a:t>
            </a:r>
            <a:r>
              <a:rPr lang="en-US" sz="1600" b="1" baseline="30000" dirty="0" smtClean="0">
                <a:latin typeface="+mn-lt"/>
              </a:rPr>
              <a:t> 2</a:t>
            </a:r>
            <a:endParaRPr lang="en-US" sz="1600" b="1" dirty="0">
              <a:latin typeface="+mn-lt"/>
            </a:endParaRPr>
          </a:p>
        </p:txBody>
      </p:sp>
      <p:sp>
        <p:nvSpPr>
          <p:cNvPr id="5" name="Rectangle 4"/>
          <p:cNvSpPr/>
          <p:nvPr/>
        </p:nvSpPr>
        <p:spPr>
          <a:xfrm>
            <a:off x="457200" y="3586207"/>
            <a:ext cx="8305800" cy="1107996"/>
          </a:xfrm>
          <a:prstGeom prst="rect">
            <a:avLst/>
          </a:prstGeom>
        </p:spPr>
        <p:txBody>
          <a:bodyPr wrap="square">
            <a:spAutoFit/>
          </a:bodyPr>
          <a:lstStyle/>
          <a:p>
            <a:r>
              <a:rPr lang="en-US" dirty="0" smtClean="0"/>
              <a:t>	</a:t>
            </a:r>
            <a:r>
              <a:rPr lang="en-US" sz="1600" dirty="0" smtClean="0">
                <a:latin typeface="+mn-lt"/>
              </a:rPr>
              <a:t>USING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LOW RADIATION ENERGIES</a:t>
            </a:r>
            <a:r>
              <a:rPr lang="en-US" sz="1600" dirty="0" smtClean="0">
                <a:latin typeface="+mn-lt"/>
              </a:rPr>
              <a:t>, CALCULUS REMOVAL CAN BE DONE WITH A CERTAIN SELECTIVITY, COMPARABLE TO THAT OF CONVENTIONAL ROOT SURFACE INSTRUMENTATION. IT IS POSSIBLE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TO REMOVE CALCULUS </a:t>
            </a:r>
            <a:r>
              <a:rPr lang="en-US" sz="1600" dirty="0" smtClean="0">
                <a:latin typeface="+mn-lt"/>
              </a:rPr>
              <a:t>WITH A </a:t>
            </a:r>
            <a:r>
              <a:rPr lang="en-US" sz="1600" b="1" dirty="0" smtClean="0">
                <a:latin typeface="+mn-lt"/>
              </a:rPr>
              <a:t>SIGNIFICANT SELECTIVITY </a:t>
            </a:r>
            <a:r>
              <a:rPr lang="en-US" sz="1600" dirty="0" smtClean="0">
                <a:latin typeface="+mn-lt"/>
              </a:rPr>
              <a:t>OF MORE THAN </a:t>
            </a:r>
            <a:r>
              <a:rPr lang="en-US" sz="1600" b="1" dirty="0" smtClean="0">
                <a:latin typeface="+mn-lt"/>
              </a:rPr>
              <a:t>4.5 TIMES THAN FOR ROOT SURFACE MATERIAL </a:t>
            </a:r>
            <a:r>
              <a:rPr lang="en-US" sz="1600" b="1" baseline="30000" dirty="0" smtClean="0">
                <a:latin typeface="+mn-lt"/>
              </a:rPr>
              <a:t>4</a:t>
            </a:r>
          </a:p>
        </p:txBody>
      </p:sp>
      <p:sp>
        <p:nvSpPr>
          <p:cNvPr id="6" name="Rectangle 5"/>
          <p:cNvSpPr/>
          <p:nvPr/>
        </p:nvSpPr>
        <p:spPr>
          <a:xfrm>
            <a:off x="35496" y="4913873"/>
            <a:ext cx="8458200" cy="1323439"/>
          </a:xfrm>
          <a:prstGeom prst="rect">
            <a:avLst/>
          </a:prstGeom>
        </p:spPr>
        <p:txBody>
          <a:bodyPr wrap="square">
            <a:spAutoFit/>
          </a:bodyPr>
          <a:lstStyle/>
          <a:p>
            <a:pPr marL="228600" indent="-228600">
              <a:buAutoNum type="arabicPeriod"/>
            </a:pPr>
            <a:r>
              <a:rPr lang="en-US" sz="1000" b="1" dirty="0" smtClean="0"/>
              <a:t>Ando Y, Aoki A, Watanabe H, Ishikawa I. Bactericidal effect of erbium YAG laser on </a:t>
            </a:r>
            <a:r>
              <a:rPr lang="en-US" sz="1000" b="1" dirty="0" err="1" smtClean="0"/>
              <a:t>periodontopathic</a:t>
            </a:r>
            <a:r>
              <a:rPr lang="en-US" sz="1000" b="1" dirty="0" smtClean="0"/>
              <a:t> bacteria. </a:t>
            </a:r>
            <a:r>
              <a:rPr lang="en-US" sz="1000" b="1" i="1" dirty="0" smtClean="0"/>
              <a:t>Lasers </a:t>
            </a:r>
            <a:r>
              <a:rPr lang="en-US" sz="1000" b="1" i="1" dirty="0" err="1" smtClean="0"/>
              <a:t>Surg</a:t>
            </a:r>
            <a:r>
              <a:rPr lang="en-US" sz="1000" b="1" i="1" dirty="0" smtClean="0"/>
              <a:t> Med 1996; 19:190-200.</a:t>
            </a:r>
          </a:p>
          <a:p>
            <a:pPr marL="228600" indent="-228600">
              <a:buAutoNum type="arabicPeriod"/>
            </a:pPr>
            <a:r>
              <a:rPr lang="en-US" sz="1000" b="1" dirty="0" smtClean="0"/>
              <a:t>Aoki A, Miura M, Akiyama F, Nakagawa N, Tanaka J, </a:t>
            </a:r>
            <a:r>
              <a:rPr lang="en-US" sz="1000" b="1" dirty="0" err="1" smtClean="0"/>
              <a:t>Oda</a:t>
            </a:r>
            <a:r>
              <a:rPr lang="en-US" sz="1000" b="1" dirty="0" smtClean="0"/>
              <a:t> S, Watanabe H, Ishikawa I. </a:t>
            </a:r>
            <a:r>
              <a:rPr lang="en-US" sz="1000" b="1" i="1" dirty="0" smtClean="0"/>
              <a:t>In vitro evaluation of </a:t>
            </a:r>
            <a:r>
              <a:rPr lang="en-US" sz="1000" b="1" i="1" dirty="0" err="1" smtClean="0"/>
              <a:t>Er:YAG</a:t>
            </a:r>
            <a:r>
              <a:rPr lang="en-US" sz="1000" b="1" i="1" dirty="0" smtClean="0"/>
              <a:t> laser scaling of </a:t>
            </a:r>
            <a:r>
              <a:rPr lang="en-US" sz="1000" b="1" i="1" dirty="0" err="1" smtClean="0"/>
              <a:t>subgingival</a:t>
            </a:r>
            <a:r>
              <a:rPr lang="en-US" sz="1000" b="1" dirty="0" err="1" smtClean="0"/>
              <a:t>calculus</a:t>
            </a:r>
            <a:r>
              <a:rPr lang="en-US" sz="1000" b="1" dirty="0" smtClean="0"/>
              <a:t> in comparison with ultrasonic scaling. </a:t>
            </a:r>
            <a:r>
              <a:rPr lang="en-US" sz="1000" b="1" i="1" dirty="0" smtClean="0"/>
              <a:t>J </a:t>
            </a:r>
            <a:r>
              <a:rPr lang="en-US" sz="1000" b="1" i="1" dirty="0" err="1" smtClean="0"/>
              <a:t>Periodont</a:t>
            </a:r>
            <a:r>
              <a:rPr lang="en-US" sz="1000" b="1" i="1" dirty="0" smtClean="0"/>
              <a:t> Res 2000; </a:t>
            </a:r>
            <a:r>
              <a:rPr lang="en-US" sz="1000" b="1" dirty="0" smtClean="0"/>
              <a:t>35:266-277. </a:t>
            </a:r>
          </a:p>
          <a:p>
            <a:pPr marL="228600" indent="-228600">
              <a:buFontTx/>
              <a:buAutoNum type="arabicPeriod"/>
            </a:pPr>
            <a:r>
              <a:rPr lang="pt-BR" sz="1000" b="1" dirty="0" smtClean="0"/>
              <a:t>Feist IS, De Micheli G, Carneiro SR, Eduardo CP, Miyagi S, Marques </a:t>
            </a:r>
            <a:r>
              <a:rPr lang="en-US" sz="1000" b="1" dirty="0" smtClean="0"/>
              <a:t>MM. Adhesion and growth of cultured human gingival fibroblasts on </a:t>
            </a:r>
            <a:r>
              <a:rPr lang="en-US" sz="1000" b="1" dirty="0" err="1" smtClean="0"/>
              <a:t>periodontally</a:t>
            </a:r>
            <a:r>
              <a:rPr lang="en-US" sz="1000" b="1" dirty="0" smtClean="0"/>
              <a:t> involved root surfaces treated by </a:t>
            </a:r>
            <a:r>
              <a:rPr lang="en-US" sz="1000" b="1" dirty="0" err="1" smtClean="0"/>
              <a:t>Er:YAG</a:t>
            </a:r>
            <a:r>
              <a:rPr lang="en-US" sz="1000" b="1" dirty="0" smtClean="0"/>
              <a:t> laser. </a:t>
            </a:r>
            <a:r>
              <a:rPr lang="en-US" sz="1000" b="1" i="1" dirty="0" smtClean="0"/>
              <a:t>J </a:t>
            </a:r>
            <a:r>
              <a:rPr lang="en-US" sz="1000" b="1" i="1" dirty="0" err="1" smtClean="0"/>
              <a:t>Periodontol</a:t>
            </a:r>
            <a:r>
              <a:rPr lang="en-US" sz="1000" b="1" i="1" dirty="0" smtClean="0"/>
              <a:t> 2003; 74:1368-1375.</a:t>
            </a:r>
            <a:endParaRPr lang="en-US" sz="1000" b="1" dirty="0" smtClean="0"/>
          </a:p>
          <a:p>
            <a:pPr marL="228600" indent="-228600">
              <a:buAutoNum type="arabicPeriod"/>
            </a:pPr>
            <a:r>
              <a:rPr lang="en-US" sz="1000" b="1" dirty="0" err="1" smtClean="0"/>
              <a:t>Folwaczny</a:t>
            </a:r>
            <a:r>
              <a:rPr lang="en-US" sz="1000" b="1" dirty="0" smtClean="0"/>
              <a:t> M, </a:t>
            </a:r>
            <a:r>
              <a:rPr lang="en-US" sz="1000" b="1" dirty="0" err="1" smtClean="0"/>
              <a:t>Mehl</a:t>
            </a:r>
            <a:r>
              <a:rPr lang="en-US" sz="1000" b="1" dirty="0" smtClean="0"/>
              <a:t> A, </a:t>
            </a:r>
            <a:r>
              <a:rPr lang="en-US" sz="1000" b="1" dirty="0" err="1" smtClean="0"/>
              <a:t>Haffner</a:t>
            </a:r>
            <a:r>
              <a:rPr lang="en-US" sz="1000" b="1" dirty="0" smtClean="0"/>
              <a:t> C, Benz C, </a:t>
            </a:r>
            <a:r>
              <a:rPr lang="en-US" sz="1000" b="1" dirty="0" err="1" smtClean="0"/>
              <a:t>Hickel</a:t>
            </a:r>
            <a:r>
              <a:rPr lang="en-US" sz="1000" b="1" dirty="0" smtClean="0"/>
              <a:t> R. Root substance removal with </a:t>
            </a:r>
            <a:r>
              <a:rPr lang="en-US" sz="1000" b="1" dirty="0" err="1" smtClean="0"/>
              <a:t>Er:YAG</a:t>
            </a:r>
            <a:r>
              <a:rPr lang="en-US" sz="1000" b="1" dirty="0" smtClean="0"/>
              <a:t> laser radiation at different parameters using a new delivery system. </a:t>
            </a:r>
            <a:r>
              <a:rPr lang="en-US" sz="1000" b="1" i="1" dirty="0" smtClean="0"/>
              <a:t>J </a:t>
            </a:r>
            <a:r>
              <a:rPr lang="en-US" sz="1000" b="1" i="1" dirty="0" err="1" smtClean="0"/>
              <a:t>Periodontol</a:t>
            </a:r>
            <a:r>
              <a:rPr lang="en-US" sz="1000" b="1" i="1" dirty="0" smtClean="0"/>
              <a:t> 2000; 71:147-155.</a:t>
            </a:r>
            <a:endParaRPr lang="en-US" sz="1000" b="1" dirty="0"/>
          </a:p>
        </p:txBody>
      </p:sp>
      <p:cxnSp>
        <p:nvCxnSpPr>
          <p:cNvPr id="7" name="Straight Connector 6"/>
          <p:cNvCxnSpPr/>
          <p:nvPr/>
        </p:nvCxnSpPr>
        <p:spPr>
          <a:xfrm>
            <a:off x="0" y="4862736"/>
            <a:ext cx="899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 y="2629362"/>
            <a:ext cx="8382000" cy="861774"/>
          </a:xfrm>
          <a:prstGeom prst="rect">
            <a:avLst/>
          </a:prstGeom>
        </p:spPr>
        <p:txBody>
          <a:bodyPr wrap="square">
            <a:spAutoFit/>
          </a:bodyPr>
          <a:lstStyle/>
          <a:p>
            <a:r>
              <a:rPr lang="en-US" dirty="0" smtClean="0"/>
              <a:t>	</a:t>
            </a:r>
            <a:r>
              <a:rPr lang="en-US" sz="1600" dirty="0" smtClean="0">
                <a:latin typeface="+mn-lt"/>
              </a:rPr>
              <a:t>MOST PROBABLY AS A RESULT OF THE ELIMINATION OF BACTERIA AND ENDOTOXINS ON ROOT SURFACES, HUMAN </a:t>
            </a:r>
            <a:r>
              <a:rPr lang="en-US" sz="1600" b="1" dirty="0" smtClean="0">
                <a:latin typeface="+mn-lt"/>
              </a:rPr>
              <a:t>GINGIVAL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FIBROBLASTS ADHERE AND GROW </a:t>
            </a:r>
            <a:r>
              <a:rPr lang="en-US" sz="1600" dirty="0" smtClean="0">
                <a:latin typeface="+mn-lt"/>
              </a:rPr>
              <a:t>SIGNIFICANTLY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FASTER</a:t>
            </a:r>
            <a:r>
              <a:rPr lang="en-US" sz="1600" dirty="0" smtClean="0">
                <a:latin typeface="+mn-lt"/>
              </a:rPr>
              <a:t> ON A 60 MJ ER:YAG PRETREATED SURFACE THAN AFTER SRP.</a:t>
            </a:r>
            <a:r>
              <a:rPr lang="en-US" sz="1600" baseline="30000" dirty="0" smtClean="0">
                <a:latin typeface="+mn-lt"/>
              </a:rPr>
              <a:t>3</a:t>
            </a:r>
            <a:endParaRPr lang="en-US" sz="1600" dirty="0">
              <a:latin typeface="+mn-lt"/>
            </a:endParaRPr>
          </a:p>
        </p:txBody>
      </p:sp>
      <p:sp>
        <p:nvSpPr>
          <p:cNvPr id="9" name="TextBox 8"/>
          <p:cNvSpPr txBox="1"/>
          <p:nvPr/>
        </p:nvSpPr>
        <p:spPr>
          <a:xfrm>
            <a:off x="401688" y="44624"/>
            <a:ext cx="2971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ER:YAG  THERAPY</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342900" y="229290"/>
            <a:ext cx="8534400" cy="92333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b="1" dirty="0" smtClean="0">
                <a:ln w="10541" cmpd="sng">
                  <a:solidFill>
                    <a:schemeClr val="accent1">
                      <a:shade val="88000"/>
                      <a:satMod val="110000"/>
                    </a:schemeClr>
                  </a:solidFill>
                  <a:prstDash val="solid"/>
                </a:ln>
                <a:solidFill>
                  <a:sysClr val="windowText" lastClr="000000"/>
                </a:solidFill>
              </a:rPr>
              <a:t>WHAT  DO WE EXPECT AFTER “WOUNDING</a:t>
            </a:r>
            <a:r>
              <a:rPr lang="en-US" dirty="0" smtClean="0"/>
              <a:t>” – </a:t>
            </a:r>
            <a:r>
              <a:rPr lang="en-US" b="1" dirty="0" smtClean="0">
                <a:ln w="12700">
                  <a:solidFill>
                    <a:schemeClr val="tx2">
                      <a:lumMod val="50000"/>
                    </a:schemeClr>
                  </a:solidFill>
                  <a:prstDash val="solid"/>
                </a:ln>
                <a:solidFill>
                  <a:schemeClr val="accent1"/>
                </a:solidFill>
                <a:effectLst>
                  <a:outerShdw blurRad="41275" dist="20320" dir="1800000" algn="tl" rotWithShape="0">
                    <a:srgbClr val="000000">
                      <a:alpha val="40000"/>
                    </a:srgbClr>
                  </a:outerShdw>
                </a:effectLst>
              </a:rPr>
              <a:t>LASER VS. CLASICAL TREATMENT </a:t>
            </a:r>
            <a:r>
              <a:rPr lang="en-US" dirty="0" smtClean="0"/>
              <a:t>?</a:t>
            </a:r>
            <a:r>
              <a:rPr lang="en-US" dirty="0"/>
              <a:t> Clinical studies and research indicates that</a:t>
            </a:r>
          </a:p>
          <a:p>
            <a:r>
              <a:rPr lang="en-US" dirty="0"/>
              <a:t>Erbium lasers</a:t>
            </a:r>
            <a:r>
              <a:rPr lang="en-US" dirty="0" smtClean="0"/>
              <a:t> </a:t>
            </a:r>
            <a:endParaRPr lang="en-US" dirty="0"/>
          </a:p>
        </p:txBody>
      </p:sp>
    </p:spTree>
    <p:extLst>
      <p:ext uri="{BB962C8B-B14F-4D97-AF65-F5344CB8AC3E}">
        <p14:creationId xmlns:p14="http://schemas.microsoft.com/office/powerpoint/2010/main" val="92211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153400" cy="984885"/>
          </a:xfrm>
          <a:prstGeom prst="rect">
            <a:avLst/>
          </a:prstGeom>
          <a:noFill/>
        </p:spPr>
        <p:txBody>
          <a:bodyPr wrap="square" rtlCol="0">
            <a:spAutoFit/>
          </a:bodyPr>
          <a:lstStyle/>
          <a:p>
            <a:r>
              <a:rPr lang="en-US" sz="1000" dirty="0" smtClean="0"/>
              <a:t>	</a:t>
            </a:r>
            <a:endParaRPr lang="en-US" sz="1000" baseline="30000" dirty="0" smtClean="0"/>
          </a:p>
          <a:p>
            <a:r>
              <a:rPr lang="en-US" sz="1000" dirty="0" smtClean="0"/>
              <a:t>	</a:t>
            </a:r>
            <a:r>
              <a:rPr lang="mk-MK" sz="1600" dirty="0" smtClean="0"/>
              <a:t>Т</a:t>
            </a:r>
            <a:r>
              <a:rPr lang="en-US" sz="1600" dirty="0" smtClean="0"/>
              <a:t>HIS MINIMAL INVASIVE METHOD MAY ALLOW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INSTRUMENTATION</a:t>
            </a:r>
            <a:r>
              <a:rPr lang="en-US" sz="1600" dirty="0" smtClean="0"/>
              <a:t> OF VERY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DEEP POCKET</a:t>
            </a:r>
            <a:r>
              <a:rPr lang="en-US" sz="1600" dirty="0" smtClean="0"/>
              <a:t>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WITHOUT LEADING TO MAJOR TRAUMA </a:t>
            </a:r>
            <a:r>
              <a:rPr lang="en-US" sz="1600" dirty="0" smtClean="0"/>
              <a:t>OF THE HARD AND SOFT TISSUES; I.E., REMOVAL OF TOOTH SUBSTANCE AND INCREASE IN GINGIVAL RECESSION.</a:t>
            </a:r>
            <a:r>
              <a:rPr lang="en-US" sz="1600" baseline="30000" dirty="0" smtClean="0"/>
              <a:t>5</a:t>
            </a:r>
            <a:endParaRPr lang="en-US" sz="1600" baseline="30000" dirty="0"/>
          </a:p>
        </p:txBody>
      </p:sp>
      <p:sp>
        <p:nvSpPr>
          <p:cNvPr id="3" name="Rectangle 2"/>
          <p:cNvSpPr/>
          <p:nvPr/>
        </p:nvSpPr>
        <p:spPr>
          <a:xfrm>
            <a:off x="304800" y="1378803"/>
            <a:ext cx="7924800" cy="830997"/>
          </a:xfrm>
          <a:prstGeom prst="rect">
            <a:avLst/>
          </a:prstGeom>
        </p:spPr>
        <p:txBody>
          <a:bodyPr wrap="square">
            <a:spAutoFit/>
          </a:bodyPr>
          <a:lstStyle/>
          <a:p>
            <a:r>
              <a:rPr lang="en-US" sz="1000" dirty="0" smtClean="0"/>
              <a:t>	</a:t>
            </a:r>
            <a:r>
              <a:rPr lang="en-US" sz="1600" dirty="0" smtClean="0"/>
              <a:t>CLINICAL PARAMETERS AS PLAQUE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INDEX (PI), </a:t>
            </a:r>
            <a:r>
              <a:rPr lang="en-US" sz="1600" dirty="0" smtClean="0"/>
              <a:t>GINGIVAL INDEX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(GI), </a:t>
            </a:r>
            <a:r>
              <a:rPr lang="en-US" sz="1600" dirty="0" smtClean="0"/>
              <a:t>PROBING DEPTH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(PD), </a:t>
            </a:r>
            <a:r>
              <a:rPr lang="en-US" sz="1600" dirty="0" smtClean="0"/>
              <a:t>BLEEDING ON PROBING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(BOP</a:t>
            </a:r>
            <a:r>
              <a:rPr lang="en-US" sz="1600" b="1" dirty="0" smtClean="0"/>
              <a:t>)</a:t>
            </a:r>
            <a:r>
              <a:rPr lang="en-US" sz="1600" dirty="0" smtClean="0"/>
              <a:t> AND CLINICAL ATTACHMENT LEVEL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(CAL) IMPROVE MORE AFTER ER:YAG </a:t>
            </a:r>
            <a:r>
              <a:rPr lang="en-US" sz="1600" dirty="0" smtClean="0"/>
              <a:t>LASER TREATMENT THAN AFTER SRP.</a:t>
            </a:r>
            <a:r>
              <a:rPr lang="en-US" sz="1600" baseline="30000" dirty="0" smtClean="0"/>
              <a:t>6</a:t>
            </a:r>
            <a:endParaRPr lang="en-US" sz="1600" baseline="30000" dirty="0"/>
          </a:p>
        </p:txBody>
      </p:sp>
      <p:sp>
        <p:nvSpPr>
          <p:cNvPr id="4" name="Rectangle 3"/>
          <p:cNvSpPr/>
          <p:nvPr/>
        </p:nvSpPr>
        <p:spPr>
          <a:xfrm>
            <a:off x="3581400" y="2327701"/>
            <a:ext cx="4800600" cy="830997"/>
          </a:xfrm>
          <a:prstGeom prst="rect">
            <a:avLst/>
          </a:prstGeom>
        </p:spPr>
        <p:txBody>
          <a:bodyPr wrap="square">
            <a:spAutoFit/>
          </a:bodyPr>
          <a:lstStyle/>
          <a:p>
            <a:r>
              <a:rPr lang="en-US" sz="1000" dirty="0" smtClean="0"/>
              <a:t>	</a:t>
            </a:r>
            <a:r>
              <a:rPr lang="en-US" sz="1600" dirty="0" smtClean="0"/>
              <a:t>CLINICAL ATTACHMENT LEVEL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(CAL)</a:t>
            </a:r>
            <a:r>
              <a:rPr lang="en-US" sz="1600" dirty="0" smtClean="0"/>
              <a:t>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IMPROVEMENT AFTER ER:YAG </a:t>
            </a:r>
            <a:r>
              <a:rPr lang="en-US" sz="1600" dirty="0" smtClean="0"/>
              <a:t>LASER TREATMENT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WAS TWICE </a:t>
            </a:r>
            <a:r>
              <a:rPr lang="en-US" sz="1600" dirty="0" smtClean="0"/>
              <a:t>THE ONE OF THE </a:t>
            </a:r>
            <a:r>
              <a:rPr lang="en-US" sz="1600" b="1" dirty="0" smtClean="0"/>
              <a:t>CLASSICAL APPROACH</a:t>
            </a:r>
            <a:r>
              <a:rPr lang="en-US" sz="1600" dirty="0" smtClean="0"/>
              <a:t>.</a:t>
            </a:r>
            <a:r>
              <a:rPr lang="en-US" sz="1600" baseline="30000" dirty="0" smtClean="0"/>
              <a:t>7</a:t>
            </a:r>
            <a:endParaRPr lang="en-US" sz="1600" baseline="30000" dirty="0"/>
          </a:p>
        </p:txBody>
      </p:sp>
      <p:sp>
        <p:nvSpPr>
          <p:cNvPr id="5" name="Rectangle 4"/>
          <p:cNvSpPr/>
          <p:nvPr/>
        </p:nvSpPr>
        <p:spPr>
          <a:xfrm>
            <a:off x="304800" y="5459849"/>
            <a:ext cx="8534400" cy="1323439"/>
          </a:xfrm>
          <a:prstGeom prst="rect">
            <a:avLst/>
          </a:prstGeom>
        </p:spPr>
        <p:txBody>
          <a:bodyPr wrap="square">
            <a:spAutoFit/>
          </a:bodyPr>
          <a:lstStyle/>
          <a:p>
            <a:pPr marL="228600" indent="-228600"/>
            <a:endParaRPr lang="en-US" sz="1000" b="1" i="1" dirty="0" smtClean="0"/>
          </a:p>
          <a:p>
            <a:pPr marL="228600" lvl="0" indent="-228600">
              <a:buFont typeface="+mj-lt"/>
              <a:buAutoNum type="arabicPeriod" startAt="5"/>
            </a:pPr>
            <a:r>
              <a:rPr lang="mk-MK" sz="1000" dirty="0" smtClean="0"/>
              <a:t> </a:t>
            </a:r>
            <a:r>
              <a:rPr lang="en-US" sz="1000" dirty="0" smtClean="0"/>
              <a:t>Schwarz F, </a:t>
            </a:r>
            <a:r>
              <a:rPr lang="en-US" sz="1000" dirty="0" err="1" smtClean="0"/>
              <a:t>Sculean</a:t>
            </a:r>
            <a:r>
              <a:rPr lang="en-US" sz="1000" dirty="0" smtClean="0"/>
              <a:t> A, Georg T, Reich E. Periodontal treatment with an </a:t>
            </a:r>
            <a:r>
              <a:rPr lang="en-US" sz="1000" dirty="0" err="1" smtClean="0"/>
              <a:t>Er:YAG</a:t>
            </a:r>
            <a:r>
              <a:rPr lang="en-US" sz="1000" dirty="0" smtClean="0"/>
              <a:t> laser compared to scaling and root planning. A controlled clinical study. J </a:t>
            </a:r>
            <a:r>
              <a:rPr lang="en-US" sz="1000" dirty="0" err="1" smtClean="0"/>
              <a:t>Periodontol</a:t>
            </a:r>
            <a:r>
              <a:rPr lang="en-US" sz="1000" dirty="0" smtClean="0"/>
              <a:t> 2001;72:361-367. </a:t>
            </a:r>
            <a:endParaRPr lang="mk-MK" sz="1000" dirty="0" smtClean="0"/>
          </a:p>
          <a:p>
            <a:pPr marL="228600" lvl="0" indent="-228600">
              <a:buFont typeface="+mj-lt"/>
              <a:buAutoNum type="arabicPeriod" startAt="5"/>
            </a:pPr>
            <a:r>
              <a:rPr lang="en-US" sz="1000" b="1" dirty="0" smtClean="0"/>
              <a:t>Schwarz F, </a:t>
            </a:r>
            <a:r>
              <a:rPr lang="en-US" sz="1000" b="1" dirty="0" err="1" smtClean="0"/>
              <a:t>Sculean</a:t>
            </a:r>
            <a:r>
              <a:rPr lang="en-US" sz="1000" b="1" dirty="0" smtClean="0"/>
              <a:t> A, </a:t>
            </a:r>
            <a:r>
              <a:rPr lang="en-US" sz="1000" b="1" dirty="0" err="1" smtClean="0"/>
              <a:t>Berakdar</a:t>
            </a:r>
            <a:r>
              <a:rPr lang="en-US" sz="1000" b="1" dirty="0" smtClean="0"/>
              <a:t> M, Georg T, Reich E, Becker J. </a:t>
            </a:r>
            <a:r>
              <a:rPr lang="en-US" sz="1000" b="1" dirty="0" err="1" smtClean="0"/>
              <a:t>Clinicalevaluation</a:t>
            </a:r>
            <a:r>
              <a:rPr lang="en-US" sz="1000" b="1" dirty="0" smtClean="0"/>
              <a:t> of an </a:t>
            </a:r>
            <a:r>
              <a:rPr lang="en-US" sz="1000" b="1" dirty="0" err="1" smtClean="0"/>
              <a:t>Er:YAG</a:t>
            </a:r>
            <a:r>
              <a:rPr lang="en-US" sz="1000" b="1" dirty="0" smtClean="0"/>
              <a:t> laser combined with scaling and root </a:t>
            </a:r>
            <a:r>
              <a:rPr lang="en-US" sz="1000" b="1" dirty="0" err="1" smtClean="0"/>
              <a:t>planing</a:t>
            </a:r>
            <a:r>
              <a:rPr lang="en-US" sz="1000" b="1" dirty="0" smtClean="0"/>
              <a:t> for non-surgical periodontal treatment. A controlled, prospective clinical study. </a:t>
            </a:r>
            <a:r>
              <a:rPr lang="it-IT" sz="1000" b="1" i="1" dirty="0" smtClean="0"/>
              <a:t>J Clin Periodontol 2003; 30:26-34.</a:t>
            </a:r>
            <a:endParaRPr lang="mk-MK" sz="1000" b="1" i="1" dirty="0" smtClean="0"/>
          </a:p>
          <a:p>
            <a:pPr marL="228600" lvl="0" indent="-228600">
              <a:buAutoNum type="arabicPeriod" startAt="7"/>
            </a:pPr>
            <a:r>
              <a:rPr lang="de-DE" sz="1000" b="1" dirty="0" smtClean="0"/>
              <a:t>Schwarz F, Sculean A, Berakdar M, Georg T, Reich E, Becker J. </a:t>
            </a:r>
            <a:r>
              <a:rPr lang="en-US" sz="1000" b="1" dirty="0" smtClean="0"/>
              <a:t>Periodontal treatment with an </a:t>
            </a:r>
            <a:r>
              <a:rPr lang="en-US" sz="1000" b="1" dirty="0" err="1" smtClean="0"/>
              <a:t>Er:YAG</a:t>
            </a:r>
            <a:r>
              <a:rPr lang="en-US" sz="1000" b="1" dirty="0" smtClean="0"/>
              <a:t> laser or scaling and root </a:t>
            </a:r>
            <a:r>
              <a:rPr lang="en-US" sz="1000" b="1" dirty="0" err="1" smtClean="0"/>
              <a:t>planing</a:t>
            </a:r>
            <a:r>
              <a:rPr lang="en-US" sz="1000" b="1" dirty="0" smtClean="0"/>
              <a:t>. A 2-year follow-up split-mouth study. </a:t>
            </a:r>
            <a:r>
              <a:rPr lang="en-US" sz="1000" b="1" i="1" dirty="0" smtClean="0"/>
              <a:t>J </a:t>
            </a:r>
            <a:r>
              <a:rPr lang="en-US" sz="1000" b="1" i="1" dirty="0" err="1" smtClean="0"/>
              <a:t>Periodontol</a:t>
            </a:r>
            <a:r>
              <a:rPr lang="en-US" sz="1000" b="1" i="1" dirty="0" smtClean="0"/>
              <a:t> 2003;74:590-596.</a:t>
            </a:r>
            <a:endParaRPr lang="mk-MK" sz="1000" b="1" i="1" dirty="0" smtClean="0"/>
          </a:p>
          <a:p>
            <a:pPr marL="228600" lvl="0" indent="-228600">
              <a:buAutoNum type="arabicPeriod" startAt="7"/>
            </a:pPr>
            <a:r>
              <a:rPr lang="en-US" sz="1000" b="1" dirty="0" smtClean="0"/>
              <a:t>Aoki A, Sasaki K, Watanabe H, Ishikawa I (2004) Lasers in non-surgical periodontal </a:t>
            </a:r>
            <a:r>
              <a:rPr lang="en-US" sz="1000" b="1" dirty="0" err="1" smtClean="0"/>
              <a:t>therapy.Periodontology</a:t>
            </a:r>
            <a:r>
              <a:rPr lang="en-US" sz="1000" b="1" dirty="0" smtClean="0"/>
              <a:t> 2000 36: 59–97</a:t>
            </a:r>
          </a:p>
        </p:txBody>
      </p:sp>
      <p:cxnSp>
        <p:nvCxnSpPr>
          <p:cNvPr id="16" name="Straight Connector 15"/>
          <p:cNvCxnSpPr/>
          <p:nvPr/>
        </p:nvCxnSpPr>
        <p:spPr>
          <a:xfrm>
            <a:off x="0" y="5536049"/>
            <a:ext cx="9144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038600" y="3716536"/>
            <a:ext cx="4572000" cy="1077218"/>
          </a:xfrm>
          <a:prstGeom prst="rect">
            <a:avLst/>
          </a:prstGeom>
        </p:spPr>
        <p:txBody>
          <a:bodyPr>
            <a:spAutoFit/>
          </a:bodyPr>
          <a:lstStyle/>
          <a:p>
            <a:r>
              <a:rPr lang="en-US" sz="1600" b="1" dirty="0" smtClean="0"/>
              <a:t>IMPROVED POCKET HEALING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WITH SOFT </a:t>
            </a:r>
            <a:r>
              <a:rPr lang="en-US" sz="1600" b="1" dirty="0" smtClean="0"/>
              <a:t>AND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BONE TISSUES REGENERATION </a:t>
            </a:r>
            <a:r>
              <a:rPr lang="en-US" sz="1600" b="1" dirty="0" smtClean="0"/>
              <a:t>BY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REDUCTION</a:t>
            </a:r>
            <a:r>
              <a:rPr lang="en-US" sz="1600" b="1" dirty="0" smtClean="0"/>
              <a:t> OF I</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NFLAMMATORY</a:t>
            </a:r>
            <a:r>
              <a:rPr lang="en-US" sz="1600" b="1" dirty="0" smtClean="0"/>
              <a:t> CONDITION AND PROMOTION OF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CELL PROLIFERATION </a:t>
            </a:r>
            <a:r>
              <a:rPr lang="en-US" sz="1600" b="1" dirty="0" smtClean="0"/>
              <a:t>AND DIFFERENTIATION.</a:t>
            </a:r>
            <a:r>
              <a:rPr lang="en-US" sz="1600" b="1" baseline="30000" dirty="0" smtClean="0"/>
              <a:t>8</a:t>
            </a:r>
            <a:endParaRPr lang="en-US" sz="1600" b="1" baseline="30000" dirty="0"/>
          </a:p>
        </p:txBody>
      </p:sp>
    </p:spTree>
    <p:extLst>
      <p:ext uri="{BB962C8B-B14F-4D97-AF65-F5344CB8AC3E}">
        <p14:creationId xmlns:p14="http://schemas.microsoft.com/office/powerpoint/2010/main" val="29391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par>
                          <p:cTn id="13" fill="hold">
                            <p:stCondLst>
                              <p:cond delay="2000"/>
                            </p:stCondLst>
                            <p:childTnLst>
                              <p:par>
                                <p:cTn id="14" presetID="2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edge">
                                      <p:cBhvr>
                                        <p:cTn id="16" dur="2000"/>
                                        <p:tgtEl>
                                          <p:spTgt spid="18"/>
                                        </p:tgtEl>
                                      </p:cBhvr>
                                    </p:animEffect>
                                  </p:childTnLst>
                                </p:cTn>
                              </p:par>
                            </p:childTnLst>
                          </p:cTn>
                        </p:par>
                        <p:par>
                          <p:cTn id="17" fill="hold">
                            <p:stCondLst>
                              <p:cond delay="4000"/>
                            </p:stCondLst>
                            <p:childTnLst>
                              <p:par>
                                <p:cTn id="18" presetID="10" presetClass="exit" presetSubtype="0" fill="hold" grpId="0" nodeType="after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par>
                          <p:cTn id="21" fill="hold">
                            <p:stCondLst>
                              <p:cond delay="4500"/>
                            </p:stCondLst>
                            <p:childTnLst>
                              <p:par>
                                <p:cTn id="22" presetID="10" presetClass="exit" presetSubtype="0" fill="hold" grpId="1" nodeType="after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0"/>
                            </p:stCondLst>
                            <p:childTnLst>
                              <p:par>
                                <p:cTn id="26" presetID="10" presetClass="exit" presetSubtype="0" fill="hold" grpId="1" nodeType="after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par>
                          <p:cTn id="29" fill="hold">
                            <p:stCondLst>
                              <p:cond delay="5500"/>
                            </p:stCondLst>
                            <p:childTnLst>
                              <p:par>
                                <p:cTn id="30" presetID="10" presetClass="exit" presetSubtype="0" fill="hold" grpId="1" nodeType="after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4" grpId="1"/>
      <p:bldP spid="18" grpId="0"/>
      <p:bldP spid="1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27964"/>
            <a:ext cx="5910808" cy="369332"/>
          </a:xfrm>
          <a:prstGeom prst="rect">
            <a:avLst/>
          </a:prstGeom>
          <a:noFill/>
        </p:spPr>
        <p:txBody>
          <a:bodyPr wrap="square" rtlCol="0">
            <a:spAutoFit/>
          </a:bodyPr>
          <a:lstStyle/>
          <a:p>
            <a:r>
              <a:rPr lang="en-US" b="1" dirty="0" smtClean="0">
                <a:ln w="10541" cmpd="sng">
                  <a:solidFill>
                    <a:schemeClr val="accent1">
                      <a:shade val="88000"/>
                      <a:satMod val="110000"/>
                    </a:schemeClr>
                  </a:solidFill>
                  <a:prstDash val="solid"/>
                </a:ln>
                <a:solidFill>
                  <a:sysClr val="windowText" lastClr="000000"/>
                </a:solidFill>
              </a:rPr>
              <a:t>“WOUNDING</a:t>
            </a:r>
            <a:r>
              <a:rPr lang="en-US" dirty="0" smtClean="0"/>
              <a:t>” – </a:t>
            </a:r>
            <a:r>
              <a:rPr lang="en-US" b="1" dirty="0" smtClean="0">
                <a:ln w="12700">
                  <a:solidFill>
                    <a:schemeClr val="tx2">
                      <a:lumMod val="50000"/>
                    </a:schemeClr>
                  </a:solidFill>
                  <a:prstDash val="solid"/>
                </a:ln>
                <a:solidFill>
                  <a:schemeClr val="accent1"/>
                </a:solidFill>
                <a:effectLst>
                  <a:outerShdw blurRad="41275" dist="20320" dir="1800000" algn="tl" rotWithShape="0">
                    <a:srgbClr val="000000">
                      <a:alpha val="40000"/>
                    </a:srgbClr>
                  </a:outerShdw>
                </a:effectLst>
              </a:rPr>
              <a:t>LASER VS. CLASICAL TREATMENT</a:t>
            </a:r>
            <a:endParaRPr lang="en-US" dirty="0"/>
          </a:p>
        </p:txBody>
      </p:sp>
      <p:sp>
        <p:nvSpPr>
          <p:cNvPr id="6" name="TextBox 5"/>
          <p:cNvSpPr txBox="1"/>
          <p:nvPr/>
        </p:nvSpPr>
        <p:spPr>
          <a:xfrm>
            <a:off x="395536" y="5057308"/>
            <a:ext cx="8291264" cy="1107996"/>
          </a:xfrm>
          <a:prstGeom prst="rect">
            <a:avLst/>
          </a:prstGeom>
          <a:noFill/>
        </p:spPr>
        <p:txBody>
          <a:bodyPr wrap="square" rtlCol="0">
            <a:spAutoFit/>
          </a:bodyPr>
          <a:lstStyle/>
          <a:p>
            <a:r>
              <a:rPr lang="en-US" sz="1600" b="1" dirty="0" err="1" smtClean="0"/>
              <a:t>Neev</a:t>
            </a:r>
            <a:r>
              <a:rPr lang="en-US" sz="1600" b="1" dirty="0" smtClean="0"/>
              <a:t> et al. observed that less thermal damage means less collagen remodeling is necessary. With less collagen damage and remodeling, faster healing with minimal scarring of soft tissue is seen.</a:t>
            </a:r>
          </a:p>
          <a:p>
            <a:endParaRPr lang="en-US" dirty="0"/>
          </a:p>
        </p:txBody>
      </p:sp>
      <p:sp>
        <p:nvSpPr>
          <p:cNvPr id="7" name="TextBox 6"/>
          <p:cNvSpPr txBox="1"/>
          <p:nvPr/>
        </p:nvSpPr>
        <p:spPr>
          <a:xfrm>
            <a:off x="179512" y="5930696"/>
            <a:ext cx="8915400" cy="738664"/>
          </a:xfrm>
          <a:prstGeom prst="rect">
            <a:avLst/>
          </a:prstGeom>
          <a:noFill/>
        </p:spPr>
        <p:txBody>
          <a:bodyPr wrap="square" rtlCol="0">
            <a:spAutoFit/>
          </a:bodyPr>
          <a:lstStyle/>
          <a:p>
            <a:r>
              <a:rPr lang="en-US" sz="1200" dirty="0" err="1" smtClean="0">
                <a:latin typeface="+mn-lt"/>
              </a:rPr>
              <a:t>Neev</a:t>
            </a:r>
            <a:r>
              <a:rPr lang="en-US" sz="1200" dirty="0" smtClean="0">
                <a:latin typeface="+mn-lt"/>
              </a:rPr>
              <a:t> J, Links JLS, Calderon N, et al. Thermo-optical skin conditioning: a new method for thermally modifying skin </a:t>
            </a:r>
            <a:endParaRPr lang="en-US" sz="1200" dirty="0">
              <a:latin typeface="+mn-lt"/>
            </a:endParaRPr>
          </a:p>
          <a:p>
            <a:r>
              <a:rPr lang="en-US" sz="1200" dirty="0" smtClean="0">
                <a:latin typeface="+mn-lt"/>
              </a:rPr>
              <a:t>conditions. </a:t>
            </a:r>
            <a:r>
              <a:rPr lang="en-US" sz="1200" i="1" dirty="0" smtClean="0">
                <a:latin typeface="+mn-lt"/>
              </a:rPr>
              <a:t>SPIE Proc</a:t>
            </a:r>
            <a:r>
              <a:rPr lang="en-US" sz="1200" dirty="0" smtClean="0">
                <a:latin typeface="+mn-lt"/>
              </a:rPr>
              <a:t>. 2002;4609:94-106.</a:t>
            </a:r>
          </a:p>
          <a:p>
            <a:endParaRPr lang="en-US" dirty="0"/>
          </a:p>
        </p:txBody>
      </p:sp>
      <p:cxnSp>
        <p:nvCxnSpPr>
          <p:cNvPr id="5" name="Straight Connector 4"/>
          <p:cNvCxnSpPr/>
          <p:nvPr/>
        </p:nvCxnSpPr>
        <p:spPr>
          <a:xfrm>
            <a:off x="152400" y="5930696"/>
            <a:ext cx="729992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3528" y="1458961"/>
            <a:ext cx="1800200" cy="369332"/>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b="1" dirty="0" smtClean="0"/>
              <a:t>SOFT TISSUE</a:t>
            </a:r>
            <a:endParaRPr lang="en-US" dirty="0"/>
          </a:p>
        </p:txBody>
      </p:sp>
      <p:pic>
        <p:nvPicPr>
          <p:cNvPr id="14" name="Picture 2" descr="F:\TOMOV\FORUMI\Lichen planus\x4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l="6596" t="5537" b="-1140"/>
          <a:stretch/>
        </p:blipFill>
        <p:spPr bwMode="auto">
          <a:xfrm>
            <a:off x="398736" y="1988840"/>
            <a:ext cx="3187079" cy="24465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23528" y="4336628"/>
            <a:ext cx="4032448" cy="523220"/>
          </a:xfrm>
          <a:prstGeom prst="rect">
            <a:avLst/>
          </a:prstGeom>
        </p:spPr>
        <p:txBody>
          <a:bodyPr wrap="square">
            <a:spAutoFit/>
          </a:bodyPr>
          <a:lstStyle/>
          <a:p>
            <a:r>
              <a:rPr lang="en-US" sz="1400" dirty="0" smtClean="0">
                <a:latin typeface="+mn-lt"/>
              </a:rPr>
              <a:t>Fig. 1 (Magnification x40)</a:t>
            </a:r>
            <a:r>
              <a:rPr lang="en-US" sz="1400" dirty="0">
                <a:latin typeface="+mn-lt"/>
              </a:rPr>
              <a:t> </a:t>
            </a:r>
            <a:r>
              <a:rPr lang="en-US" sz="1400" dirty="0" smtClean="0">
                <a:latin typeface="+mn-lt"/>
              </a:rPr>
              <a:t>Inner periodontal pocket area treated with</a:t>
            </a:r>
            <a:r>
              <a:rPr lang="en-US" sz="1400" b="1" dirty="0" smtClean="0">
                <a:latin typeface="+mn-lt"/>
              </a:rPr>
              <a:t> curette</a:t>
            </a:r>
            <a:r>
              <a:rPr lang="en-US" sz="1400" dirty="0" smtClean="0">
                <a:latin typeface="+mn-lt"/>
              </a:rPr>
              <a:t>.</a:t>
            </a:r>
          </a:p>
        </p:txBody>
      </p:sp>
      <p:sp>
        <p:nvSpPr>
          <p:cNvPr id="16" name="Rectangle 15"/>
          <p:cNvSpPr/>
          <p:nvPr/>
        </p:nvSpPr>
        <p:spPr>
          <a:xfrm>
            <a:off x="4541168" y="2613401"/>
            <a:ext cx="2767136" cy="738664"/>
          </a:xfrm>
          <a:prstGeom prst="rect">
            <a:avLst/>
          </a:prstGeom>
        </p:spPr>
        <p:txBody>
          <a:bodyPr wrap="square">
            <a:spAutoFit/>
          </a:bodyPr>
          <a:lstStyle/>
          <a:p>
            <a:r>
              <a:rPr lang="en-US" sz="1400" dirty="0" smtClean="0">
                <a:latin typeface="+mn-lt"/>
              </a:rPr>
              <a:t>Fig. 1 (Magnification x40)</a:t>
            </a:r>
            <a:r>
              <a:rPr lang="en-US" sz="1400" dirty="0">
                <a:latin typeface="+mn-lt"/>
              </a:rPr>
              <a:t> </a:t>
            </a:r>
            <a:r>
              <a:rPr lang="en-US" sz="1400" dirty="0" smtClean="0">
                <a:latin typeface="+mn-lt"/>
              </a:rPr>
              <a:t>Inner periodontal pocket area treated with</a:t>
            </a:r>
            <a:r>
              <a:rPr lang="en-US" sz="1400" b="1" dirty="0" smtClean="0">
                <a:latin typeface="+mn-lt"/>
              </a:rPr>
              <a:t> LASER</a:t>
            </a:r>
            <a:r>
              <a:rPr lang="en-US" sz="1400" dirty="0" smtClean="0">
                <a:latin typeface="+mn-lt"/>
              </a:rPr>
              <a:t>.</a:t>
            </a:r>
          </a:p>
        </p:txBody>
      </p:sp>
      <p:pic>
        <p:nvPicPr>
          <p:cNvPr id="17" name="Picture 2" descr="C:\Documents and Settings\user\My Documents\My Pictures\gingiva x 4.jpg"/>
          <p:cNvPicPr>
            <a:picLocks noChangeAspect="1" noChangeArrowheads="1"/>
          </p:cNvPicPr>
          <p:nvPr/>
        </p:nvPicPr>
        <p:blipFill>
          <a:blip r:embed="rId4" cstate="print"/>
          <a:srcRect l="2531" t="7600" r="2902" b="5983"/>
          <a:stretch>
            <a:fillRect/>
          </a:stretch>
        </p:blipFill>
        <p:spPr bwMode="auto">
          <a:xfrm rot="5400000">
            <a:off x="5964443" y="2185736"/>
            <a:ext cx="3839850" cy="2016224"/>
          </a:xfrm>
          <a:prstGeom prst="rect">
            <a:avLst/>
          </a:prstGeom>
          <a:noFill/>
          <a:ln w="9525">
            <a:noFill/>
            <a:miter lim="800000"/>
            <a:headEnd/>
            <a:tailEnd/>
          </a:ln>
        </p:spPr>
      </p:pic>
    </p:spTree>
    <p:extLst>
      <p:ext uri="{BB962C8B-B14F-4D97-AF65-F5344CB8AC3E}">
        <p14:creationId xmlns:p14="http://schemas.microsoft.com/office/powerpoint/2010/main" val="34131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27964"/>
            <a:ext cx="5910808" cy="369332"/>
          </a:xfrm>
          <a:prstGeom prst="rect">
            <a:avLst/>
          </a:prstGeom>
          <a:noFill/>
        </p:spPr>
        <p:txBody>
          <a:bodyPr wrap="square" rtlCol="0">
            <a:spAutoFit/>
          </a:bodyPr>
          <a:lstStyle/>
          <a:p>
            <a:r>
              <a:rPr lang="en-US" b="1" dirty="0" smtClean="0">
                <a:ln w="10541" cmpd="sng">
                  <a:solidFill>
                    <a:schemeClr val="accent1">
                      <a:shade val="88000"/>
                      <a:satMod val="110000"/>
                    </a:schemeClr>
                  </a:solidFill>
                  <a:prstDash val="solid"/>
                </a:ln>
                <a:solidFill>
                  <a:sysClr val="windowText" lastClr="000000"/>
                </a:solidFill>
              </a:rPr>
              <a:t>“WOUNDING</a:t>
            </a:r>
            <a:r>
              <a:rPr lang="en-US" dirty="0" smtClean="0"/>
              <a:t>” – </a:t>
            </a:r>
            <a:r>
              <a:rPr lang="en-US" b="1" dirty="0" smtClean="0">
                <a:ln w="12700">
                  <a:solidFill>
                    <a:schemeClr val="tx2">
                      <a:lumMod val="50000"/>
                    </a:schemeClr>
                  </a:solidFill>
                  <a:prstDash val="solid"/>
                </a:ln>
                <a:solidFill>
                  <a:schemeClr val="accent1"/>
                </a:solidFill>
                <a:effectLst>
                  <a:outerShdw blurRad="41275" dist="20320" dir="1800000" algn="tl" rotWithShape="0">
                    <a:srgbClr val="000000">
                      <a:alpha val="40000"/>
                    </a:srgbClr>
                  </a:outerShdw>
                </a:effectLst>
              </a:rPr>
              <a:t>LASER VS. CLASICAL TREATMENT</a:t>
            </a:r>
            <a:endParaRPr lang="en-US" dirty="0"/>
          </a:p>
        </p:txBody>
      </p:sp>
      <p:sp>
        <p:nvSpPr>
          <p:cNvPr id="6" name="TextBox 5"/>
          <p:cNvSpPr txBox="1"/>
          <p:nvPr/>
        </p:nvSpPr>
        <p:spPr>
          <a:xfrm>
            <a:off x="395536" y="5057308"/>
            <a:ext cx="8291264" cy="1107996"/>
          </a:xfrm>
          <a:prstGeom prst="rect">
            <a:avLst/>
          </a:prstGeom>
          <a:noFill/>
        </p:spPr>
        <p:txBody>
          <a:bodyPr wrap="square" rtlCol="0">
            <a:spAutoFit/>
          </a:bodyPr>
          <a:lstStyle/>
          <a:p>
            <a:r>
              <a:rPr lang="en-US" sz="1600" b="1" dirty="0" err="1" smtClean="0"/>
              <a:t>Neev</a:t>
            </a:r>
            <a:r>
              <a:rPr lang="en-US" sz="1600" b="1" dirty="0" smtClean="0"/>
              <a:t> et al. observed that less thermal damage means less collagen remodeling is necessary. With less collagen damage and remodeling, faster healing with minimal scarring of soft tissue is seen.</a:t>
            </a:r>
          </a:p>
          <a:p>
            <a:endParaRPr lang="en-US" dirty="0"/>
          </a:p>
        </p:txBody>
      </p:sp>
      <p:sp>
        <p:nvSpPr>
          <p:cNvPr id="7" name="TextBox 6"/>
          <p:cNvSpPr txBox="1"/>
          <p:nvPr/>
        </p:nvSpPr>
        <p:spPr>
          <a:xfrm>
            <a:off x="179512" y="5930696"/>
            <a:ext cx="8915400" cy="738664"/>
          </a:xfrm>
          <a:prstGeom prst="rect">
            <a:avLst/>
          </a:prstGeom>
          <a:noFill/>
        </p:spPr>
        <p:txBody>
          <a:bodyPr wrap="square" rtlCol="0">
            <a:spAutoFit/>
          </a:bodyPr>
          <a:lstStyle/>
          <a:p>
            <a:r>
              <a:rPr lang="en-US" sz="1200" dirty="0" err="1" smtClean="0">
                <a:latin typeface="+mn-lt"/>
              </a:rPr>
              <a:t>Neev</a:t>
            </a:r>
            <a:r>
              <a:rPr lang="en-US" sz="1200" dirty="0" smtClean="0">
                <a:latin typeface="+mn-lt"/>
              </a:rPr>
              <a:t> J, Links JLS, Calderon N, et al. Thermo-optical skin conditioning: a new method for thermally modifying skin </a:t>
            </a:r>
            <a:endParaRPr lang="en-US" sz="1200" dirty="0">
              <a:latin typeface="+mn-lt"/>
            </a:endParaRPr>
          </a:p>
          <a:p>
            <a:r>
              <a:rPr lang="en-US" sz="1200" dirty="0" smtClean="0">
                <a:latin typeface="+mn-lt"/>
              </a:rPr>
              <a:t>conditions. </a:t>
            </a:r>
            <a:r>
              <a:rPr lang="en-US" sz="1200" i="1" dirty="0" smtClean="0">
                <a:latin typeface="+mn-lt"/>
              </a:rPr>
              <a:t>SPIE Proc</a:t>
            </a:r>
            <a:r>
              <a:rPr lang="en-US" sz="1200" dirty="0" smtClean="0">
                <a:latin typeface="+mn-lt"/>
              </a:rPr>
              <a:t>. 2002;4609:94-106.</a:t>
            </a:r>
          </a:p>
          <a:p>
            <a:endParaRPr lang="en-US" dirty="0"/>
          </a:p>
        </p:txBody>
      </p:sp>
      <p:cxnSp>
        <p:nvCxnSpPr>
          <p:cNvPr id="5" name="Straight Connector 4"/>
          <p:cNvCxnSpPr/>
          <p:nvPr/>
        </p:nvCxnSpPr>
        <p:spPr>
          <a:xfrm>
            <a:off x="152400" y="5930696"/>
            <a:ext cx="729992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3528" y="1458961"/>
            <a:ext cx="1800200" cy="369332"/>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b="1" dirty="0" smtClean="0"/>
              <a:t>SOFT TISSUE</a:t>
            </a:r>
            <a:endParaRPr lang="en-US" dirty="0"/>
          </a:p>
        </p:txBody>
      </p:sp>
      <p:pic>
        <p:nvPicPr>
          <p:cNvPr id="14" name="Picture 2" descr="F:\TOMOV\FORUMI\Lichen planus\x4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l="6596" t="5537" b="-1140"/>
          <a:stretch/>
        </p:blipFill>
        <p:spPr bwMode="auto">
          <a:xfrm>
            <a:off x="398736" y="1988840"/>
            <a:ext cx="3187079" cy="24465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23528" y="4336628"/>
            <a:ext cx="4032448" cy="523220"/>
          </a:xfrm>
          <a:prstGeom prst="rect">
            <a:avLst/>
          </a:prstGeom>
        </p:spPr>
        <p:txBody>
          <a:bodyPr wrap="square">
            <a:spAutoFit/>
          </a:bodyPr>
          <a:lstStyle/>
          <a:p>
            <a:r>
              <a:rPr lang="en-US" sz="1400" dirty="0" smtClean="0">
                <a:latin typeface="+mn-lt"/>
              </a:rPr>
              <a:t>Fig. 1 (Magnification x40)</a:t>
            </a:r>
            <a:r>
              <a:rPr lang="en-US" sz="1400" dirty="0">
                <a:latin typeface="+mn-lt"/>
              </a:rPr>
              <a:t> </a:t>
            </a:r>
            <a:r>
              <a:rPr lang="en-US" sz="1400" dirty="0" smtClean="0">
                <a:latin typeface="+mn-lt"/>
              </a:rPr>
              <a:t>Inner periodontal pocket area treated with</a:t>
            </a:r>
            <a:r>
              <a:rPr lang="en-US" sz="1400" b="1" dirty="0" smtClean="0">
                <a:latin typeface="+mn-lt"/>
              </a:rPr>
              <a:t> curette</a:t>
            </a:r>
            <a:r>
              <a:rPr lang="en-US" sz="1400" dirty="0" smtClean="0">
                <a:latin typeface="+mn-lt"/>
              </a:rPr>
              <a:t>.</a:t>
            </a:r>
          </a:p>
        </p:txBody>
      </p:sp>
      <p:sp>
        <p:nvSpPr>
          <p:cNvPr id="16" name="Rectangle 15"/>
          <p:cNvSpPr/>
          <p:nvPr/>
        </p:nvSpPr>
        <p:spPr>
          <a:xfrm>
            <a:off x="4541168" y="2613401"/>
            <a:ext cx="2767136" cy="738664"/>
          </a:xfrm>
          <a:prstGeom prst="rect">
            <a:avLst/>
          </a:prstGeom>
        </p:spPr>
        <p:txBody>
          <a:bodyPr wrap="square">
            <a:spAutoFit/>
          </a:bodyPr>
          <a:lstStyle/>
          <a:p>
            <a:r>
              <a:rPr lang="en-US" sz="1400" dirty="0" smtClean="0">
                <a:latin typeface="+mn-lt"/>
              </a:rPr>
              <a:t>Fig. 1 (Magnification x40)</a:t>
            </a:r>
            <a:r>
              <a:rPr lang="en-US" sz="1400" dirty="0">
                <a:latin typeface="+mn-lt"/>
              </a:rPr>
              <a:t> </a:t>
            </a:r>
            <a:r>
              <a:rPr lang="en-US" sz="1400" dirty="0" smtClean="0">
                <a:latin typeface="+mn-lt"/>
              </a:rPr>
              <a:t>Inner periodontal pocket area treated with</a:t>
            </a:r>
            <a:r>
              <a:rPr lang="en-US" sz="1400" b="1" dirty="0" smtClean="0">
                <a:latin typeface="+mn-lt"/>
              </a:rPr>
              <a:t> LASER</a:t>
            </a:r>
            <a:r>
              <a:rPr lang="en-US" sz="1400" dirty="0" smtClean="0">
                <a:latin typeface="+mn-lt"/>
              </a:rPr>
              <a:t>.</a:t>
            </a:r>
          </a:p>
        </p:txBody>
      </p:sp>
      <p:pic>
        <p:nvPicPr>
          <p:cNvPr id="17" name="Picture 2" descr="C:\Documents and Settings\user\My Documents\My Pictures\gingiva x 4.jpg"/>
          <p:cNvPicPr>
            <a:picLocks noChangeAspect="1" noChangeArrowheads="1"/>
          </p:cNvPicPr>
          <p:nvPr/>
        </p:nvPicPr>
        <p:blipFill>
          <a:blip r:embed="rId4" cstate="print"/>
          <a:srcRect l="2531" t="7600" r="2902" b="5983"/>
          <a:stretch>
            <a:fillRect/>
          </a:stretch>
        </p:blipFill>
        <p:spPr bwMode="auto">
          <a:xfrm rot="5400000">
            <a:off x="5964443" y="2185736"/>
            <a:ext cx="3839850" cy="2016224"/>
          </a:xfrm>
          <a:prstGeom prst="rect">
            <a:avLst/>
          </a:prstGeom>
          <a:noFill/>
          <a:ln w="9525">
            <a:noFill/>
            <a:miter lim="800000"/>
            <a:headEnd/>
            <a:tailEnd/>
          </a:ln>
        </p:spPr>
      </p:pic>
    </p:spTree>
    <p:extLst>
      <p:ext uri="{BB962C8B-B14F-4D97-AF65-F5344CB8AC3E}">
        <p14:creationId xmlns:p14="http://schemas.microsoft.com/office/powerpoint/2010/main" val="34131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2514600"/>
            <a:ext cx="9144000" cy="2862322"/>
          </a:xfrm>
          <a:prstGeom prst="rect">
            <a:avLst/>
          </a:prstGeom>
        </p:spPr>
        <p:txBody>
          <a:bodyPr wrap="square">
            <a:spAutoFit/>
          </a:bodyPr>
          <a:lstStyle/>
          <a:p>
            <a:r>
              <a:rPr lang="en-US" dirty="0"/>
              <a:t>Pulsed: The second mode is termed free-running pulsed mode, sometimes referred to as ‘true pulsed.’ </a:t>
            </a:r>
            <a:r>
              <a:rPr lang="en-US" dirty="0" err="1"/>
              <a:t>Freerunning</a:t>
            </a:r>
            <a:r>
              <a:rPr lang="en-US" dirty="0"/>
              <a:t> pulse emission occurs with very short bursts of laser energy due to a flash lamp pumping mechanism</a:t>
            </a:r>
            <a:r>
              <a:rPr lang="en-US" dirty="0" smtClean="0"/>
              <a:t>.</a:t>
            </a:r>
          </a:p>
          <a:p>
            <a:r>
              <a:rPr lang="en-US" dirty="0" smtClean="0"/>
              <a:t> </a:t>
            </a:r>
            <a:r>
              <a:rPr lang="en-US" dirty="0"/>
              <a:t>According to Power • High power: These lasers increase tissue kinetic energy and produce heat. As a result, they leave their therapeutic effects through thermal interactions. • Medium power: These lasers leave their therapeutic effects without producing significant heat. • Low power: These lasers have no thermal effect on tissues and produce a reaction in cells through light, called </a:t>
            </a:r>
            <a:r>
              <a:rPr lang="en-US" dirty="0" err="1"/>
              <a:t>photobiostimulation</a:t>
            </a:r>
            <a:r>
              <a:rPr lang="en-US" dirty="0"/>
              <a:t> or </a:t>
            </a:r>
            <a:r>
              <a:rPr lang="en-US" dirty="0" err="1"/>
              <a:t>photobiochemical</a:t>
            </a:r>
            <a:r>
              <a:rPr lang="en-US" dirty="0"/>
              <a:t> reaction. Output power of these lasers is less than 250 </a:t>
            </a:r>
            <a:r>
              <a:rPr lang="en-US" dirty="0" err="1"/>
              <a:t>mW</a:t>
            </a:r>
            <a:r>
              <a:rPr lang="en-US" dirty="0"/>
              <a:t>, e.g. diode laser. Based on the Emitting Material • Gas lasers—Argon, carbon dioxide lasers • Solid state lasers—</a:t>
            </a:r>
            <a:r>
              <a:rPr lang="en-US" dirty="0" err="1"/>
              <a:t>Nd:YAG</a:t>
            </a:r>
            <a:r>
              <a:rPr lang="en-US" dirty="0"/>
              <a:t>, </a:t>
            </a:r>
            <a:r>
              <a:rPr lang="en-US" dirty="0" err="1"/>
              <a:t>Er:YAG</a:t>
            </a:r>
            <a:r>
              <a:rPr lang="en-US" dirty="0"/>
              <a:t>, Ho: YAG • Semiconductors—Diode lasers.</a:t>
            </a:r>
          </a:p>
        </p:txBody>
      </p:sp>
      <p:sp>
        <p:nvSpPr>
          <p:cNvPr id="3" name="Rectangle 2"/>
          <p:cNvSpPr/>
          <p:nvPr/>
        </p:nvSpPr>
        <p:spPr>
          <a:xfrm>
            <a:off x="177800" y="381000"/>
            <a:ext cx="8610600" cy="1754326"/>
          </a:xfrm>
          <a:prstGeom prst="rect">
            <a:avLst/>
          </a:prstGeom>
        </p:spPr>
        <p:txBody>
          <a:bodyPr wrap="square">
            <a:spAutoFit/>
          </a:bodyPr>
          <a:lstStyle/>
          <a:p>
            <a:r>
              <a:rPr lang="en-US" dirty="0"/>
              <a:t>Classifications of Lasers According to Modes of Emission • Fractioned: which means there are periodic alternations of the laser energy being on and off, similar to a blinking light. This mode is achieved by the opening and closing of a mechanical shutter in front of the beam path of a continuous-wave emission.12 • Continued: Continuous wave emission means that laser energy is emitted continuously as long as the laser is activated—and produces constant tissue interaction.</a:t>
            </a:r>
          </a:p>
        </p:txBody>
      </p:sp>
    </p:spTree>
    <p:extLst>
      <p:ext uri="{BB962C8B-B14F-4D97-AF65-F5344CB8AC3E}">
        <p14:creationId xmlns:p14="http://schemas.microsoft.com/office/powerpoint/2010/main" val="1034273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7848600" cy="2031325"/>
          </a:xfrm>
          <a:prstGeom prst="rect">
            <a:avLst/>
          </a:prstGeom>
        </p:spPr>
        <p:txBody>
          <a:bodyPr wrap="square">
            <a:spAutoFit/>
          </a:bodyPr>
          <a:lstStyle/>
          <a:p>
            <a:r>
              <a:rPr lang="en-US" dirty="0"/>
              <a:t>According to the Type of Tissue being Acted Upon • Soft lasers: Soft tissue lasers penetrate soft tissue while sealing blood vessels and nerve endings. This is the primary reason why many people experience virtually no postoperative pain following the use of a laser. Also, soft tissue lasers allow tissues to heal faster.12 • Hard lasers: The hard tissue lasers are used to cut precisely into bone and teeth, to prepare teeth surfaces for bonding, to remove small amounts of tooth structure, and to repair certain worn down dental restorations.12</a:t>
            </a:r>
          </a:p>
        </p:txBody>
      </p:sp>
    </p:spTree>
    <p:extLst>
      <p:ext uri="{BB962C8B-B14F-4D97-AF65-F5344CB8AC3E}">
        <p14:creationId xmlns:p14="http://schemas.microsoft.com/office/powerpoint/2010/main" val="7550547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10600" cy="3693319"/>
          </a:xfrm>
          <a:prstGeom prst="rect">
            <a:avLst/>
          </a:prstGeom>
        </p:spPr>
        <p:txBody>
          <a:bodyPr wrap="square">
            <a:spAutoFit/>
          </a:bodyPr>
          <a:lstStyle/>
          <a:p>
            <a:r>
              <a:rPr lang="en-US" dirty="0"/>
              <a:t>Four dental lasers emit light that is visible: the Argon laser, which has a 488-nm blue color and a 514-nm blue-green color; the frequency doubled </a:t>
            </a:r>
            <a:r>
              <a:rPr lang="en-US" dirty="0" err="1"/>
              <a:t>Nd:YAG</a:t>
            </a:r>
            <a:r>
              <a:rPr lang="en-US" dirty="0"/>
              <a:t>, which has mostly green color of 532 nm; a low-level (nonsurgical power) therapeutic device with a 635-nm red light; and another low-level caries detector with a similar red color at 655 nm.</a:t>
            </a:r>
          </a:p>
          <a:p>
            <a:r>
              <a:rPr lang="en-US" dirty="0"/>
              <a:t>All other laser devices (with one exception) that are employed for soft- and hard- tissue surgery emit laser light in the near, middle, and far infrared portion of the electromagnetic spectrum. The exception is one low-level laser in the range of 810 nm. The other surgical instruments are, in ascending wavelength order: 800- to 830-nm diode, in which the </a:t>
            </a:r>
            <a:r>
              <a:rPr lang="en-US" dirty="0" smtClean="0"/>
              <a:t>usual </a:t>
            </a:r>
            <a:r>
              <a:rPr lang="en-US" dirty="0"/>
              <a:t>active medium consists of aluminum, gallium, and arsenate; 980-nm diode with a similar active medium; 1,064-nm </a:t>
            </a:r>
            <a:r>
              <a:rPr lang="en-US" dirty="0" err="1"/>
              <a:t>Nd:YAG</a:t>
            </a:r>
            <a:r>
              <a:rPr lang="en-US" dirty="0"/>
              <a:t>, where YAG is a crystal of yttrium aluminum garnet, doped (</a:t>
            </a:r>
            <a:r>
              <a:rPr lang="en-US" dirty="0" err="1"/>
              <a:t>ie</a:t>
            </a:r>
            <a:r>
              <a:rPr lang="en-US" dirty="0"/>
              <a:t>, coated) with neodymium; 2,790-nm </a:t>
            </a:r>
            <a:r>
              <a:rPr lang="en-US" dirty="0" err="1"/>
              <a:t>Er,Cr:YSGG</a:t>
            </a:r>
            <a:r>
              <a:rPr lang="en-US" dirty="0"/>
              <a:t>, which is a crystal of yttrium scandium, gallium, and garnet doped with erbium and chromium; 2,940 nm </a:t>
            </a:r>
            <a:r>
              <a:rPr lang="en-US" dirty="0" err="1"/>
              <a:t>Er:YAG</a:t>
            </a:r>
            <a:r>
              <a:rPr lang="en-US" dirty="0"/>
              <a:t>, where the doping agent is erbium; and 10,600-nm carbon dioxide.</a:t>
            </a:r>
            <a:r>
              <a:rPr lang="en-US" baseline="30000" dirty="0"/>
              <a:t>3</a:t>
            </a:r>
            <a:r>
              <a:rPr lang="en-US" dirty="0"/>
              <a:t> </a:t>
            </a:r>
          </a:p>
        </p:txBody>
      </p:sp>
    </p:spTree>
    <p:extLst>
      <p:ext uri="{BB962C8B-B14F-4D97-AF65-F5344CB8AC3E}">
        <p14:creationId xmlns:p14="http://schemas.microsoft.com/office/powerpoint/2010/main" val="293726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566678"/>
            <a:ext cx="8610600" cy="2031325"/>
          </a:xfrm>
          <a:prstGeom prst="rect">
            <a:avLst/>
          </a:prstGeom>
        </p:spPr>
        <p:txBody>
          <a:bodyPr wrap="square">
            <a:spAutoFit/>
          </a:bodyPr>
          <a:lstStyle/>
          <a:p>
            <a:r>
              <a:rPr lang="en-US" dirty="0"/>
              <a:t>The different wavelengths have different absorption coefficients, and this property accounts for their variable effect on human tissue (Figure 5). Water, a molecule that is universally present, is most interactive with the 2 erbium wavelengths, and somewhat less so for carbon dioxide. Conversely, the shorter wavelength lasers, including argon, diode, and </a:t>
            </a:r>
            <a:r>
              <a:rPr lang="en-US" dirty="0" err="1"/>
              <a:t>Nd:YAG</a:t>
            </a:r>
            <a:r>
              <a:rPr lang="en-US" dirty="0"/>
              <a:t>, have a high degree of transmission through water. Carbon dioxide, followed closely by the erbium family, is highly absorbed by the hydroxyapatite crystals of teeth and bone. </a:t>
            </a:r>
          </a:p>
        </p:txBody>
      </p:sp>
      <p:sp>
        <p:nvSpPr>
          <p:cNvPr id="3" name="Rectangle 2"/>
          <p:cNvSpPr/>
          <p:nvPr/>
        </p:nvSpPr>
        <p:spPr>
          <a:xfrm>
            <a:off x="152400" y="2895600"/>
            <a:ext cx="8813800" cy="3416320"/>
          </a:xfrm>
          <a:prstGeom prst="rect">
            <a:avLst/>
          </a:prstGeom>
        </p:spPr>
        <p:txBody>
          <a:bodyPr wrap="square">
            <a:spAutoFit/>
          </a:bodyPr>
          <a:lstStyle/>
          <a:p>
            <a:r>
              <a:rPr lang="en-US" dirty="0"/>
              <a:t>There is very little interaction of the wavelengths of less than 1,000 nm with hydroxyapatite and water. However, argon, diode, and </a:t>
            </a:r>
            <a:r>
              <a:rPr lang="en-US" dirty="0" err="1"/>
              <a:t>Nd:YAG</a:t>
            </a:r>
            <a:r>
              <a:rPr lang="en-US" dirty="0"/>
              <a:t> do have a high affinity for hemoglobin and tissue pigments, as well as melanin. Longer wavelength laser light has little interaction with tissue pigments.</a:t>
            </a:r>
          </a:p>
          <a:p>
            <a:r>
              <a:rPr lang="en-US" dirty="0"/>
              <a:t>In addition to unique absorptive optical properties, all wavelengths have different depths of penetration through tissue. The erbium family of lasers is essentially absorbed on the surface of the target material, whereas the diode family can reach deeper into the tissue on the order of several thousand </a:t>
            </a:r>
            <a:r>
              <a:rPr lang="en-US" dirty="0" smtClean="0"/>
              <a:t>layers.</a:t>
            </a:r>
            <a:r>
              <a:rPr lang="en-US" baseline="30000" dirty="0" smtClean="0"/>
              <a:t>3</a:t>
            </a:r>
            <a:r>
              <a:rPr lang="en-US" dirty="0" smtClean="0">
                <a:solidFill>
                  <a:srgbClr val="FF0000"/>
                </a:solidFill>
              </a:rPr>
              <a:t>Manni </a:t>
            </a:r>
            <a:r>
              <a:rPr lang="en-US" dirty="0">
                <a:solidFill>
                  <a:srgbClr val="FF0000"/>
                </a:solidFill>
              </a:rPr>
              <a:t>JG. </a:t>
            </a:r>
            <a:r>
              <a:rPr lang="en-US" i="1" dirty="0">
                <a:solidFill>
                  <a:srgbClr val="FF0000"/>
                </a:solidFill>
              </a:rPr>
              <a:t>Dental Applications of Advanced Lasers — 2003</a:t>
            </a:r>
            <a:r>
              <a:rPr lang="en-US" dirty="0">
                <a:solidFill>
                  <a:srgbClr val="FF0000"/>
                </a:solidFill>
              </a:rPr>
              <a:t>. Burlington, Mass: JGM Associates; 2003.</a:t>
            </a:r>
          </a:p>
          <a:p>
            <a:r>
              <a:rPr lang="en-US" dirty="0"/>
              <a:t>It is important to emphasize that human dental hard- and soft-tissue is a combination of all of the above substances. In the treatment of dental soft tissues, the practitioner has a wide choice of devices, since all of those </a:t>
            </a:r>
          </a:p>
        </p:txBody>
      </p:sp>
    </p:spTree>
    <p:extLst>
      <p:ext uri="{BB962C8B-B14F-4D97-AF65-F5344CB8AC3E}">
        <p14:creationId xmlns:p14="http://schemas.microsoft.com/office/powerpoint/2010/main" val="1230155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304800"/>
            <a:ext cx="8763000" cy="2862322"/>
          </a:xfrm>
          <a:prstGeom prst="rect">
            <a:avLst/>
          </a:prstGeom>
        </p:spPr>
        <p:txBody>
          <a:bodyPr wrap="square">
            <a:spAutoFit/>
          </a:bodyPr>
          <a:lstStyle/>
          <a:p>
            <a:r>
              <a:rPr lang="en-US" dirty="0"/>
              <a:t>With this background and understanding, the clinician will be able treat a variety of dental problems using different lasers. An underlying principle is the use of the least amount of energy to accomplish the treatment objective.</a:t>
            </a:r>
            <a:r>
              <a:rPr lang="en-US" baseline="30000" dirty="0"/>
              <a:t>6</a:t>
            </a:r>
            <a:r>
              <a:rPr lang="en-US" dirty="0"/>
              <a:t> The primary interaction of dental lasers with oral tissues is </a:t>
            </a:r>
            <a:r>
              <a:rPr lang="en-US" dirty="0" err="1"/>
              <a:t>photothermal</a:t>
            </a:r>
            <a:r>
              <a:rPr lang="en-US" dirty="0"/>
              <a:t>, </a:t>
            </a:r>
            <a:r>
              <a:rPr lang="en-US" dirty="0" err="1"/>
              <a:t>ie</a:t>
            </a:r>
            <a:r>
              <a:rPr lang="en-US" dirty="0"/>
              <a:t>, laser light is absorbed and transformed into heat (Figure 6). At 100C, the inter- and intra-cellular water boils, causing either soft-tissue ablation or explosive expansion and disruption of hard tissue. If the laser energy continues to be absorbed by the tissue, carbonization occurs and with it the possibility of significant tissue damage. Clearly, both target and </a:t>
            </a:r>
            <a:r>
              <a:rPr lang="en-US" dirty="0" err="1"/>
              <a:t>nontarget</a:t>
            </a:r>
            <a:r>
              <a:rPr lang="en-US" dirty="0"/>
              <a:t> tissues are subjected to these harmful effects. Successful treatment depends upon proper monitoring of the energy delivered, beam diameter, and duration of exposure.</a:t>
            </a:r>
          </a:p>
        </p:txBody>
      </p:sp>
      <p:sp>
        <p:nvSpPr>
          <p:cNvPr id="3" name="Rectangle 2"/>
          <p:cNvSpPr/>
          <p:nvPr/>
        </p:nvSpPr>
        <p:spPr>
          <a:xfrm>
            <a:off x="190500" y="3200589"/>
            <a:ext cx="8763000" cy="2862322"/>
          </a:xfrm>
          <a:prstGeom prst="rect">
            <a:avLst/>
          </a:prstGeom>
        </p:spPr>
        <p:txBody>
          <a:bodyPr wrap="square">
            <a:spAutoFit/>
          </a:bodyPr>
          <a:lstStyle/>
          <a:p>
            <a:r>
              <a:rPr lang="en-US" u="sng" dirty="0"/>
              <a:t>There are numerous benefits of using dental lasers, but chief among them is the selective and precise interaction with the tissues. Other advantages include the ability to reduce the bacterial load (and other pathogens) in the surgical field, and, in the case of soft-tissue procedures, good hemostasis with the reduced need for </a:t>
            </a:r>
            <a:r>
              <a:rPr lang="en-US" dirty="0" smtClean="0">
                <a:solidFill>
                  <a:srgbClr val="FF0000"/>
                </a:solidFill>
              </a:rPr>
              <a:t>sutures.</a:t>
            </a:r>
            <a:r>
              <a:rPr lang="en-US" baseline="30000" dirty="0" smtClean="0">
                <a:solidFill>
                  <a:srgbClr val="FF0000"/>
                </a:solidFill>
              </a:rPr>
              <a:t>7</a:t>
            </a:r>
            <a:r>
              <a:rPr lang="en-US" dirty="0">
                <a:solidFill>
                  <a:srgbClr val="FF0000"/>
                </a:solidFill>
              </a:rPr>
              <a:t>White JM, </a:t>
            </a:r>
            <a:r>
              <a:rPr lang="en-US" dirty="0" err="1">
                <a:solidFill>
                  <a:srgbClr val="FF0000"/>
                </a:solidFill>
              </a:rPr>
              <a:t>Goodis</a:t>
            </a:r>
            <a:r>
              <a:rPr lang="en-US" dirty="0">
                <a:solidFill>
                  <a:srgbClr val="FF0000"/>
                </a:solidFill>
              </a:rPr>
              <a:t> HE, Rose CL. Use of the pulsed </a:t>
            </a:r>
            <a:r>
              <a:rPr lang="en-US" dirty="0" err="1">
                <a:solidFill>
                  <a:srgbClr val="FF0000"/>
                </a:solidFill>
              </a:rPr>
              <a:t>Nd:YAG</a:t>
            </a:r>
            <a:r>
              <a:rPr lang="en-US" dirty="0">
                <a:solidFill>
                  <a:srgbClr val="FF0000"/>
                </a:solidFill>
              </a:rPr>
              <a:t> laser for intraoral soft tissue surgery. </a:t>
            </a:r>
            <a:r>
              <a:rPr lang="en-US" i="1" dirty="0">
                <a:solidFill>
                  <a:srgbClr val="FF0000"/>
                </a:solidFill>
              </a:rPr>
              <a:t>Lasers </a:t>
            </a:r>
            <a:r>
              <a:rPr lang="en-US" i="1" dirty="0" err="1">
                <a:solidFill>
                  <a:srgbClr val="FF0000"/>
                </a:solidFill>
              </a:rPr>
              <a:t>Surg</a:t>
            </a:r>
            <a:r>
              <a:rPr lang="en-US" i="1" dirty="0">
                <a:solidFill>
                  <a:srgbClr val="FF0000"/>
                </a:solidFill>
              </a:rPr>
              <a:t> Med</a:t>
            </a:r>
            <a:r>
              <a:rPr lang="en-US" dirty="0">
                <a:solidFill>
                  <a:srgbClr val="FF0000"/>
                </a:solidFill>
              </a:rPr>
              <a:t>. 1991;11:455-461.</a:t>
            </a:r>
            <a:endParaRPr lang="en-US" baseline="30000" dirty="0" smtClean="0">
              <a:solidFill>
                <a:srgbClr val="FF0000"/>
              </a:solidFill>
            </a:endParaRPr>
          </a:p>
          <a:p>
            <a:r>
              <a:rPr lang="en-US" dirty="0"/>
              <a:t>The disadvantages of the currently available dental lasers are the relatively high cost, the need for training, the end cutting nature of the design, and the fact that no single wavelength is ideal for all clinical problems. One additional drawback of the erbium family of lasers is their inability to remove existing metallic and cast porcelain restorations.</a:t>
            </a:r>
          </a:p>
        </p:txBody>
      </p:sp>
    </p:spTree>
    <p:extLst>
      <p:ext uri="{BB962C8B-B14F-4D97-AF65-F5344CB8AC3E}">
        <p14:creationId xmlns:p14="http://schemas.microsoft.com/office/powerpoint/2010/main" val="2345439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762000"/>
            <a:ext cx="8077200" cy="107721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ysClr val="windowText" lastClr="000000"/>
                  </a:solidFill>
                </a:ln>
                <a:solidFill>
                  <a:srgbClr val="40297B"/>
                </a:solidFill>
              </a:rPr>
              <a:t>Lasers in Dentistry: Minimally Invasive Instruments for the Modern Practice </a:t>
            </a:r>
          </a:p>
        </p:txBody>
      </p:sp>
      <p:sp>
        <p:nvSpPr>
          <p:cNvPr id="7" name="Rectangle 6"/>
          <p:cNvSpPr/>
          <p:nvPr/>
        </p:nvSpPr>
        <p:spPr>
          <a:xfrm>
            <a:off x="350293" y="2732202"/>
            <a:ext cx="2606722" cy="969497"/>
          </a:xfrm>
          <a:prstGeom prst="rect">
            <a:avLst/>
          </a:prstGeom>
        </p:spPr>
        <p:txBody>
          <a:bodyPr wrap="none">
            <a:prstTxWarp prst="textFadeRight">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BENEFITS </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3522725" y="2057400"/>
            <a:ext cx="4572000" cy="707886"/>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solidFill>
                    <a:sysClr val="windowText" lastClr="000000"/>
                  </a:solidFill>
                </a:ln>
                <a:solidFill>
                  <a:srgbClr val="40297B"/>
                </a:solidFill>
              </a:rPr>
              <a:t>SELECTIVE AND PRECISE INTERACTION WITH THE TISSUES</a:t>
            </a:r>
            <a:endParaRPr lang="en-US" sz="2000" b="1" dirty="0">
              <a:ln w="11430">
                <a:solidFill>
                  <a:sysClr val="windowText" lastClr="000000"/>
                </a:solidFill>
              </a:ln>
              <a:solidFill>
                <a:srgbClr val="40297B"/>
              </a:solidFill>
            </a:endParaRPr>
          </a:p>
        </p:txBody>
      </p:sp>
      <p:sp>
        <p:nvSpPr>
          <p:cNvPr id="9" name="Rectangle 8"/>
          <p:cNvSpPr/>
          <p:nvPr/>
        </p:nvSpPr>
        <p:spPr>
          <a:xfrm>
            <a:off x="3537857" y="3088578"/>
            <a:ext cx="4572000" cy="1323439"/>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2000" b="1" dirty="0" smtClean="0">
                <a:ln w="11430">
                  <a:solidFill>
                    <a:sysClr val="windowText" lastClr="000000"/>
                  </a:solidFill>
                </a:ln>
                <a:solidFill>
                  <a:srgbClr val="40297B"/>
                </a:solidFill>
              </a:rPr>
              <a:t>ABILITY TO REDUCE THE BACTERIAL LOAD (AND OTHER PATHOGENS) IN THE SURGICAL FIELD, IN THE CASE OF SOFT/HARD TISSUE PROCEDURES</a:t>
            </a:r>
            <a:endParaRPr lang="en-US" sz="2000" b="1" dirty="0">
              <a:ln w="11430">
                <a:solidFill>
                  <a:sysClr val="windowText" lastClr="000000"/>
                </a:solidFill>
              </a:ln>
              <a:solidFill>
                <a:srgbClr val="40297B"/>
              </a:solidFill>
            </a:endParaRPr>
          </a:p>
        </p:txBody>
      </p:sp>
      <p:sp>
        <p:nvSpPr>
          <p:cNvPr id="11" name="Rectangle 10"/>
          <p:cNvSpPr/>
          <p:nvPr/>
        </p:nvSpPr>
        <p:spPr>
          <a:xfrm>
            <a:off x="3505200" y="4800600"/>
            <a:ext cx="4572000" cy="707886"/>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solidFill>
                    <a:sysClr val="windowText" lastClr="000000"/>
                  </a:solidFill>
                </a:ln>
                <a:solidFill>
                  <a:srgbClr val="40297B"/>
                </a:solidFill>
              </a:rPr>
              <a:t>GOOD HEMOSTASIS WITH THE REDUCED NEED FOR SUTURES.</a:t>
            </a:r>
            <a:endParaRPr lang="en-US" sz="2000" b="1" dirty="0">
              <a:ln w="11430">
                <a:solidFill>
                  <a:sysClr val="windowText" lastClr="000000"/>
                </a:solidFill>
              </a:ln>
              <a:solidFill>
                <a:srgbClr val="40297B"/>
              </a:solidFill>
            </a:endParaRPr>
          </a:p>
        </p:txBody>
      </p:sp>
      <p:sp>
        <p:nvSpPr>
          <p:cNvPr id="12" name="Rectangle 11"/>
          <p:cNvSpPr/>
          <p:nvPr/>
        </p:nvSpPr>
        <p:spPr>
          <a:xfrm>
            <a:off x="0" y="6273225"/>
            <a:ext cx="9296400" cy="584775"/>
          </a:xfrm>
          <a:prstGeom prst="rect">
            <a:avLst/>
          </a:prstGeom>
        </p:spPr>
        <p:txBody>
          <a:bodyPr wrap="square">
            <a:spAutoFit/>
          </a:bodyPr>
          <a:lstStyle/>
          <a:p>
            <a:r>
              <a:rPr lang="en-US" sz="1400" dirty="0"/>
              <a:t>White JM, </a:t>
            </a:r>
            <a:r>
              <a:rPr lang="en-US" sz="1400" dirty="0" err="1"/>
              <a:t>Goodis</a:t>
            </a:r>
            <a:r>
              <a:rPr lang="en-US" sz="1400" dirty="0"/>
              <a:t> HE, Rose CL. Use of the pulsed </a:t>
            </a:r>
            <a:r>
              <a:rPr lang="en-US" sz="1400" dirty="0" err="1"/>
              <a:t>Nd:YAG</a:t>
            </a:r>
            <a:r>
              <a:rPr lang="en-US" sz="1400" dirty="0"/>
              <a:t> laser for intraoral soft tissue surgery. </a:t>
            </a:r>
            <a:r>
              <a:rPr lang="en-US" sz="1400" i="1" dirty="0" smtClean="0"/>
              <a:t>Lasers </a:t>
            </a:r>
            <a:r>
              <a:rPr lang="en-US" sz="1400" i="1" dirty="0" err="1"/>
              <a:t>Surg</a:t>
            </a:r>
            <a:r>
              <a:rPr lang="en-US" sz="1400" i="1" dirty="0"/>
              <a:t> Med</a:t>
            </a:r>
            <a:r>
              <a:rPr lang="en-US" sz="1400" dirty="0"/>
              <a:t>. 1991;11:455-461</a:t>
            </a:r>
            <a:r>
              <a:rPr lang="en-US" dirty="0"/>
              <a:t>.</a:t>
            </a:r>
            <a:endParaRPr lang="en-US" baseline="30000" dirty="0"/>
          </a:p>
        </p:txBody>
      </p:sp>
      <p:cxnSp>
        <p:nvCxnSpPr>
          <p:cNvPr id="14" name="Straight Connector 13"/>
          <p:cNvCxnSpPr/>
          <p:nvPr/>
        </p:nvCxnSpPr>
        <p:spPr>
          <a:xfrm>
            <a:off x="76200" y="6273225"/>
            <a:ext cx="89916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10343" y="1771471"/>
            <a:ext cx="7424057" cy="1200329"/>
          </a:xfrm>
          <a:prstGeom prst="rect">
            <a:avLst/>
          </a:prstGeom>
          <a:solidFill>
            <a:schemeClr val="bg2"/>
          </a:solidFill>
        </p:spPr>
        <p:style>
          <a:lnRef idx="0">
            <a:schemeClr val="accent4"/>
          </a:lnRef>
          <a:fillRef idx="3">
            <a:schemeClr val="accent4"/>
          </a:fillRef>
          <a:effectRef idx="3">
            <a:schemeClr val="accent4"/>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spcBef>
                <a:spcPts val="1800"/>
              </a:spcBef>
              <a:spcAft>
                <a:spcPts val="1800"/>
              </a:spcAft>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OFFICES WHERE LASERS ARE INCORPORATED INTO TREATMENT OPTIONS ARE CONSIDERED “CUTTING EDGE” AND HAVE A UNIQUE PSYCHOLOGICAL AND PROMOTIONAL ADVANTAGE OVER THOSE THAT DO NOT OFFER SUCH SERVICES.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963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8458200" cy="4524315"/>
          </a:xfrm>
          <a:prstGeom prst="rect">
            <a:avLst/>
          </a:prstGeom>
        </p:spPr>
        <p:txBody>
          <a:bodyPr wrap="square">
            <a:spAutoFit/>
          </a:bodyPr>
          <a:lstStyle/>
          <a:p>
            <a:r>
              <a:rPr lang="en-US" u="sng" dirty="0"/>
              <a:t>When a clinician decides to use a laser as part of treatment, it is essential that the user has a clear understanding of the discipline and applications of photobiology. Laser photobiology is the science describing the unique interactions of nonionizing electromagnetic radiation (laser generated photons) with tissues and the molecular components that comprise tissues (</a:t>
            </a:r>
            <a:r>
              <a:rPr lang="en-US" u="sng" dirty="0" err="1"/>
              <a:t>ie</a:t>
            </a:r>
            <a:r>
              <a:rPr lang="en-US" u="sng" dirty="0"/>
              <a:t>, hemoglobin, water, collagen). </a:t>
            </a:r>
            <a:r>
              <a:rPr lang="en-US" dirty="0"/>
              <a:t>As an example, the </a:t>
            </a:r>
            <a:r>
              <a:rPr lang="en-US" dirty="0" err="1"/>
              <a:t>Er:YAG</a:t>
            </a:r>
            <a:r>
              <a:rPr lang="en-US" dirty="0"/>
              <a:t> laser is one of the more commonly used lasers in dentistry today, and produces a beam at 2.94 um in the mid infrared portion of the electromagnetic spectrum. At this wavelength, the </a:t>
            </a:r>
            <a:r>
              <a:rPr lang="en-US" dirty="0" err="1"/>
              <a:t>Er:YAG</a:t>
            </a:r>
            <a:r>
              <a:rPr lang="en-US" dirty="0"/>
              <a:t> has the highest coefficient of absorption for water in the mid-infrared range, and correspondingly, the lowest depth of tissue penetration.</a:t>
            </a:r>
            <a:r>
              <a:rPr lang="en-US" baseline="30000" dirty="0"/>
              <a:t>1</a:t>
            </a:r>
            <a:r>
              <a:rPr lang="en-US" dirty="0"/>
              <a:t> To cut or ablate hard or soft tissue effectively, the </a:t>
            </a:r>
            <a:r>
              <a:rPr lang="en-US" dirty="0" err="1"/>
              <a:t>Er:YAG</a:t>
            </a:r>
            <a:r>
              <a:rPr lang="en-US" dirty="0"/>
              <a:t> laser targets the </a:t>
            </a:r>
            <a:r>
              <a:rPr lang="en-US" dirty="0" err="1"/>
              <a:t>chromophore</a:t>
            </a:r>
            <a:r>
              <a:rPr lang="en-US" dirty="0"/>
              <a:t> of water selectively instead of the extracellular matrix of collagen or hydroxyapatite, and produces an instantaneous vaporization of the water to a depth of about 4 um/pulse (4/1000ths of a millimeter) in front of the beam.</a:t>
            </a:r>
            <a:r>
              <a:rPr lang="en-US" baseline="30000" dirty="0"/>
              <a:t>2</a:t>
            </a:r>
            <a:r>
              <a:rPr lang="en-US" dirty="0"/>
              <a:t> The result of this interaction is a thermally driven, instantaneous, controlled tissue degradation or ablation, with an explosive ejection of the degraded cellular components and heated vaporous material, with poor hemostasis in soft tissue.</a:t>
            </a:r>
            <a:r>
              <a:rPr lang="en-US" baseline="30000" dirty="0"/>
              <a:t>2</a:t>
            </a:r>
            <a:endParaRPr lang="en-US" dirty="0"/>
          </a:p>
        </p:txBody>
      </p:sp>
    </p:spTree>
    <p:extLst>
      <p:ext uri="{BB962C8B-B14F-4D97-AF65-F5344CB8AC3E}">
        <p14:creationId xmlns:p14="http://schemas.microsoft.com/office/powerpoint/2010/main" val="3719438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ature.com/bdj/journal/v202/n1/images/bdj.2006.113-f17.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l="4028" t="216" r="-39" b="1768"/>
          <a:stretch/>
        </p:blipFill>
        <p:spPr bwMode="auto">
          <a:xfrm>
            <a:off x="304800" y="0"/>
            <a:ext cx="8559800" cy="5778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25600" y="6566356"/>
            <a:ext cx="7493000" cy="215444"/>
          </a:xfrm>
          <a:prstGeom prst="rect">
            <a:avLst/>
          </a:prstGeom>
          <a:noFill/>
        </p:spPr>
        <p:txBody>
          <a:bodyPr wrap="square" rtlCol="0">
            <a:spAutoFit/>
          </a:bodyPr>
          <a:lstStyle/>
          <a:p>
            <a:pPr lvl="0" fontAlgn="base">
              <a:spcBef>
                <a:spcPct val="0"/>
              </a:spcBef>
              <a:spcAft>
                <a:spcPct val="0"/>
              </a:spcAft>
            </a:pPr>
            <a:r>
              <a:rPr lang="en-US" sz="800" b="1" dirty="0">
                <a:latin typeface="Verdana" pitchFamily="34" charset="0"/>
                <a:cs typeface="Arial" pitchFamily="34" charset="0"/>
                <a:hlinkClick r:id="rId4"/>
              </a:rPr>
              <a:t>Introduction, history of lasers and laser light </a:t>
            </a:r>
            <a:r>
              <a:rPr lang="en-US" sz="800" b="1" dirty="0" smtClean="0">
                <a:latin typeface="Verdana" pitchFamily="34" charset="0"/>
                <a:cs typeface="Arial" pitchFamily="34" charset="0"/>
                <a:hlinkClick r:id="rId4"/>
              </a:rPr>
              <a:t>production</a:t>
            </a:r>
            <a:r>
              <a:rPr lang="en-US" sz="800" b="1" dirty="0" smtClean="0">
                <a:latin typeface="Verdana" pitchFamily="34" charset="0"/>
                <a:cs typeface="Arial" pitchFamily="34" charset="0"/>
              </a:rPr>
              <a:t> </a:t>
            </a:r>
            <a:r>
              <a:rPr lang="en-US" sz="800" dirty="0" smtClean="0">
                <a:solidFill>
                  <a:srgbClr val="000000"/>
                </a:solidFill>
                <a:latin typeface="Verdana" pitchFamily="34" charset="0"/>
                <a:cs typeface="Arial" pitchFamily="34" charset="0"/>
              </a:rPr>
              <a:t>S</a:t>
            </a:r>
            <a:r>
              <a:rPr lang="en-US" sz="800" dirty="0">
                <a:solidFill>
                  <a:srgbClr val="000000"/>
                </a:solidFill>
                <a:latin typeface="Verdana" pitchFamily="34" charset="0"/>
                <a:cs typeface="Arial" pitchFamily="34" charset="0"/>
              </a:rPr>
              <a:t>. </a:t>
            </a:r>
            <a:r>
              <a:rPr lang="en-US" sz="800" dirty="0" smtClean="0">
                <a:solidFill>
                  <a:srgbClr val="000000"/>
                </a:solidFill>
                <a:latin typeface="Verdana" pitchFamily="34" charset="0"/>
                <a:cs typeface="Arial" pitchFamily="34" charset="0"/>
              </a:rPr>
              <a:t>Parker</a:t>
            </a:r>
            <a:r>
              <a:rPr lang="en-US" sz="800" dirty="0" smtClean="0">
                <a:latin typeface="Arial" pitchFamily="34" charset="0"/>
                <a:cs typeface="Arial" pitchFamily="34" charset="0"/>
              </a:rPr>
              <a:t>. </a:t>
            </a:r>
            <a:r>
              <a:rPr lang="en-US" sz="800" i="1" dirty="0" smtClean="0">
                <a:solidFill>
                  <a:srgbClr val="000000"/>
                </a:solidFill>
                <a:latin typeface="Verdana" pitchFamily="34" charset="0"/>
                <a:cs typeface="Arial" pitchFamily="34" charset="0"/>
              </a:rPr>
              <a:t>BDJ</a:t>
            </a:r>
            <a:r>
              <a:rPr lang="en-US" sz="800" i="1" dirty="0">
                <a:solidFill>
                  <a:srgbClr val="000000"/>
                </a:solidFill>
                <a:latin typeface="Verdana" pitchFamily="34" charset="0"/>
                <a:cs typeface="Arial" pitchFamily="34" charset="0"/>
              </a:rPr>
              <a:t> </a:t>
            </a:r>
            <a:r>
              <a:rPr lang="en-US" sz="800" b="1" dirty="0">
                <a:solidFill>
                  <a:srgbClr val="000000"/>
                </a:solidFill>
                <a:latin typeface="Verdana" pitchFamily="34" charset="0"/>
                <a:cs typeface="Arial" pitchFamily="34" charset="0"/>
              </a:rPr>
              <a:t>202</a:t>
            </a:r>
            <a:r>
              <a:rPr lang="en-US" sz="800" dirty="0">
                <a:solidFill>
                  <a:srgbClr val="000000"/>
                </a:solidFill>
                <a:latin typeface="Verdana" pitchFamily="34" charset="0"/>
                <a:cs typeface="Arial" pitchFamily="34" charset="0"/>
              </a:rPr>
              <a:t>, 21 - 31 (2007) Published online: 13 January </a:t>
            </a:r>
            <a:r>
              <a:rPr lang="en-US" sz="800" dirty="0" smtClean="0">
                <a:solidFill>
                  <a:srgbClr val="000000"/>
                </a:solidFill>
                <a:latin typeface="Verdana" pitchFamily="34" charset="0"/>
                <a:cs typeface="Arial" pitchFamily="34" charset="0"/>
              </a:rPr>
              <a:t>2007</a:t>
            </a:r>
            <a:endParaRPr lang="en-US" sz="800" dirty="0">
              <a:latin typeface="Arial" pitchFamily="34" charset="0"/>
              <a:cs typeface="Arial" pitchFamily="34" charset="0"/>
            </a:endParaRPr>
          </a:p>
        </p:txBody>
      </p:sp>
    </p:spTree>
    <p:extLst>
      <p:ext uri="{BB962C8B-B14F-4D97-AF65-F5344CB8AC3E}">
        <p14:creationId xmlns:p14="http://schemas.microsoft.com/office/powerpoint/2010/main" val="42422996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7753"/>
            <a:ext cx="6553200" cy="2031325"/>
          </a:xfrm>
          <a:prstGeom prst="rect">
            <a:avLst/>
          </a:prstGeom>
        </p:spPr>
        <p:txBody>
          <a:bodyPr wrap="square">
            <a:spAutoFit/>
          </a:bodyPr>
          <a:lstStyle/>
          <a:p>
            <a:r>
              <a:rPr lang="en-US" dirty="0"/>
              <a:t> What are specific procedures that the laser would perform in my practice?</a:t>
            </a:r>
          </a:p>
          <a:p>
            <a:r>
              <a:rPr lang="en-US" dirty="0"/>
              <a:t>•  Can one device perform all indicated clinical procedures?</a:t>
            </a:r>
          </a:p>
          <a:p>
            <a:r>
              <a:rPr lang="en-US" dirty="0"/>
              <a:t>•  Is the technology reliable?</a:t>
            </a:r>
          </a:p>
          <a:p>
            <a:r>
              <a:rPr lang="en-US" dirty="0"/>
              <a:t>•  Is it difficult to learn and operate a dental laser device?</a:t>
            </a:r>
          </a:p>
          <a:p>
            <a:r>
              <a:rPr lang="en-US" dirty="0"/>
              <a:t>•  Is the substantial investment, in terms of equipment and training, justified?</a:t>
            </a:r>
          </a:p>
        </p:txBody>
      </p:sp>
      <p:sp>
        <p:nvSpPr>
          <p:cNvPr id="3" name="Rectangle 2"/>
          <p:cNvSpPr/>
          <p:nvPr/>
        </p:nvSpPr>
        <p:spPr>
          <a:xfrm>
            <a:off x="457200" y="2752466"/>
            <a:ext cx="8382000" cy="2585323"/>
          </a:xfrm>
          <a:prstGeom prst="rect">
            <a:avLst/>
          </a:prstGeom>
        </p:spPr>
        <p:txBody>
          <a:bodyPr wrap="square">
            <a:spAutoFit/>
          </a:bodyPr>
          <a:lstStyle/>
          <a:p>
            <a:r>
              <a:rPr lang="en-US" dirty="0"/>
              <a:t>Light is a form of energy that travels in a wave and exists as a particle.</a:t>
            </a:r>
            <a:r>
              <a:rPr lang="en-US" baseline="30000" dirty="0"/>
              <a:t>1</a:t>
            </a:r>
            <a:r>
              <a:rPr lang="en-US" dirty="0"/>
              <a:t> This particle is called a photon. A wave of photons has 3 basic properties:</a:t>
            </a:r>
          </a:p>
          <a:p>
            <a:r>
              <a:rPr lang="en-US" dirty="0"/>
              <a:t>(1) A constant velocity (the speed of light).</a:t>
            </a:r>
          </a:p>
          <a:p>
            <a:r>
              <a:rPr lang="en-US" dirty="0"/>
              <a:t>(2) Amplitude (the vertical measurement of the height of the wave, from top to bottom). This is a measurement of energy of that wave, expressed as a joule, or 1 unit of energy. In dental applications, a useful quantity is a </a:t>
            </a:r>
            <a:r>
              <a:rPr lang="en-US" dirty="0" err="1"/>
              <a:t>millijoule</a:t>
            </a:r>
            <a:r>
              <a:rPr lang="en-US" dirty="0"/>
              <a:t>, one thousandth of a joule.</a:t>
            </a:r>
          </a:p>
          <a:p>
            <a:r>
              <a:rPr lang="en-US" dirty="0"/>
              <a:t>(3) Wavelength (the horizontal distance between any 2 corresponding points of the wave).</a:t>
            </a:r>
          </a:p>
        </p:txBody>
      </p:sp>
    </p:spTree>
    <p:extLst>
      <p:ext uri="{BB962C8B-B14F-4D97-AF65-F5344CB8AC3E}">
        <p14:creationId xmlns:p14="http://schemas.microsoft.com/office/powerpoint/2010/main" val="6762759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05342"/>
            <a:ext cx="7772400" cy="2585323"/>
          </a:xfrm>
          <a:prstGeom prst="rect">
            <a:avLst/>
          </a:prstGeom>
        </p:spPr>
        <p:txBody>
          <a:bodyPr wrap="square">
            <a:spAutoFit/>
          </a:bodyPr>
          <a:lstStyle/>
          <a:p>
            <a:r>
              <a:rPr lang="en-US" dirty="0"/>
              <a:t>A second example is the </a:t>
            </a:r>
            <a:r>
              <a:rPr lang="en-US" dirty="0" err="1"/>
              <a:t>superpulsed</a:t>
            </a:r>
            <a:r>
              <a:rPr lang="en-US" dirty="0"/>
              <a:t> CO</a:t>
            </a:r>
            <a:r>
              <a:rPr lang="en-US" baseline="-25000" dirty="0"/>
              <a:t>2</a:t>
            </a:r>
            <a:r>
              <a:rPr lang="en-US" dirty="0"/>
              <a:t> laser, which is a gas laser that produces a beam at 10.6 um in the far infrared portion of the electromagnetic spectrum. At this wavelength, the super-pulsed CO</a:t>
            </a:r>
            <a:r>
              <a:rPr lang="en-US" baseline="-25000" dirty="0"/>
              <a:t>2</a:t>
            </a:r>
            <a:r>
              <a:rPr lang="en-US" dirty="0"/>
              <a:t> has the highest coefficient of absorption for water in the far-infrared range, and correspondingly has a penetration depth of about 50 um with a greater thermal interaction and diffusion than the Er:YAG.1 The super-pulsed CO</a:t>
            </a:r>
            <a:r>
              <a:rPr lang="en-US" baseline="-25000" dirty="0"/>
              <a:t>2</a:t>
            </a:r>
            <a:r>
              <a:rPr lang="en-US" dirty="0"/>
              <a:t> is an excellent laser for hemostasis and coagulation as opposed to the </a:t>
            </a:r>
            <a:r>
              <a:rPr lang="en-US" dirty="0" err="1"/>
              <a:t>Er:YAG</a:t>
            </a:r>
            <a:r>
              <a:rPr lang="en-US" dirty="0"/>
              <a:t>, which is used for cutting and thermal mechanical ablation without significant tissue thermal diffusion to surrounding tissues.</a:t>
            </a:r>
            <a:r>
              <a:rPr lang="en-US" baseline="30000" dirty="0"/>
              <a:t>3</a:t>
            </a:r>
            <a:endParaRPr lang="en-US" dirty="0"/>
          </a:p>
        </p:txBody>
      </p:sp>
    </p:spTree>
    <p:extLst>
      <p:ext uri="{BB962C8B-B14F-4D97-AF65-F5344CB8AC3E}">
        <p14:creationId xmlns:p14="http://schemas.microsoft.com/office/powerpoint/2010/main" val="26961146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86800" cy="2585323"/>
          </a:xfrm>
          <a:prstGeom prst="rect">
            <a:avLst/>
          </a:prstGeom>
        </p:spPr>
        <p:txBody>
          <a:bodyPr wrap="square">
            <a:spAutoFit/>
          </a:bodyPr>
          <a:lstStyle/>
          <a:p>
            <a:r>
              <a:rPr lang="en-US" dirty="0"/>
              <a:t>Diode lasers, the focus of this paper, have a wide variety of medical and dental applications. Current diode technology can emit photons over a wide range of the electromagnetic spectrum, ranging from the red visible (600 to 700 nm) to the near infrared (800 to 1000 nm). The wavelength generated by the diode laser is related to the diode formed from different concentrations and layers of materials, such as gallium-arsenide and gallium-aluminum-arsenide.</a:t>
            </a:r>
            <a:r>
              <a:rPr lang="en-US" baseline="30000" dirty="0"/>
              <a:t>1</a:t>
            </a:r>
            <a:r>
              <a:rPr lang="en-US" dirty="0"/>
              <a:t> Currently available, FDA-approved diode lasers for dental applications have a photobiology that is always based on thermal tissue interactions, but is fundamentally different from other dental hard- and soft-tissue lasers by the degree of thermal interaction based on energy penetration in the tissues.</a:t>
            </a:r>
            <a:r>
              <a:rPr lang="en-US" baseline="30000" dirty="0"/>
              <a:t>4</a:t>
            </a:r>
            <a:endParaRPr lang="en-US" dirty="0"/>
          </a:p>
        </p:txBody>
      </p:sp>
    </p:spTree>
    <p:extLst>
      <p:ext uri="{BB962C8B-B14F-4D97-AF65-F5344CB8AC3E}">
        <p14:creationId xmlns:p14="http://schemas.microsoft.com/office/powerpoint/2010/main" val="25936915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sQIahaysbo0/TkoNzJk3_aI/AAAAAAAAA3A/ccKgR6YxXAU/s1600/Sunrise_by_paul_cz.jpg"/>
          <p:cNvPicPr>
            <a:picLocks noChangeAspect="1" noChangeArrowheads="1"/>
          </p:cNvPicPr>
          <p:nvPr/>
        </p:nvPicPr>
        <p:blipFill>
          <a:blip r:embed="rId2" cstate="print"/>
          <a:srcRect/>
          <a:stretch>
            <a:fillRect/>
          </a:stretch>
        </p:blipFill>
        <p:spPr bwMode="auto">
          <a:xfrm>
            <a:off x="-76200" y="0"/>
            <a:ext cx="9218121" cy="6858000"/>
          </a:xfrm>
          <a:prstGeom prst="rect">
            <a:avLst/>
          </a:prstGeom>
          <a:noFill/>
        </p:spPr>
      </p:pic>
      <p:sp>
        <p:nvSpPr>
          <p:cNvPr id="4" name="TextBox 3"/>
          <p:cNvSpPr txBox="1"/>
          <p:nvPr/>
        </p:nvSpPr>
        <p:spPr>
          <a:xfrm>
            <a:off x="5638800" y="3207097"/>
            <a:ext cx="3505200" cy="1384995"/>
          </a:xfrm>
          <a:prstGeom prst="rect">
            <a:avLst/>
          </a:prstGeom>
          <a:noFill/>
        </p:spPr>
        <p:txBody>
          <a:bodyPr wrap="square" rtlCol="0">
            <a:spAutoFit/>
          </a:bodyPr>
          <a:lstStyle/>
          <a:p>
            <a:pPr algn="r"/>
            <a:r>
              <a:rPr lang="en-US" sz="2800" dirty="0" smtClean="0">
                <a:solidFill>
                  <a:schemeClr val="bg1"/>
                </a:solidFill>
              </a:rPr>
              <a:t>DO WE NEED A “MULTI-WAVE” CONCEPT?</a:t>
            </a:r>
          </a:p>
        </p:txBody>
      </p:sp>
      <p:sp>
        <p:nvSpPr>
          <p:cNvPr id="6" name="TextBox 5"/>
          <p:cNvSpPr txBox="1"/>
          <p:nvPr/>
        </p:nvSpPr>
        <p:spPr>
          <a:xfrm>
            <a:off x="-76200" y="381000"/>
            <a:ext cx="8382000"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solidFill>
                    <a:schemeClr val="bg1"/>
                  </a:solidFill>
                </a:ln>
                <a:solidFill>
                  <a:schemeClr val="bg1"/>
                </a:solidFill>
                <a:effectLst>
                  <a:outerShdw blurRad="38100" dist="38100" dir="2700000" algn="tl">
                    <a:srgbClr val="000000">
                      <a:alpha val="43137"/>
                    </a:srgbClr>
                  </a:outerShdw>
                </a:effectLst>
              </a:rPr>
              <a:t>WE HAVE THE PRIVILEGE TO BE ABLE TO USE THE LASER AS AN ASSISTIVE OR COMPLETELY INDEPENDENT EVIDENCE-BASED TOOL IN ALMOST EVERY FIELD OF DENTISTRY, IN TERMS OF A MULTI-WAVE CONCEPT.</a:t>
            </a:r>
            <a:endParaRPr lang="en-US" sz="2400" b="1" dirty="0">
              <a:ln w="11430">
                <a:solidFill>
                  <a:schemeClr val="bg1"/>
                </a:solidFill>
              </a:ln>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76200" y="4419599"/>
            <a:ext cx="6096000" cy="1200329"/>
          </a:xfrm>
          <a:prstGeom prst="rect">
            <a:avLst/>
          </a:prstGeom>
          <a:noFill/>
        </p:spPr>
        <p:txBody>
          <a:bodyPr wrap="square" rtlCol="0">
            <a:spAutoFit/>
          </a:bodyPr>
          <a:lstStyle/>
          <a:p>
            <a:r>
              <a:rPr lang="en-US" sz="2400" dirty="0" smtClean="0">
                <a:solidFill>
                  <a:schemeClr val="bg1"/>
                </a:solidFill>
              </a:rPr>
              <a:t>WE CAN CLASSIFY LASER-ASSISTED DENTISTRY</a:t>
            </a:r>
            <a:r>
              <a:rPr lang="mk-MK" sz="2400" dirty="0" smtClean="0">
                <a:solidFill>
                  <a:schemeClr val="bg1"/>
                </a:solidFill>
              </a:rPr>
              <a:t> </a:t>
            </a:r>
            <a:r>
              <a:rPr lang="en-US" sz="2400" dirty="0" smtClean="0">
                <a:solidFill>
                  <a:schemeClr val="bg1"/>
                </a:solidFill>
              </a:rPr>
              <a:t>INTO  CATEGORIES, BASED ON THE FOCUSED MAIN</a:t>
            </a:r>
            <a:r>
              <a:rPr lang="mk-MK" sz="2400" dirty="0" smtClean="0">
                <a:solidFill>
                  <a:schemeClr val="bg1"/>
                </a:solidFill>
              </a:rPr>
              <a:t> </a:t>
            </a:r>
            <a:r>
              <a:rPr lang="en-US" sz="2400" dirty="0" smtClean="0">
                <a:solidFill>
                  <a:schemeClr val="bg1"/>
                </a:solidFill>
              </a:rPr>
              <a:t>EFFECT</a:t>
            </a:r>
            <a:endParaRPr lang="en-US" sz="2400" dirty="0">
              <a:solidFill>
                <a:schemeClr val="bg1"/>
              </a:solidFill>
            </a:endParaRPr>
          </a:p>
        </p:txBody>
      </p:sp>
    </p:spTree>
    <p:extLst>
      <p:ext uri="{BB962C8B-B14F-4D97-AF65-F5344CB8AC3E}">
        <p14:creationId xmlns:p14="http://schemas.microsoft.com/office/powerpoint/2010/main" val="34698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181600"/>
            <a:ext cx="8534400" cy="123110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GB" sz="2000" b="1" dirty="0" smtClean="0">
                <a:solidFill>
                  <a:schemeClr val="bg1"/>
                </a:solidFill>
              </a:rPr>
              <a:t>	</a:t>
            </a:r>
            <a:r>
              <a:rPr lang="en-GB" b="1" dirty="0" smtClean="0">
                <a:solidFill>
                  <a:schemeClr val="bg1"/>
                </a:solidFill>
              </a:rPr>
              <a:t>For soft tissue treatments any available wavelength can  be use, because all dental lasers absorb one or more of the soft tissue components.</a:t>
            </a:r>
            <a:endParaRPr lang="en-US" dirty="0" smtClean="0">
              <a:solidFill>
                <a:schemeClr val="bg1"/>
              </a:solidFill>
            </a:endParaRPr>
          </a:p>
          <a:p>
            <a:r>
              <a:rPr lang="en-GB" b="1" dirty="0" smtClean="0">
                <a:solidFill>
                  <a:schemeClr val="bg1"/>
                </a:solidFill>
              </a:rPr>
              <a:t>	For hard tissue, however, the Erbium lasers with very short pulse durations easily ablate layers of calcified tissue with minimal thermal effects. </a:t>
            </a:r>
            <a:endParaRPr lang="en-US" dirty="0">
              <a:solidFill>
                <a:schemeClr val="bg1"/>
              </a:solidFill>
            </a:endParaRPr>
          </a:p>
        </p:txBody>
      </p:sp>
      <p:pic>
        <p:nvPicPr>
          <p:cNvPr id="3" name="Picture 2"/>
          <p:cNvPicPr>
            <a:picLocks noChangeAspect="1" noChangeArrowheads="1"/>
          </p:cNvPicPr>
          <p:nvPr/>
        </p:nvPicPr>
        <p:blipFill>
          <a:blip r:embed="rId2" cstate="print"/>
          <a:srcRect/>
          <a:stretch>
            <a:fillRect/>
          </a:stretch>
        </p:blipFill>
        <p:spPr bwMode="auto">
          <a:xfrm>
            <a:off x="672814" y="152400"/>
            <a:ext cx="6441949" cy="5035681"/>
          </a:xfrm>
          <a:prstGeom prst="roundRect">
            <a:avLst/>
          </a:prstGeom>
          <a:noFill/>
          <a:ln w="9525">
            <a:noFill/>
            <a:miter lim="800000"/>
            <a:headEnd/>
            <a:tailEnd/>
          </a:ln>
          <a:effectLst>
            <a:softEdge rad="127000"/>
          </a:effectLst>
        </p:spPr>
      </p:pic>
    </p:spTree>
    <p:extLst>
      <p:ext uri="{BB962C8B-B14F-4D97-AF65-F5344CB8AC3E}">
        <p14:creationId xmlns:p14="http://schemas.microsoft.com/office/powerpoint/2010/main" val="25892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ter 1 year using LiteTo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73910"/>
            <a:ext cx="4762500" cy="733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1500" y="3200400"/>
            <a:ext cx="7962900" cy="369332"/>
          </a:xfrm>
          <a:prstGeom prst="rect">
            <a:avLst/>
          </a:prstGeom>
        </p:spPr>
        <p:txBody>
          <a:bodyPr wrap="square">
            <a:spAutoFit/>
          </a:bodyPr>
          <a:lstStyle/>
          <a:p>
            <a:pPr lvl="0" eaLnBrk="0" fontAlgn="base" hangingPunct="0">
              <a:spcBef>
                <a:spcPct val="0"/>
              </a:spcBef>
              <a:spcAft>
                <a:spcPct val="0"/>
              </a:spcAft>
              <a:buFontTx/>
              <a:buChar char="•"/>
            </a:pPr>
            <a:r>
              <a:rPr lang="en-US" dirty="0">
                <a:solidFill>
                  <a:srgbClr val="0776BA"/>
                </a:solidFill>
                <a:latin typeface="Verdana" pitchFamily="34" charset="0"/>
                <a:cs typeface="Arial" pitchFamily="34" charset="0"/>
              </a:rPr>
              <a:t>Fast procedures, less chair time, more patients per day</a:t>
            </a:r>
          </a:p>
        </p:txBody>
      </p:sp>
      <p:sp>
        <p:nvSpPr>
          <p:cNvPr id="4" name="Rectangle 3"/>
          <p:cNvSpPr/>
          <p:nvPr/>
        </p:nvSpPr>
        <p:spPr>
          <a:xfrm>
            <a:off x="571499" y="3581171"/>
            <a:ext cx="7962901" cy="646331"/>
          </a:xfrm>
          <a:prstGeom prst="rect">
            <a:avLst/>
          </a:prstGeom>
        </p:spPr>
        <p:txBody>
          <a:bodyPr wrap="square">
            <a:spAutoFit/>
          </a:bodyPr>
          <a:lstStyle/>
          <a:p>
            <a:pPr lvl="0" eaLnBrk="0" fontAlgn="base" hangingPunct="0">
              <a:spcBef>
                <a:spcPct val="0"/>
              </a:spcBef>
              <a:spcAft>
                <a:spcPct val="0"/>
              </a:spcAft>
              <a:buFontTx/>
              <a:buChar char="•"/>
            </a:pPr>
            <a:r>
              <a:rPr lang="en-US" dirty="0">
                <a:solidFill>
                  <a:srgbClr val="0776BA"/>
                </a:solidFill>
                <a:latin typeface="Verdana" pitchFamily="34" charset="0"/>
                <a:cs typeface="Arial" pitchFamily="34" charset="0"/>
              </a:rPr>
              <a:t>More procedures, aesthetic, surgery, herpes, </a:t>
            </a:r>
            <a:r>
              <a:rPr lang="en-US" dirty="0" err="1">
                <a:solidFill>
                  <a:srgbClr val="0776BA"/>
                </a:solidFill>
                <a:latin typeface="Verdana" pitchFamily="34" charset="0"/>
                <a:cs typeface="Arial" pitchFamily="34" charset="0"/>
              </a:rPr>
              <a:t>frenectomy</a:t>
            </a:r>
            <a:r>
              <a:rPr lang="en-US" dirty="0">
                <a:solidFill>
                  <a:srgbClr val="0776BA"/>
                </a:solidFill>
                <a:latin typeface="Verdana" pitchFamily="34" charset="0"/>
                <a:cs typeface="Arial" pitchFamily="34" charset="0"/>
              </a:rPr>
              <a:t> less referrals </a:t>
            </a:r>
            <a:r>
              <a:rPr lang="en-US" dirty="0" err="1">
                <a:solidFill>
                  <a:srgbClr val="0776BA"/>
                </a:solidFill>
                <a:latin typeface="Verdana" pitchFamily="34" charset="0"/>
                <a:cs typeface="Arial" pitchFamily="34" charset="0"/>
              </a:rPr>
              <a:t>etc</a:t>
            </a:r>
            <a:endParaRPr lang="en-US" dirty="0">
              <a:solidFill>
                <a:srgbClr val="0776BA"/>
              </a:solidFill>
              <a:latin typeface="Verdana" pitchFamily="34" charset="0"/>
              <a:cs typeface="Arial" pitchFamily="34" charset="0"/>
            </a:endParaRPr>
          </a:p>
        </p:txBody>
      </p:sp>
      <p:sp>
        <p:nvSpPr>
          <p:cNvPr id="5" name="Rectangle 4"/>
          <p:cNvSpPr/>
          <p:nvPr/>
        </p:nvSpPr>
        <p:spPr>
          <a:xfrm>
            <a:off x="571499" y="4182070"/>
            <a:ext cx="7962900" cy="646331"/>
          </a:xfrm>
          <a:prstGeom prst="rect">
            <a:avLst/>
          </a:prstGeom>
        </p:spPr>
        <p:txBody>
          <a:bodyPr wrap="square">
            <a:spAutoFit/>
          </a:bodyPr>
          <a:lstStyle/>
          <a:p>
            <a:pPr lvl="0" eaLnBrk="0" fontAlgn="base" hangingPunct="0">
              <a:spcBef>
                <a:spcPct val="0"/>
              </a:spcBef>
              <a:spcAft>
                <a:spcPct val="0"/>
              </a:spcAft>
              <a:buFontTx/>
              <a:buChar char="•"/>
            </a:pPr>
            <a:r>
              <a:rPr lang="en-US" dirty="0">
                <a:solidFill>
                  <a:srgbClr val="0776BA"/>
                </a:solidFill>
                <a:latin typeface="Verdana" pitchFamily="34" charset="0"/>
                <a:cs typeface="Arial" pitchFamily="34" charset="0"/>
              </a:rPr>
              <a:t>More patients, including new segments such as gender , age groups, and long distance patients,</a:t>
            </a:r>
          </a:p>
        </p:txBody>
      </p:sp>
      <p:sp>
        <p:nvSpPr>
          <p:cNvPr id="6" name="Rectangle 5"/>
          <p:cNvSpPr/>
          <p:nvPr/>
        </p:nvSpPr>
        <p:spPr>
          <a:xfrm>
            <a:off x="571499" y="4828401"/>
            <a:ext cx="7962902" cy="369332"/>
          </a:xfrm>
          <a:prstGeom prst="rect">
            <a:avLst/>
          </a:prstGeom>
        </p:spPr>
        <p:txBody>
          <a:bodyPr wrap="square">
            <a:spAutoFit/>
          </a:bodyPr>
          <a:lstStyle/>
          <a:p>
            <a:pPr lvl="0" eaLnBrk="0" fontAlgn="base" hangingPunct="0">
              <a:spcBef>
                <a:spcPct val="0"/>
              </a:spcBef>
              <a:spcAft>
                <a:spcPct val="0"/>
              </a:spcAft>
              <a:buFontTx/>
              <a:buChar char="•"/>
            </a:pPr>
            <a:r>
              <a:rPr lang="en-US" dirty="0">
                <a:solidFill>
                  <a:srgbClr val="0776BA"/>
                </a:solidFill>
                <a:latin typeface="Verdana" pitchFamily="34" charset="0"/>
                <a:cs typeface="Arial" pitchFamily="34" charset="0"/>
              </a:rPr>
              <a:t>Less Anesthesia costs</a:t>
            </a:r>
          </a:p>
        </p:txBody>
      </p:sp>
      <p:sp>
        <p:nvSpPr>
          <p:cNvPr id="7" name="Rectangle 6"/>
          <p:cNvSpPr/>
          <p:nvPr/>
        </p:nvSpPr>
        <p:spPr>
          <a:xfrm>
            <a:off x="571499" y="5214004"/>
            <a:ext cx="7962901" cy="369332"/>
          </a:xfrm>
          <a:prstGeom prst="rect">
            <a:avLst/>
          </a:prstGeom>
        </p:spPr>
        <p:txBody>
          <a:bodyPr wrap="square">
            <a:spAutoFit/>
          </a:bodyPr>
          <a:lstStyle/>
          <a:p>
            <a:pPr lvl="0" eaLnBrk="0" fontAlgn="base" hangingPunct="0">
              <a:spcBef>
                <a:spcPct val="0"/>
              </a:spcBef>
              <a:spcAft>
                <a:spcPct val="0"/>
              </a:spcAft>
              <a:buFontTx/>
              <a:buChar char="•"/>
            </a:pPr>
            <a:r>
              <a:rPr lang="en-US" dirty="0">
                <a:solidFill>
                  <a:srgbClr val="0776BA"/>
                </a:solidFill>
                <a:latin typeface="Verdana" pitchFamily="34" charset="0"/>
                <a:cs typeface="Arial" pitchFamily="34" charset="0"/>
              </a:rPr>
              <a:t>Patient satisfaction, better clinic reputation</a:t>
            </a:r>
          </a:p>
        </p:txBody>
      </p:sp>
      <p:sp>
        <p:nvSpPr>
          <p:cNvPr id="8" name="Rectangle 7"/>
          <p:cNvSpPr/>
          <p:nvPr/>
        </p:nvSpPr>
        <p:spPr>
          <a:xfrm>
            <a:off x="571500" y="5715000"/>
            <a:ext cx="8191500" cy="369332"/>
          </a:xfrm>
          <a:prstGeom prst="rect">
            <a:avLst/>
          </a:prstGeom>
        </p:spPr>
        <p:txBody>
          <a:bodyPr wrap="square">
            <a:spAutoFit/>
          </a:bodyPr>
          <a:lstStyle/>
          <a:p>
            <a:pPr lvl="0" eaLnBrk="0" fontAlgn="base" hangingPunct="0">
              <a:spcBef>
                <a:spcPct val="0"/>
              </a:spcBef>
              <a:spcAft>
                <a:spcPct val="0"/>
              </a:spcAft>
              <a:buFontTx/>
              <a:buChar char="•"/>
            </a:pPr>
            <a:r>
              <a:rPr lang="en-US" dirty="0">
                <a:solidFill>
                  <a:srgbClr val="0776BA"/>
                </a:solidFill>
                <a:latin typeface="Verdana" pitchFamily="34" charset="0"/>
                <a:cs typeface="Arial" pitchFamily="34" charset="0"/>
              </a:rPr>
              <a:t>Increase in clinic's annual revenue</a:t>
            </a:r>
            <a:endParaRPr lang="en-US" dirty="0">
              <a:solidFill>
                <a:srgbClr val="484848"/>
              </a:solidFill>
              <a:latin typeface="Verdana" pitchFamily="34" charset="0"/>
              <a:cs typeface="Arial" pitchFamily="34" charset="0"/>
            </a:endParaRPr>
          </a:p>
        </p:txBody>
      </p:sp>
      <p:sp>
        <p:nvSpPr>
          <p:cNvPr id="9" name="Rectangle 8"/>
          <p:cNvSpPr/>
          <p:nvPr/>
        </p:nvSpPr>
        <p:spPr>
          <a:xfrm>
            <a:off x="4419600" y="304800"/>
            <a:ext cx="4572000" cy="3416320"/>
          </a:xfrm>
          <a:prstGeom prst="rect">
            <a:avLst/>
          </a:prstGeom>
          <a:solidFill>
            <a:srgbClr val="FFE1AB"/>
          </a:solidFill>
        </p:spPr>
        <p:txBody>
          <a:bodyPr>
            <a:spAutoFit/>
          </a:bodyPr>
          <a:lstStyle/>
          <a:p>
            <a:r>
              <a:rPr lang="en-US" dirty="0"/>
              <a:t>Almost no anesthesia</a:t>
            </a:r>
          </a:p>
          <a:p>
            <a:r>
              <a:rPr lang="en-US" dirty="0"/>
              <a:t>No post-operative numbness &amp; sensitivity</a:t>
            </a:r>
          </a:p>
          <a:p>
            <a:r>
              <a:rPr lang="en-US" dirty="0"/>
              <a:t>Multiple quadrant</a:t>
            </a:r>
          </a:p>
          <a:p>
            <a:r>
              <a:rPr lang="en-US" dirty="0"/>
              <a:t>No drilling noise &amp; vibrations</a:t>
            </a:r>
          </a:p>
          <a:p>
            <a:r>
              <a:rPr lang="en-US" dirty="0"/>
              <a:t>Bactericidal effect</a:t>
            </a:r>
          </a:p>
          <a:p>
            <a:r>
              <a:rPr lang="en-US" dirty="0"/>
              <a:t>Coagulation: fast healing, not </a:t>
            </a:r>
            <a:br>
              <a:rPr lang="en-US" dirty="0"/>
            </a:br>
            <a:r>
              <a:rPr lang="en-US" dirty="0"/>
              <a:t>bloody</a:t>
            </a:r>
          </a:p>
          <a:p>
            <a:r>
              <a:rPr lang="en-US" dirty="0"/>
              <a:t>No micro-fracturing / no smear </a:t>
            </a:r>
            <a:br>
              <a:rPr lang="en-US" dirty="0"/>
            </a:br>
            <a:r>
              <a:rPr lang="en-US" dirty="0"/>
              <a:t>layer</a:t>
            </a:r>
          </a:p>
          <a:p>
            <a:r>
              <a:rPr lang="en-US" dirty="0"/>
              <a:t>No etch or bond enhanced</a:t>
            </a:r>
          </a:p>
          <a:p>
            <a:r>
              <a:rPr lang="en-US" dirty="0"/>
              <a:t>Faster recovery</a:t>
            </a:r>
          </a:p>
          <a:p>
            <a:r>
              <a:rPr lang="en-US" dirty="0"/>
              <a:t>Esthetic procedure</a:t>
            </a:r>
          </a:p>
        </p:txBody>
      </p:sp>
    </p:spTree>
    <p:extLst>
      <p:ext uri="{BB962C8B-B14F-4D97-AF65-F5344CB8AC3E}">
        <p14:creationId xmlns:p14="http://schemas.microsoft.com/office/powerpoint/2010/main" val="9570065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na-PC\Desktop\3d slika oral cavity.jpg"/>
          <p:cNvPicPr>
            <a:picLocks noChangeAspect="1" noChangeArrowheads="1"/>
          </p:cNvPicPr>
          <p:nvPr/>
        </p:nvPicPr>
        <p:blipFill>
          <a:blip r:embed="rId2">
            <a:clrChange>
              <a:clrFrom>
                <a:srgbClr val="9A757E"/>
              </a:clrFrom>
              <a:clrTo>
                <a:srgbClr val="9A757E">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11250"/>
                    </a14:imgEffect>
                    <a14:imgEffect>
                      <a14:saturation sat="66000"/>
                    </a14:imgEffect>
                    <a14:imgEffect>
                      <a14:brightnessContrast bright="23000" contrast="-36000"/>
                    </a14:imgEffect>
                  </a14:imgLayer>
                </a14:imgProps>
              </a:ext>
              <a:ext uri="{28A0092B-C50C-407E-A947-70E740481C1C}">
                <a14:useLocalDpi xmlns:a14="http://schemas.microsoft.com/office/drawing/2010/main" val="0"/>
              </a:ext>
            </a:extLst>
          </a:blip>
          <a:srcRect/>
          <a:stretch>
            <a:fillRect/>
          </a:stretch>
        </p:blipFill>
        <p:spPr bwMode="auto">
          <a:xfrm>
            <a:off x="-845457" y="-1143000"/>
            <a:ext cx="10744200" cy="8854017"/>
          </a:xfrm>
          <a:prstGeom prst="rect">
            <a:avLst/>
          </a:prstGeom>
          <a:gradFill>
            <a:gsLst>
              <a:gs pos="0">
                <a:srgbClr val="FFEFD1"/>
              </a:gs>
              <a:gs pos="64999">
                <a:srgbClr val="F0EBD5"/>
              </a:gs>
              <a:gs pos="100000">
                <a:srgbClr val="D1C39F"/>
              </a:gs>
            </a:gsLst>
            <a:lin ang="5400000" scaled="0"/>
          </a:gradFill>
          <a:ln>
            <a:noFill/>
          </a:ln>
          <a:effectLst>
            <a:softEdge rad="635000"/>
          </a:effectLst>
        </p:spPr>
      </p:pic>
    </p:spTree>
    <p:extLst>
      <p:ext uri="{BB962C8B-B14F-4D97-AF65-F5344CB8AC3E}">
        <p14:creationId xmlns:p14="http://schemas.microsoft.com/office/powerpoint/2010/main" val="5279832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brwww5.apsu.edu/thompsonj/Anatomy%20&amp;%20Physiology/2020/2020%20Exam%20Reviews/Exam%203/oral_cavity.bmp"/>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533400" y="0"/>
            <a:ext cx="8153400" cy="71756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1752600"/>
            <a:ext cx="7772400" cy="280076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3200" b="1" cap="all" dirty="0" smtClean="0">
                <a:ln w="9000" cmpd="sng">
                  <a:solidFill>
                    <a:sysClr val="windowText" lastClr="000000"/>
                  </a:solidFill>
                  <a:prstDash val="solid"/>
                </a:ln>
                <a:solidFill>
                  <a:srgbClr val="FF0000"/>
                </a:solidFill>
                <a:effectLst>
                  <a:reflection blurRad="12700" stA="28000" endPos="45000" dist="1000" dir="5400000" sy="-100000" algn="bl" rotWithShape="0"/>
                </a:effectLst>
              </a:rPr>
              <a:t>DENTISTRY</a:t>
            </a:r>
            <a:r>
              <a:rPr lang="en-US" sz="2400" b="1" dirty="0" smtClean="0">
                <a:ln w="11430">
                  <a:solidFill>
                    <a:sysClr val="windowText" lastClr="000000"/>
                  </a:solidFill>
                </a:ln>
                <a:solidFill>
                  <a:sysClr val="windowText" lastClr="000000"/>
                </a:solidFill>
              </a:rPr>
              <a:t> IS THE BRANCH OF MEDICINE THAT IS INVOLVED IN THE STUDY, DIAGNOSIS, PREVENTION, AND TREATMENT OF DISEASES, DISORDERS AND CONDITIONS OF THE ORAL CAVITY, COMMONLY IN THE DENTITION BUT ALSO THE ORAL MUCOSA, AND OF ADJACENT AND RELATED STRUCTURES AND TISSUES, PARTICULARLY IN THE MAXILLOFACIAL (JAW AND FACIAL) AREA.</a:t>
            </a:r>
            <a:endParaRPr lang="en-US" sz="2400" b="1" dirty="0">
              <a:ln w="11430">
                <a:solidFill>
                  <a:sysClr val="windowText" lastClr="000000"/>
                </a:solidFill>
              </a:ln>
              <a:solidFill>
                <a:sysClr val="windowText" lastClr="000000"/>
              </a:solidFill>
            </a:endParaRPr>
          </a:p>
        </p:txBody>
      </p:sp>
      <p:sp>
        <p:nvSpPr>
          <p:cNvPr id="3" name="TextBox 2"/>
          <p:cNvSpPr txBox="1"/>
          <p:nvPr/>
        </p:nvSpPr>
        <p:spPr>
          <a:xfrm>
            <a:off x="1856509" y="6400800"/>
            <a:ext cx="7266709" cy="276999"/>
          </a:xfrm>
          <a:prstGeom prst="rect">
            <a:avLst/>
          </a:prstGeom>
          <a:noFill/>
        </p:spPr>
        <p:txBody>
          <a:bodyPr wrap="square" rtlCol="0">
            <a:spAutoFit/>
          </a:bodyPr>
          <a:lstStyle/>
          <a:p>
            <a:r>
              <a:rPr lang="en-US" sz="1200" dirty="0"/>
              <a:t>"Glossary of Dental Clinical and Administrative Terms". American Dental </a:t>
            </a:r>
            <a:r>
              <a:rPr lang="en-US" sz="1200" dirty="0" smtClean="0"/>
              <a:t>Association </a:t>
            </a:r>
            <a:r>
              <a:rPr lang="en-US" sz="1200" dirty="0"/>
              <a:t>Retrieved 1 February 2014</a:t>
            </a:r>
          </a:p>
        </p:txBody>
      </p:sp>
    </p:spTree>
    <p:extLst>
      <p:ext uri="{BB962C8B-B14F-4D97-AF65-F5344CB8AC3E}">
        <p14:creationId xmlns:p14="http://schemas.microsoft.com/office/powerpoint/2010/main" val="228601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590800"/>
            <a:ext cx="2971800" cy="1272064"/>
          </a:xfrm>
          <a:prstGeom prst="rect">
            <a:avLst/>
          </a:prstGeom>
        </p:spPr>
        <p:txBody>
          <a:bodyPr wrap="none">
            <a:prstTxWarp prst="textFadeRight">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DISADVANTAGES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609600" y="762000"/>
            <a:ext cx="8077200" cy="107721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ysClr val="windowText" lastClr="000000"/>
                  </a:solidFill>
                </a:ln>
                <a:solidFill>
                  <a:srgbClr val="40297B"/>
                </a:solidFill>
              </a:rPr>
              <a:t>Lasers in Dentistry: Minimally Invasive Instruments for the Modern Practice </a:t>
            </a:r>
          </a:p>
        </p:txBody>
      </p:sp>
      <p:sp>
        <p:nvSpPr>
          <p:cNvPr id="6" name="Rectangle 5"/>
          <p:cNvSpPr/>
          <p:nvPr/>
        </p:nvSpPr>
        <p:spPr>
          <a:xfrm>
            <a:off x="5537491" y="2343090"/>
            <a:ext cx="2615909"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solidFill>
                    <a:sysClr val="windowText" lastClr="000000"/>
                  </a:solidFill>
                </a:ln>
                <a:solidFill>
                  <a:srgbClr val="40297B"/>
                </a:solidFill>
              </a:rPr>
              <a:t>RELATIVELY HIGH COST</a:t>
            </a:r>
            <a:endParaRPr lang="en-US" sz="2000" b="1" dirty="0">
              <a:ln w="11430">
                <a:solidFill>
                  <a:sysClr val="windowText" lastClr="000000"/>
                </a:solidFill>
              </a:ln>
              <a:solidFill>
                <a:srgbClr val="40297B"/>
              </a:solidFill>
            </a:endParaRPr>
          </a:p>
        </p:txBody>
      </p:sp>
      <p:sp>
        <p:nvSpPr>
          <p:cNvPr id="7" name="Rectangle 6"/>
          <p:cNvSpPr/>
          <p:nvPr/>
        </p:nvSpPr>
        <p:spPr>
          <a:xfrm>
            <a:off x="5304800" y="3080162"/>
            <a:ext cx="2848600"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solidFill>
                    <a:sysClr val="windowText" lastClr="000000"/>
                  </a:solidFill>
                </a:ln>
                <a:solidFill>
                  <a:srgbClr val="40297B"/>
                </a:solidFill>
              </a:rPr>
              <a:t>THE NEED FOR TRAINING</a:t>
            </a:r>
            <a:endParaRPr lang="en-US" sz="2000" b="1" dirty="0">
              <a:ln w="11430">
                <a:solidFill>
                  <a:sysClr val="windowText" lastClr="000000"/>
                </a:solidFill>
              </a:ln>
              <a:solidFill>
                <a:srgbClr val="40297B"/>
              </a:solidFill>
            </a:endParaRPr>
          </a:p>
        </p:txBody>
      </p:sp>
      <p:sp>
        <p:nvSpPr>
          <p:cNvPr id="8" name="Rectangle 7"/>
          <p:cNvSpPr/>
          <p:nvPr/>
        </p:nvSpPr>
        <p:spPr>
          <a:xfrm>
            <a:off x="3416398" y="3862864"/>
            <a:ext cx="4737002"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solidFill>
                    <a:sysClr val="windowText" lastClr="000000"/>
                  </a:solidFill>
                </a:ln>
                <a:solidFill>
                  <a:srgbClr val="40297B"/>
                </a:solidFill>
              </a:rPr>
              <a:t>THE END CUTTING NATURE OF THE DESIGN</a:t>
            </a:r>
            <a:endParaRPr lang="en-US" sz="2000" b="1" dirty="0">
              <a:ln w="11430">
                <a:solidFill>
                  <a:sysClr val="windowText" lastClr="000000"/>
                </a:solidFill>
              </a:ln>
              <a:solidFill>
                <a:srgbClr val="40297B"/>
              </a:solidFill>
            </a:endParaRPr>
          </a:p>
        </p:txBody>
      </p:sp>
      <p:sp>
        <p:nvSpPr>
          <p:cNvPr id="9" name="Rectangle 8"/>
          <p:cNvSpPr/>
          <p:nvPr/>
        </p:nvSpPr>
        <p:spPr>
          <a:xfrm>
            <a:off x="1676400" y="4724400"/>
            <a:ext cx="6629400" cy="70788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solidFill>
                    <a:sysClr val="windowText" lastClr="000000"/>
                  </a:solidFill>
                </a:ln>
                <a:solidFill>
                  <a:srgbClr val="40297B"/>
                </a:solidFill>
              </a:rPr>
              <a:t>AND THE FACT THAT NO SINGLE WAVELENGTH IS IDEAL FOR ALL CLINICAL PROBLEMS </a:t>
            </a:r>
            <a:endParaRPr lang="en-US" sz="2000" b="1" dirty="0">
              <a:ln w="11430">
                <a:solidFill>
                  <a:sysClr val="windowText" lastClr="000000"/>
                </a:solidFill>
              </a:ln>
              <a:solidFill>
                <a:srgbClr val="40297B"/>
              </a:solidFill>
            </a:endParaRPr>
          </a:p>
        </p:txBody>
      </p:sp>
    </p:spTree>
    <p:extLst>
      <p:ext uri="{BB962C8B-B14F-4D97-AF65-F5344CB8AC3E}">
        <p14:creationId xmlns:p14="http://schemas.microsoft.com/office/powerpoint/2010/main" val="15839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2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par>
                          <p:cTn id="8" fill="hold">
                            <p:stCondLst>
                              <p:cond delay="10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
                                        <p:tgtEl>
                                          <p:spTgt spid="6"/>
                                        </p:tgtEl>
                                      </p:cBhvr>
                                    </p:animEffect>
                                  </p:childTnLst>
                                </p:cTn>
                              </p:par>
                            </p:childTnLst>
                          </p:cTn>
                        </p:par>
                        <p:par>
                          <p:cTn id="12" fill="hold">
                            <p:stCondLst>
                              <p:cond delay="10300"/>
                            </p:stCondLst>
                            <p:childTnLst>
                              <p:par>
                                <p:cTn id="13" presetID="10" presetClass="entr" presetSubtype="0" fill="hold" grpId="0"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0"/>
                                        <p:tgtEl>
                                          <p:spTgt spid="7"/>
                                        </p:tgtEl>
                                      </p:cBhvr>
                                    </p:animEffect>
                                  </p:childTnLst>
                                </p:cTn>
                              </p:par>
                            </p:childTnLst>
                          </p:cTn>
                        </p:par>
                        <p:par>
                          <p:cTn id="16" fill="hold">
                            <p:stCondLst>
                              <p:cond delay="17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0"/>
                                        <p:tgtEl>
                                          <p:spTgt spid="8"/>
                                        </p:tgtEl>
                                      </p:cBhvr>
                                    </p:animEffect>
                                  </p:childTnLst>
                                </p:cTn>
                              </p:par>
                            </p:childTnLst>
                          </p:cTn>
                        </p:par>
                        <p:par>
                          <p:cTn id="20" fill="hold">
                            <p:stCondLst>
                              <p:cond delay="223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54043632"/>
              </p:ext>
            </p:extLst>
          </p:nvPr>
        </p:nvGraphicFramePr>
        <p:xfrm>
          <a:off x="152400" y="1371600"/>
          <a:ext cx="6096000" cy="4820920"/>
        </p:xfrm>
        <a:graphic>
          <a:graphicData uri="http://schemas.openxmlformats.org/drawingml/2006/table">
            <a:tbl>
              <a:tblPr firstRow="1" bandRow="1">
                <a:tableStyleId>{E269D01E-BC32-4049-B463-5C60D7B0CCD2}</a:tableStyleId>
              </a:tblPr>
              <a:tblGrid>
                <a:gridCol w="2032000"/>
                <a:gridCol w="2032000"/>
                <a:gridCol w="2032000"/>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cap="none" spc="0" dirty="0" smtClean="0">
                          <a:ln w="1905">
                            <a:solidFill>
                              <a:schemeClr val="bg1"/>
                            </a:solidFill>
                          </a:ln>
                          <a:effectLst>
                            <a:innerShdw blurRad="69850" dist="43180" dir="5400000">
                              <a:srgbClr val="000000">
                                <a:alpha val="65000"/>
                              </a:srgbClr>
                            </a:innerShdw>
                          </a:effectLst>
                        </a:rPr>
                        <a:t>Laser Wavelengths &amp; Associated Targets</a:t>
                      </a:r>
                      <a:endParaRPr lang="en-US" dirty="0" smtClean="0">
                        <a:ln w="1905">
                          <a:solidFill>
                            <a:schemeClr val="bg1"/>
                          </a:solidFill>
                        </a:ln>
                        <a:solidFill>
                          <a:schemeClr val="bg1"/>
                        </a:solidFill>
                      </a:endParaRPr>
                    </a:p>
                  </a:txBody>
                  <a:tcPr/>
                </a:tc>
                <a:tc hMerge="1">
                  <a:txBody>
                    <a:bodyPr/>
                    <a:lstStyle/>
                    <a:p>
                      <a:endParaRPr lang="en-US"/>
                    </a:p>
                  </a:txBody>
                  <a:tcPr/>
                </a:tc>
                <a:tc hMerge="1">
                  <a:txBody>
                    <a:bodyPr/>
                    <a:lstStyle/>
                    <a:p>
                      <a:endParaRPr lang="en-US"/>
                    </a:p>
                  </a:txBody>
                  <a:tcPr/>
                </a:tc>
              </a:tr>
              <a:tr h="370840">
                <a:tc>
                  <a:txBody>
                    <a:bodyPr/>
                    <a:lstStyle/>
                    <a:p>
                      <a:pPr algn="ctr"/>
                      <a:r>
                        <a:rPr lang="en-US" cap="none" spc="0" dirty="0" smtClean="0">
                          <a:ln w="10541" cmpd="sng">
                            <a:solidFill>
                              <a:srgbClr val="00B0F0"/>
                            </a:solidFill>
                            <a:prstDash val="solid"/>
                          </a:ln>
                          <a:effectLst/>
                        </a:rPr>
                        <a:t>514</a:t>
                      </a:r>
                      <a:endParaRPr lang="en-US" b="1" cap="none" spc="0" dirty="0">
                        <a:ln w="10541" cmpd="sng">
                          <a:solidFill>
                            <a:srgbClr val="00B0F0"/>
                          </a:solidFill>
                          <a:prstDash val="solid"/>
                        </a:ln>
                        <a:solidFill>
                          <a:srgbClr val="00B0F0"/>
                        </a:solidFill>
                        <a:effectLst/>
                      </a:endParaRPr>
                    </a:p>
                  </a:txBody>
                  <a:tcPr/>
                </a:tc>
                <a:tc>
                  <a:txBody>
                    <a:bodyPr/>
                    <a:lstStyle/>
                    <a:p>
                      <a:pPr algn="ctr"/>
                      <a:r>
                        <a:rPr lang="en-US" cap="none" spc="0" dirty="0" smtClean="0">
                          <a:ln w="10541" cmpd="sng">
                            <a:solidFill>
                              <a:srgbClr val="00B0F0"/>
                            </a:solidFill>
                            <a:prstDash val="solid"/>
                          </a:ln>
                          <a:effectLst/>
                        </a:rPr>
                        <a:t>Argon or Dye</a:t>
                      </a:r>
                      <a:endParaRPr lang="en-US" b="1" cap="none" spc="0" dirty="0">
                        <a:ln w="10541" cmpd="sng">
                          <a:solidFill>
                            <a:srgbClr val="00B0F0"/>
                          </a:solidFill>
                          <a:prstDash val="solid"/>
                        </a:ln>
                        <a:solidFill>
                          <a:srgbClr val="00B0F0"/>
                        </a:solidFill>
                        <a:effectLst/>
                      </a:endParaRPr>
                    </a:p>
                  </a:txBody>
                  <a:tcPr/>
                </a:tc>
                <a:tc>
                  <a:txBody>
                    <a:bodyPr/>
                    <a:lstStyle/>
                    <a:p>
                      <a:pPr algn="ctr"/>
                      <a:r>
                        <a:rPr lang="en-US" cap="none" spc="0" dirty="0" smtClean="0">
                          <a:ln w="10541" cmpd="sng">
                            <a:solidFill>
                              <a:srgbClr val="00B0F0"/>
                            </a:solidFill>
                            <a:prstDash val="solid"/>
                          </a:ln>
                          <a:effectLst/>
                        </a:rPr>
                        <a:t>Melanin, Blood</a:t>
                      </a:r>
                      <a:endParaRPr lang="en-US" b="1" cap="none" spc="0" dirty="0">
                        <a:ln w="10541" cmpd="sng">
                          <a:solidFill>
                            <a:srgbClr val="00B0F0"/>
                          </a:solidFill>
                          <a:prstDash val="solid"/>
                        </a:ln>
                        <a:solidFill>
                          <a:srgbClr val="00B0F0"/>
                        </a:solidFill>
                        <a:effectLst/>
                      </a:endParaRPr>
                    </a:p>
                  </a:txBody>
                  <a:tcPr/>
                </a:tc>
              </a:tr>
              <a:tr h="370840">
                <a:tc>
                  <a:txBody>
                    <a:bodyPr/>
                    <a:lstStyle/>
                    <a:p>
                      <a:pPr algn="ctr"/>
                      <a:r>
                        <a:rPr lang="en-US" cap="none" spc="0" dirty="0" smtClean="0">
                          <a:ln w="10541" cmpd="sng">
                            <a:solidFill>
                              <a:srgbClr val="92D050"/>
                            </a:solidFill>
                            <a:prstDash val="solid"/>
                          </a:ln>
                          <a:effectLst/>
                        </a:rPr>
                        <a:t>532</a:t>
                      </a:r>
                      <a:endParaRPr lang="en-US" b="1" cap="none" spc="0" dirty="0">
                        <a:ln w="10541" cmpd="sng">
                          <a:solidFill>
                            <a:srgbClr val="92D050"/>
                          </a:solidFill>
                          <a:prstDash val="solid"/>
                        </a:ln>
                        <a:solidFill>
                          <a:srgbClr val="00B050"/>
                        </a:solidFill>
                        <a:effectLst/>
                      </a:endParaRPr>
                    </a:p>
                  </a:txBody>
                  <a:tcPr/>
                </a:tc>
                <a:tc>
                  <a:txBody>
                    <a:bodyPr/>
                    <a:lstStyle/>
                    <a:p>
                      <a:pPr algn="ctr"/>
                      <a:r>
                        <a:rPr lang="en-US" cap="none" spc="0" dirty="0" smtClean="0">
                          <a:ln w="10541" cmpd="sng">
                            <a:solidFill>
                              <a:srgbClr val="92D050"/>
                            </a:solidFill>
                            <a:prstDash val="solid"/>
                          </a:ln>
                          <a:effectLst/>
                        </a:rPr>
                        <a:t>Doubled </a:t>
                      </a:r>
                      <a:r>
                        <a:rPr lang="en-US" cap="none" spc="0" dirty="0" err="1" smtClean="0">
                          <a:ln w="10541" cmpd="sng">
                            <a:solidFill>
                              <a:srgbClr val="92D050"/>
                            </a:solidFill>
                            <a:prstDash val="solid"/>
                          </a:ln>
                          <a:effectLst/>
                        </a:rPr>
                        <a:t>Nd:YAG</a:t>
                      </a:r>
                      <a:endParaRPr lang="en-US" b="1" cap="none" spc="0" dirty="0">
                        <a:ln w="10541" cmpd="sng">
                          <a:solidFill>
                            <a:srgbClr val="92D050"/>
                          </a:solidFill>
                          <a:prstDash val="solid"/>
                        </a:ln>
                        <a:solidFill>
                          <a:srgbClr val="00B050"/>
                        </a:solidFill>
                        <a:effectLst/>
                      </a:endParaRPr>
                    </a:p>
                  </a:txBody>
                  <a:tcPr/>
                </a:tc>
                <a:tc>
                  <a:txBody>
                    <a:bodyPr/>
                    <a:lstStyle/>
                    <a:p>
                      <a:pPr algn="ctr"/>
                      <a:r>
                        <a:rPr lang="en-US" cap="none" spc="0" dirty="0" smtClean="0">
                          <a:ln w="10541" cmpd="sng">
                            <a:solidFill>
                              <a:srgbClr val="92D050"/>
                            </a:solidFill>
                            <a:prstDash val="solid"/>
                          </a:ln>
                          <a:effectLst/>
                        </a:rPr>
                        <a:t>Melanin, Blood</a:t>
                      </a:r>
                      <a:endParaRPr lang="en-US" b="1" cap="none" spc="0" dirty="0">
                        <a:ln w="10541" cmpd="sng">
                          <a:solidFill>
                            <a:srgbClr val="92D050"/>
                          </a:solidFill>
                          <a:prstDash val="solid"/>
                        </a:ln>
                        <a:solidFill>
                          <a:srgbClr val="00B050"/>
                        </a:solidFill>
                        <a:effectLst/>
                      </a:endParaRPr>
                    </a:p>
                  </a:txBody>
                  <a:tcPr/>
                </a:tc>
              </a:tr>
              <a:tr h="370840">
                <a:tc>
                  <a:txBody>
                    <a:bodyPr/>
                    <a:lstStyle/>
                    <a:p>
                      <a:pPr algn="ctr"/>
                      <a:r>
                        <a:rPr lang="en-US" cap="none" spc="0" dirty="0" smtClean="0">
                          <a:ln w="10541" cmpd="sng">
                            <a:solidFill>
                              <a:srgbClr val="FFFF00"/>
                            </a:solidFill>
                            <a:prstDash val="solid"/>
                          </a:ln>
                          <a:effectLst/>
                        </a:rPr>
                        <a:t>578</a:t>
                      </a:r>
                      <a:endParaRPr lang="en-US" b="1" cap="none" spc="0" dirty="0">
                        <a:ln w="10541" cmpd="sng">
                          <a:solidFill>
                            <a:srgbClr val="FFFF00"/>
                          </a:solidFill>
                          <a:prstDash val="solid"/>
                        </a:ln>
                        <a:solidFill>
                          <a:srgbClr val="FFFF00"/>
                        </a:solidFill>
                        <a:effectLst/>
                      </a:endParaRPr>
                    </a:p>
                  </a:txBody>
                  <a:tcPr/>
                </a:tc>
                <a:tc>
                  <a:txBody>
                    <a:bodyPr/>
                    <a:lstStyle/>
                    <a:p>
                      <a:pPr algn="ctr"/>
                      <a:r>
                        <a:rPr lang="en-US" cap="none" spc="0" dirty="0" smtClean="0">
                          <a:ln w="10541" cmpd="sng">
                            <a:solidFill>
                              <a:srgbClr val="FFFF00"/>
                            </a:solidFill>
                            <a:prstDash val="solid"/>
                          </a:ln>
                          <a:effectLst/>
                        </a:rPr>
                        <a:t>Copper Vapor</a:t>
                      </a:r>
                      <a:endParaRPr lang="en-US" b="1" cap="none" spc="0" dirty="0">
                        <a:ln w="10541" cmpd="sng">
                          <a:solidFill>
                            <a:srgbClr val="FFFF00"/>
                          </a:solidFill>
                          <a:prstDash val="solid"/>
                        </a:ln>
                        <a:solidFill>
                          <a:srgbClr val="FFFF00"/>
                        </a:solidFill>
                        <a:effectLst/>
                      </a:endParaRPr>
                    </a:p>
                  </a:txBody>
                  <a:tcPr/>
                </a:tc>
                <a:tc>
                  <a:txBody>
                    <a:bodyPr/>
                    <a:lstStyle/>
                    <a:p>
                      <a:pPr algn="ctr"/>
                      <a:r>
                        <a:rPr lang="en-US" cap="none" spc="0" dirty="0" smtClean="0">
                          <a:ln w="10541" cmpd="sng">
                            <a:solidFill>
                              <a:srgbClr val="FFFF00"/>
                            </a:solidFill>
                            <a:prstDash val="solid"/>
                          </a:ln>
                          <a:effectLst/>
                        </a:rPr>
                        <a:t>Blood</a:t>
                      </a:r>
                      <a:endParaRPr lang="en-US" b="1" cap="none" spc="0" dirty="0">
                        <a:ln w="10541" cmpd="sng">
                          <a:solidFill>
                            <a:srgbClr val="FFFF00"/>
                          </a:solidFill>
                          <a:prstDash val="solid"/>
                        </a:ln>
                        <a:solidFill>
                          <a:srgbClr val="FFFF00"/>
                        </a:solidFill>
                        <a:effectLst/>
                      </a:endParaRPr>
                    </a:p>
                  </a:txBody>
                  <a:tcPr/>
                </a:tc>
              </a:tr>
              <a:tr h="370840">
                <a:tc>
                  <a:txBody>
                    <a:bodyPr/>
                    <a:lstStyle/>
                    <a:p>
                      <a:pPr algn="ctr"/>
                      <a:r>
                        <a:rPr lang="en-US" cap="none" spc="0" dirty="0" smtClean="0">
                          <a:ln w="10541" cmpd="sng">
                            <a:solidFill>
                              <a:srgbClr val="FFFF00"/>
                            </a:solidFill>
                            <a:prstDash val="solid"/>
                          </a:ln>
                          <a:effectLst/>
                        </a:rPr>
                        <a:t>555-600</a:t>
                      </a:r>
                      <a:endParaRPr lang="en-US" b="1" cap="none" spc="0" dirty="0">
                        <a:ln w="10541" cmpd="sng">
                          <a:solidFill>
                            <a:srgbClr val="FFFF00"/>
                          </a:solidFill>
                          <a:prstDash val="solid"/>
                        </a:ln>
                        <a:solidFill>
                          <a:srgbClr val="FFFF00"/>
                        </a:solidFill>
                        <a:effectLst/>
                      </a:endParaRPr>
                    </a:p>
                  </a:txBody>
                  <a:tcPr/>
                </a:tc>
                <a:tc>
                  <a:txBody>
                    <a:bodyPr/>
                    <a:lstStyle/>
                    <a:p>
                      <a:pPr algn="ctr"/>
                      <a:r>
                        <a:rPr lang="en-US" cap="none" spc="0" dirty="0" smtClean="0">
                          <a:ln w="10541" cmpd="sng">
                            <a:solidFill>
                              <a:srgbClr val="FFFF00"/>
                            </a:solidFill>
                            <a:prstDash val="solid"/>
                          </a:ln>
                          <a:effectLst/>
                        </a:rPr>
                        <a:t>Pulsed Dye</a:t>
                      </a:r>
                      <a:endParaRPr lang="en-US" b="1" cap="none" spc="0" dirty="0">
                        <a:ln w="10541" cmpd="sng">
                          <a:solidFill>
                            <a:srgbClr val="FFFF00"/>
                          </a:solidFill>
                          <a:prstDash val="solid"/>
                        </a:ln>
                        <a:solidFill>
                          <a:srgbClr val="FFFF00"/>
                        </a:solidFill>
                        <a:effectLst/>
                      </a:endParaRPr>
                    </a:p>
                  </a:txBody>
                  <a:tcPr/>
                </a:tc>
                <a:tc>
                  <a:txBody>
                    <a:bodyPr/>
                    <a:lstStyle/>
                    <a:p>
                      <a:pPr algn="ctr"/>
                      <a:r>
                        <a:rPr lang="en-US" cap="none" spc="0" dirty="0" smtClean="0">
                          <a:ln w="10541" cmpd="sng">
                            <a:solidFill>
                              <a:srgbClr val="FFFF00"/>
                            </a:solidFill>
                            <a:prstDash val="solid"/>
                          </a:ln>
                          <a:effectLst/>
                        </a:rPr>
                        <a:t>Blood</a:t>
                      </a:r>
                      <a:endParaRPr lang="en-US" b="1" cap="none" spc="0" dirty="0">
                        <a:ln w="10541" cmpd="sng">
                          <a:solidFill>
                            <a:srgbClr val="FFFF00"/>
                          </a:solidFill>
                          <a:prstDash val="solid"/>
                        </a:ln>
                        <a:solidFill>
                          <a:srgbClr val="FFFF00"/>
                        </a:solidFill>
                        <a:effectLst/>
                      </a:endParaRPr>
                    </a:p>
                  </a:txBody>
                  <a:tcPr/>
                </a:tc>
              </a:tr>
              <a:tr h="370840">
                <a:tc>
                  <a:txBody>
                    <a:bodyPr/>
                    <a:lstStyle/>
                    <a:p>
                      <a:pPr algn="ctr"/>
                      <a:r>
                        <a:rPr lang="en-US" cap="none" spc="0" dirty="0" smtClean="0">
                          <a:ln w="10541" cmpd="sng">
                            <a:solidFill>
                              <a:srgbClr val="C00000"/>
                            </a:solidFill>
                            <a:prstDash val="solid"/>
                          </a:ln>
                          <a:effectLst/>
                        </a:rPr>
                        <a:t>694</a:t>
                      </a:r>
                      <a:endParaRPr lang="en-US" b="1" cap="none" spc="0" dirty="0">
                        <a:ln w="10541" cmpd="sng">
                          <a:solidFill>
                            <a:srgbClr val="C00000"/>
                          </a:solidFill>
                          <a:prstDash val="solid"/>
                        </a:ln>
                        <a:solidFill>
                          <a:srgbClr val="FF0000"/>
                        </a:solidFill>
                        <a:effectLst/>
                      </a:endParaRPr>
                    </a:p>
                  </a:txBody>
                  <a:tcPr/>
                </a:tc>
                <a:tc>
                  <a:txBody>
                    <a:bodyPr/>
                    <a:lstStyle/>
                    <a:p>
                      <a:pPr algn="ctr"/>
                      <a:r>
                        <a:rPr lang="en-US" cap="none" spc="0" dirty="0" smtClean="0">
                          <a:ln w="10541" cmpd="sng">
                            <a:solidFill>
                              <a:srgbClr val="C00000"/>
                            </a:solidFill>
                            <a:prstDash val="solid"/>
                          </a:ln>
                          <a:effectLst/>
                        </a:rPr>
                        <a:t>Ruby</a:t>
                      </a:r>
                      <a:endParaRPr lang="en-US" b="1" cap="none" spc="0" dirty="0">
                        <a:ln w="10541" cmpd="sng">
                          <a:solidFill>
                            <a:srgbClr val="C00000"/>
                          </a:solidFill>
                          <a:prstDash val="solid"/>
                        </a:ln>
                        <a:solidFill>
                          <a:srgbClr val="FF0000"/>
                        </a:solidFill>
                        <a:effectLst/>
                      </a:endParaRPr>
                    </a:p>
                  </a:txBody>
                  <a:tcPr/>
                </a:tc>
                <a:tc>
                  <a:txBody>
                    <a:bodyPr/>
                    <a:lstStyle/>
                    <a:p>
                      <a:pPr algn="ctr"/>
                      <a:r>
                        <a:rPr lang="en-US" cap="none" spc="0" dirty="0" smtClean="0">
                          <a:ln w="10541" cmpd="sng">
                            <a:solidFill>
                              <a:srgbClr val="C00000"/>
                            </a:solidFill>
                            <a:prstDash val="solid"/>
                          </a:ln>
                          <a:effectLst/>
                        </a:rPr>
                        <a:t>Melanin</a:t>
                      </a:r>
                      <a:endParaRPr lang="en-US" b="1" cap="none" spc="0" dirty="0">
                        <a:ln w="10541" cmpd="sng">
                          <a:solidFill>
                            <a:srgbClr val="C00000"/>
                          </a:solidFill>
                          <a:prstDash val="solid"/>
                        </a:ln>
                        <a:solidFill>
                          <a:srgbClr val="FF0000"/>
                        </a:solidFill>
                        <a:effectLst/>
                      </a:endParaRPr>
                    </a:p>
                  </a:txBody>
                  <a:tcPr/>
                </a:tc>
              </a:tr>
              <a:tr h="370840">
                <a:tc>
                  <a:txBody>
                    <a:bodyPr/>
                    <a:lstStyle/>
                    <a:p>
                      <a:pPr algn="ctr"/>
                      <a:r>
                        <a:rPr lang="en-US" cap="none" spc="0" dirty="0" smtClean="0">
                          <a:ln w="10541" cmpd="sng">
                            <a:solidFill>
                              <a:srgbClr val="C00000"/>
                            </a:solidFill>
                            <a:prstDash val="solid"/>
                          </a:ln>
                          <a:effectLst/>
                        </a:rPr>
                        <a:t>755</a:t>
                      </a:r>
                      <a:endParaRPr lang="en-US" b="1" cap="none" spc="0" dirty="0">
                        <a:ln w="10541" cmpd="sng">
                          <a:solidFill>
                            <a:srgbClr val="C00000"/>
                          </a:solidFill>
                          <a:prstDash val="solid"/>
                        </a:ln>
                        <a:solidFill>
                          <a:srgbClr val="FF0000"/>
                        </a:solidFill>
                        <a:effectLst/>
                      </a:endParaRPr>
                    </a:p>
                  </a:txBody>
                  <a:tcPr/>
                </a:tc>
                <a:tc>
                  <a:txBody>
                    <a:bodyPr/>
                    <a:lstStyle/>
                    <a:p>
                      <a:pPr algn="ctr"/>
                      <a:r>
                        <a:rPr lang="en-US" cap="none" spc="0" dirty="0" smtClean="0">
                          <a:ln w="10541" cmpd="sng">
                            <a:solidFill>
                              <a:srgbClr val="C00000"/>
                            </a:solidFill>
                            <a:prstDash val="solid"/>
                          </a:ln>
                          <a:effectLst/>
                        </a:rPr>
                        <a:t>Alexandrite</a:t>
                      </a:r>
                      <a:endParaRPr lang="en-US" b="1" cap="none" spc="0" dirty="0">
                        <a:ln w="10541" cmpd="sng">
                          <a:solidFill>
                            <a:srgbClr val="C00000"/>
                          </a:solidFill>
                          <a:prstDash val="solid"/>
                        </a:ln>
                        <a:solidFill>
                          <a:srgbClr val="FF0000"/>
                        </a:solidFill>
                        <a:effectLst/>
                      </a:endParaRPr>
                    </a:p>
                  </a:txBody>
                  <a:tcPr/>
                </a:tc>
                <a:tc>
                  <a:txBody>
                    <a:bodyPr/>
                    <a:lstStyle/>
                    <a:p>
                      <a:pPr algn="ctr"/>
                      <a:r>
                        <a:rPr lang="en-US" cap="none" spc="0" dirty="0" smtClean="0">
                          <a:ln w="10541" cmpd="sng">
                            <a:solidFill>
                              <a:srgbClr val="C00000"/>
                            </a:solidFill>
                            <a:prstDash val="solid"/>
                          </a:ln>
                          <a:effectLst/>
                        </a:rPr>
                        <a:t>Melanin, Blood</a:t>
                      </a:r>
                      <a:endParaRPr lang="en-US" b="1" cap="none" spc="0" dirty="0">
                        <a:ln w="10541" cmpd="sng">
                          <a:solidFill>
                            <a:srgbClr val="C00000"/>
                          </a:solidFill>
                          <a:prstDash val="solid"/>
                        </a:ln>
                        <a:solidFill>
                          <a:srgbClr val="FF0000"/>
                        </a:solidFill>
                        <a:effectLst/>
                      </a:endParaRPr>
                    </a:p>
                  </a:txBody>
                  <a:tcPr/>
                </a:tc>
              </a:tr>
              <a:tr h="370840">
                <a:tc>
                  <a:txBody>
                    <a:bodyPr/>
                    <a:lstStyle/>
                    <a:p>
                      <a:pPr algn="ctr"/>
                      <a:r>
                        <a:rPr lang="en-US" cap="none" spc="0" dirty="0" smtClean="0">
                          <a:ln w="10541" cmpd="sng">
                            <a:solidFill>
                              <a:schemeClr val="bg1"/>
                            </a:solidFill>
                            <a:prstDash val="solid"/>
                          </a:ln>
                          <a:effectLst/>
                        </a:rPr>
                        <a:t>810</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Diode</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Melanin, Blood</a:t>
                      </a:r>
                      <a:endParaRPr lang="en-US" b="1" cap="none" spc="0" dirty="0">
                        <a:ln w="10541" cmpd="sng">
                          <a:solidFill>
                            <a:schemeClr val="bg1"/>
                          </a:solidFill>
                          <a:prstDash val="solid"/>
                        </a:ln>
                        <a:solidFill>
                          <a:schemeClr val="bg1"/>
                        </a:solidFill>
                        <a:effectLst/>
                      </a:endParaRPr>
                    </a:p>
                  </a:txBody>
                  <a:tcPr/>
                </a:tc>
              </a:tr>
              <a:tr h="370840">
                <a:tc>
                  <a:txBody>
                    <a:bodyPr/>
                    <a:lstStyle/>
                    <a:p>
                      <a:pPr algn="ctr"/>
                      <a:r>
                        <a:rPr lang="en-US" cap="none" spc="0" dirty="0" smtClean="0">
                          <a:ln w="10541" cmpd="sng">
                            <a:solidFill>
                              <a:schemeClr val="bg1"/>
                            </a:solidFill>
                            <a:prstDash val="solid"/>
                          </a:ln>
                          <a:effectLst/>
                        </a:rPr>
                        <a:t>1064</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err="1" smtClean="0">
                          <a:ln w="10541" cmpd="sng">
                            <a:solidFill>
                              <a:schemeClr val="bg1"/>
                            </a:solidFill>
                            <a:prstDash val="solid"/>
                          </a:ln>
                          <a:effectLst/>
                        </a:rPr>
                        <a:t>Nd:YAG</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Melanin, Blood</a:t>
                      </a:r>
                      <a:endParaRPr lang="en-US" b="1" cap="none" spc="0" dirty="0">
                        <a:ln w="10541" cmpd="sng">
                          <a:solidFill>
                            <a:schemeClr val="bg1"/>
                          </a:solidFill>
                          <a:prstDash val="solid"/>
                        </a:ln>
                        <a:solidFill>
                          <a:schemeClr val="bg1"/>
                        </a:solidFill>
                        <a:effectLst/>
                      </a:endParaRPr>
                    </a:p>
                  </a:txBody>
                  <a:tcPr/>
                </a:tc>
              </a:tr>
              <a:tr h="370840">
                <a:tc>
                  <a:txBody>
                    <a:bodyPr/>
                    <a:lstStyle/>
                    <a:p>
                      <a:pPr algn="ctr"/>
                      <a:r>
                        <a:rPr lang="en-US" cap="none" spc="0" dirty="0" smtClean="0">
                          <a:ln w="10541" cmpd="sng">
                            <a:solidFill>
                              <a:schemeClr val="bg1"/>
                            </a:solidFill>
                            <a:prstDash val="solid"/>
                          </a:ln>
                          <a:effectLst/>
                        </a:rPr>
                        <a:t>1319</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err="1" smtClean="0">
                          <a:ln w="10541" cmpd="sng">
                            <a:solidFill>
                              <a:schemeClr val="bg1"/>
                            </a:solidFill>
                            <a:prstDash val="solid"/>
                          </a:ln>
                          <a:effectLst/>
                        </a:rPr>
                        <a:t>Nd:YAG</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Water</a:t>
                      </a:r>
                      <a:endParaRPr lang="en-US" b="1" cap="none" spc="0" dirty="0">
                        <a:ln w="10541" cmpd="sng">
                          <a:solidFill>
                            <a:schemeClr val="bg1"/>
                          </a:solidFill>
                          <a:prstDash val="solid"/>
                        </a:ln>
                        <a:solidFill>
                          <a:schemeClr val="bg1"/>
                        </a:solidFill>
                        <a:effectLst/>
                      </a:endParaRPr>
                    </a:p>
                  </a:txBody>
                  <a:tcPr/>
                </a:tc>
              </a:tr>
              <a:tr h="370840">
                <a:tc>
                  <a:txBody>
                    <a:bodyPr/>
                    <a:lstStyle/>
                    <a:p>
                      <a:pPr algn="ctr"/>
                      <a:r>
                        <a:rPr lang="en-US" cap="none" spc="0" dirty="0" smtClean="0">
                          <a:ln w="10541" cmpd="sng">
                            <a:solidFill>
                              <a:schemeClr val="bg1"/>
                            </a:solidFill>
                            <a:prstDash val="solid"/>
                          </a:ln>
                          <a:effectLst/>
                        </a:rPr>
                        <a:t>2940</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Erbium YAG</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Water</a:t>
                      </a:r>
                      <a:endParaRPr lang="en-US" b="1" cap="none" spc="0" dirty="0">
                        <a:ln w="10541" cmpd="sng">
                          <a:solidFill>
                            <a:schemeClr val="bg1"/>
                          </a:solidFill>
                          <a:prstDash val="solid"/>
                        </a:ln>
                        <a:solidFill>
                          <a:schemeClr val="bg1"/>
                        </a:solidFill>
                        <a:effectLst/>
                      </a:endParaRPr>
                    </a:p>
                  </a:txBody>
                  <a:tcPr/>
                </a:tc>
              </a:tr>
              <a:tr h="370840">
                <a:tc>
                  <a:txBody>
                    <a:bodyPr/>
                    <a:lstStyle/>
                    <a:p>
                      <a:pPr algn="ctr"/>
                      <a:r>
                        <a:rPr lang="en-US" cap="none" spc="0" dirty="0" smtClean="0">
                          <a:ln w="10541" cmpd="sng">
                            <a:solidFill>
                              <a:schemeClr val="bg1"/>
                            </a:solidFill>
                            <a:prstDash val="solid"/>
                          </a:ln>
                          <a:effectLst/>
                        </a:rPr>
                        <a:t>10600</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CO2</a:t>
                      </a:r>
                      <a:endParaRPr lang="en-US" b="1" cap="none" spc="0" dirty="0">
                        <a:ln w="10541" cmpd="sng">
                          <a:solidFill>
                            <a:schemeClr val="bg1"/>
                          </a:solidFill>
                          <a:prstDash val="solid"/>
                        </a:ln>
                        <a:solidFill>
                          <a:schemeClr val="bg1"/>
                        </a:solidFill>
                        <a:effectLst/>
                      </a:endParaRPr>
                    </a:p>
                  </a:txBody>
                  <a:tcPr/>
                </a:tc>
                <a:tc>
                  <a:txBody>
                    <a:bodyPr/>
                    <a:lstStyle/>
                    <a:p>
                      <a:pPr algn="ctr"/>
                      <a:r>
                        <a:rPr lang="en-US" cap="none" spc="0" dirty="0" smtClean="0">
                          <a:ln w="10541" cmpd="sng">
                            <a:solidFill>
                              <a:schemeClr val="bg1"/>
                            </a:solidFill>
                            <a:prstDash val="solid"/>
                          </a:ln>
                          <a:effectLst/>
                        </a:rPr>
                        <a:t>Water</a:t>
                      </a:r>
                      <a:endParaRPr lang="en-US" b="1" cap="none" spc="0" dirty="0">
                        <a:ln w="10541" cmpd="sng">
                          <a:solidFill>
                            <a:schemeClr val="bg1"/>
                          </a:solidFill>
                          <a:prstDash val="solid"/>
                        </a:ln>
                        <a:solidFill>
                          <a:schemeClr val="bg1"/>
                        </a:solidFill>
                        <a:effectLst/>
                      </a:endParaRPr>
                    </a:p>
                  </a:txBody>
                  <a:tcPr/>
                </a:tc>
              </a:tr>
              <a:tr h="370840">
                <a:tc>
                  <a:txBody>
                    <a:bodyPr/>
                    <a:lstStyle/>
                    <a:p>
                      <a:endParaRPr lang="en-US" b="1" cap="none" spc="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txBody>
                  <a:tcPr/>
                </a:tc>
                <a:tc>
                  <a:txBody>
                    <a:bodyPr/>
                    <a:lstStyle/>
                    <a:p>
                      <a:endParaRPr lang="en-US" b="1" cap="none" spc="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txBody>
                  <a:tcPr/>
                </a:tc>
                <a:tc>
                  <a:txBody>
                    <a:bodyPr/>
                    <a:lstStyle/>
                    <a:p>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txBody>
                  <a:tcPr/>
                </a:tc>
              </a:tr>
            </a:tbl>
          </a:graphicData>
        </a:graphic>
      </p:graphicFrame>
      <p:pic>
        <p:nvPicPr>
          <p:cNvPr id="5" name="Picture 4" descr="http://1.bp.blogspot.com/_Cxh8dvP6p34/SOXaCSC8VBI/AAAAAAAAATg/9PuE4lOXQuM/s320/vein+pic+015.jpg"/>
          <p:cNvPicPr>
            <a:picLocks noChangeAspect="1" noChangeArrowheads="1"/>
          </p:cNvPicPr>
          <p:nvPr/>
        </p:nvPicPr>
        <p:blipFill>
          <a:blip r:embed="rId2">
            <a:clrChange>
              <a:clrFrom>
                <a:srgbClr val="8185AC"/>
              </a:clrFrom>
              <a:clrTo>
                <a:srgbClr val="8185AC">
                  <a:alpha val="0"/>
                </a:srgbClr>
              </a:clrTo>
            </a:clrChang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083625" y="457200"/>
            <a:ext cx="6060375" cy="445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424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thenextdds.com/uploadedImages/The_Next_DDS/Articles/MayJune2004JPH.jpg"/>
          <p:cNvPicPr>
            <a:picLocks noChangeAspect="1" noChangeArrowheads="1"/>
          </p:cNvPicPr>
          <p:nvPr/>
        </p:nvPicPr>
        <p:blipFill>
          <a:blip r:embed="rId2" cstate="print">
            <a:lum bright="30000" contrast="-40000"/>
          </a:blip>
          <a:srcRect l="16000" t="8439" b="28737"/>
          <a:stretch>
            <a:fillRect/>
          </a:stretch>
        </p:blipFill>
        <p:spPr bwMode="auto">
          <a:xfrm>
            <a:off x="-228600" y="238025"/>
            <a:ext cx="7239000" cy="6619975"/>
          </a:xfrm>
          <a:prstGeom prst="rect">
            <a:avLst/>
          </a:prstGeom>
          <a:noFill/>
          <a:effectLst>
            <a:softEdge rad="317500"/>
          </a:effectLst>
        </p:spPr>
      </p:pic>
      <p:sp>
        <p:nvSpPr>
          <p:cNvPr id="5" name="Rectangle 4"/>
          <p:cNvSpPr/>
          <p:nvPr/>
        </p:nvSpPr>
        <p:spPr>
          <a:xfrm>
            <a:off x="6400800" y="4038600"/>
            <a:ext cx="2264081"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lvl="0" indent="-342900">
              <a:spcBef>
                <a:spcPct val="20000"/>
              </a:spcBef>
              <a:defRPr/>
            </a:pPr>
            <a:r>
              <a:rPr lang="en-US" sz="24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rPr>
              <a:t>ANA MINOVSKA</a:t>
            </a:r>
          </a:p>
        </p:txBody>
      </p:sp>
      <p:sp>
        <p:nvSpPr>
          <p:cNvPr id="7" name="Rectangle 6"/>
          <p:cNvSpPr/>
          <p:nvPr/>
        </p:nvSpPr>
        <p:spPr>
          <a:xfrm rot="303209">
            <a:off x="1251118" y="1289886"/>
            <a:ext cx="9310751" cy="1938992"/>
          </a:xfrm>
          <a:prstGeom prst="rect">
            <a:avLst/>
          </a:prstGeom>
          <a:ln>
            <a:noFill/>
          </a:ln>
          <a:scene3d>
            <a:camera prst="perspectiveContrastingRightFacing"/>
            <a:lightRig rig="threePt" dir="t"/>
          </a:scene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rPr>
              <a:t>LASERS IN DENTAL SCINCE </a:t>
            </a:r>
          </a:p>
          <a:p>
            <a:pPr algn="ctr"/>
            <a:r>
              <a:rPr lang="en-US" sz="60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rPr>
              <a:t> AND PRACTICE</a:t>
            </a:r>
            <a:endParaRPr lang="en-US" sz="60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0746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43" y="228600"/>
            <a:ext cx="8839200" cy="5909310"/>
          </a:xfrm>
          <a:prstGeom prst="rect">
            <a:avLst/>
          </a:prstGeom>
        </p:spPr>
        <p:txBody>
          <a:bodyPr wrap="square">
            <a:spAutoFit/>
          </a:bodyPr>
          <a:lstStyle/>
          <a:p>
            <a:r>
              <a:rPr lang="en-US" dirty="0"/>
              <a:t>30. Pick RM, </a:t>
            </a:r>
            <a:r>
              <a:rPr lang="en-US" dirty="0" err="1"/>
              <a:t>Pecaro</a:t>
            </a:r>
            <a:r>
              <a:rPr lang="en-US" dirty="0"/>
              <a:t> BC. Use of the CO2 laser in soft tissue </a:t>
            </a:r>
            <a:r>
              <a:rPr lang="en-US" dirty="0" smtClean="0"/>
              <a:t>dental surgery</a:t>
            </a:r>
            <a:r>
              <a:rPr lang="en-US" dirty="0"/>
              <a:t>. </a:t>
            </a:r>
            <a:r>
              <a:rPr lang="en-US" i="1" dirty="0"/>
              <a:t>Lasers </a:t>
            </a:r>
            <a:r>
              <a:rPr lang="en-US" i="1" dirty="0" err="1"/>
              <a:t>Surg</a:t>
            </a:r>
            <a:r>
              <a:rPr lang="en-US" i="1" dirty="0"/>
              <a:t> Med </a:t>
            </a:r>
            <a:r>
              <a:rPr lang="en-US" dirty="0"/>
              <a:t>1987;7(2):207-213.</a:t>
            </a:r>
          </a:p>
          <a:p>
            <a:r>
              <a:rPr lang="en-US" dirty="0"/>
              <a:t>31. White JM, </a:t>
            </a:r>
            <a:r>
              <a:rPr lang="en-US" dirty="0" err="1"/>
              <a:t>Goodis</a:t>
            </a:r>
            <a:r>
              <a:rPr lang="en-US" dirty="0"/>
              <a:t> HE, Rose CL. Use of the pulsed </a:t>
            </a:r>
            <a:r>
              <a:rPr lang="en-US" dirty="0" err="1"/>
              <a:t>Nd:YAG</a:t>
            </a:r>
            <a:r>
              <a:rPr lang="en-US" dirty="0"/>
              <a:t> laser </a:t>
            </a:r>
            <a:r>
              <a:rPr lang="en-US" dirty="0" smtClean="0"/>
              <a:t>for intraoral </a:t>
            </a:r>
            <a:r>
              <a:rPr lang="en-US" dirty="0"/>
              <a:t>soft tissue surgery. </a:t>
            </a:r>
            <a:r>
              <a:rPr lang="en-US" i="1" dirty="0"/>
              <a:t>Lasers </a:t>
            </a:r>
            <a:r>
              <a:rPr lang="en-US" i="1" dirty="0" err="1"/>
              <a:t>Surg</a:t>
            </a:r>
            <a:r>
              <a:rPr lang="en-US" i="1" dirty="0"/>
              <a:t> Med </a:t>
            </a:r>
            <a:r>
              <a:rPr lang="en-US" dirty="0"/>
              <a:t>1991;11(5):455-461.</a:t>
            </a:r>
          </a:p>
          <a:p>
            <a:r>
              <a:rPr lang="pt-BR" dirty="0"/>
              <a:t>32. Pedron IG, Ramalho KM, Moreira LA, de Freitas PM. </a:t>
            </a:r>
            <a:r>
              <a:rPr lang="pt-BR" dirty="0" smtClean="0"/>
              <a:t>Association </a:t>
            </a:r>
            <a:r>
              <a:rPr lang="en-US" dirty="0" smtClean="0"/>
              <a:t>of </a:t>
            </a:r>
            <a:r>
              <a:rPr lang="en-US" dirty="0"/>
              <a:t>two lasers in the treatment of traumatic fibroma: </a:t>
            </a:r>
            <a:r>
              <a:rPr lang="en-US" dirty="0" smtClean="0"/>
              <a:t>Excision with </a:t>
            </a:r>
            <a:r>
              <a:rPr lang="en-US" dirty="0" err="1"/>
              <a:t>Nd:YAP</a:t>
            </a:r>
            <a:r>
              <a:rPr lang="en-US" dirty="0"/>
              <a:t> laser and </a:t>
            </a:r>
            <a:r>
              <a:rPr lang="en-US" dirty="0" err="1"/>
              <a:t>photobiomodulation</a:t>
            </a:r>
            <a:r>
              <a:rPr lang="en-US" dirty="0"/>
              <a:t> using </a:t>
            </a:r>
            <a:r>
              <a:rPr lang="en-US" dirty="0" err="1"/>
              <a:t>InGaAlP</a:t>
            </a:r>
            <a:r>
              <a:rPr lang="en-US" dirty="0"/>
              <a:t>: </a:t>
            </a:r>
            <a:r>
              <a:rPr lang="en-US" dirty="0" smtClean="0"/>
              <a:t>A case </a:t>
            </a:r>
            <a:r>
              <a:rPr lang="en-US" dirty="0"/>
              <a:t>report. </a:t>
            </a:r>
            <a:r>
              <a:rPr lang="en-US" i="1" dirty="0"/>
              <a:t>J Oral Laser </a:t>
            </a:r>
            <a:r>
              <a:rPr lang="en-US" i="1" dirty="0" err="1"/>
              <a:t>Appl</a:t>
            </a:r>
            <a:r>
              <a:rPr lang="en-US" i="1" dirty="0"/>
              <a:t> </a:t>
            </a:r>
            <a:r>
              <a:rPr lang="en-US" dirty="0"/>
              <a:t>2009;9(1):49-53.</a:t>
            </a:r>
          </a:p>
          <a:p>
            <a:r>
              <a:rPr lang="en-US" dirty="0"/>
              <a:t>33. Miyazaki H, Kato J, Watanabe H, Harada H, </a:t>
            </a:r>
            <a:r>
              <a:rPr lang="en-US" dirty="0" err="1"/>
              <a:t>Kakizaki</a:t>
            </a:r>
            <a:r>
              <a:rPr lang="en-US" dirty="0"/>
              <a:t> H, </a:t>
            </a:r>
            <a:r>
              <a:rPr lang="en-US" dirty="0" err="1" smtClean="0"/>
              <a:t>Tetsumura</a:t>
            </a:r>
            <a:r>
              <a:rPr lang="en-US" dirty="0"/>
              <a:t> </a:t>
            </a:r>
            <a:r>
              <a:rPr lang="en-US" dirty="0" smtClean="0"/>
              <a:t>A</a:t>
            </a:r>
            <a:r>
              <a:rPr lang="en-US" dirty="0"/>
              <a:t>, Sato A, </a:t>
            </a:r>
            <a:r>
              <a:rPr lang="en-US" dirty="0" err="1"/>
              <a:t>Omura</a:t>
            </a:r>
            <a:r>
              <a:rPr lang="en-US" dirty="0"/>
              <a:t> K. </a:t>
            </a:r>
            <a:r>
              <a:rPr lang="en-US" dirty="0" err="1"/>
              <a:t>Intralesional</a:t>
            </a:r>
            <a:r>
              <a:rPr lang="en-US" dirty="0"/>
              <a:t> laser treatment of </a:t>
            </a:r>
            <a:r>
              <a:rPr lang="en-US" dirty="0" smtClean="0"/>
              <a:t>voluminous vascular </a:t>
            </a:r>
            <a:r>
              <a:rPr lang="en-US" dirty="0"/>
              <a:t>lesions in the oral cavity. </a:t>
            </a:r>
            <a:r>
              <a:rPr lang="en-US" i="1" dirty="0"/>
              <a:t>Oral </a:t>
            </a:r>
            <a:r>
              <a:rPr lang="en-US" i="1" dirty="0" err="1"/>
              <a:t>Surg</a:t>
            </a:r>
            <a:r>
              <a:rPr lang="en-US" i="1" dirty="0"/>
              <a:t> Oral Med Oral </a:t>
            </a:r>
            <a:r>
              <a:rPr lang="en-US" i="1" dirty="0" err="1" smtClean="0"/>
              <a:t>Pathol</a:t>
            </a:r>
            <a:r>
              <a:rPr lang="en-US" i="1" dirty="0"/>
              <a:t> </a:t>
            </a:r>
            <a:r>
              <a:rPr lang="en-US" i="1" dirty="0" smtClean="0"/>
              <a:t>Oral </a:t>
            </a:r>
            <a:r>
              <a:rPr lang="en-US" i="1" dirty="0" err="1"/>
              <a:t>Radiol</a:t>
            </a:r>
            <a:r>
              <a:rPr lang="en-US" i="1" dirty="0"/>
              <a:t> </a:t>
            </a:r>
            <a:r>
              <a:rPr lang="en-US" i="1" dirty="0" err="1"/>
              <a:t>Endod</a:t>
            </a:r>
            <a:r>
              <a:rPr lang="en-US" i="1" dirty="0"/>
              <a:t> </a:t>
            </a:r>
            <a:r>
              <a:rPr lang="en-US" dirty="0"/>
              <a:t>2009;107(2):164-172.</a:t>
            </a:r>
          </a:p>
          <a:p>
            <a:r>
              <a:rPr lang="en-US" dirty="0"/>
              <a:t>34. Genovese WJ, dos Santos MT, </a:t>
            </a:r>
            <a:r>
              <a:rPr lang="en-US" dirty="0" err="1"/>
              <a:t>Faloppa</a:t>
            </a:r>
            <a:r>
              <a:rPr lang="en-US" dirty="0"/>
              <a:t> F, de Souza </a:t>
            </a:r>
            <a:r>
              <a:rPr lang="en-US" dirty="0" err="1"/>
              <a:t>Merli</a:t>
            </a:r>
            <a:r>
              <a:rPr lang="en-US" dirty="0"/>
              <a:t> LA. </a:t>
            </a:r>
            <a:r>
              <a:rPr lang="en-US" dirty="0" smtClean="0"/>
              <a:t>The use </a:t>
            </a:r>
            <a:r>
              <a:rPr lang="en-US" dirty="0"/>
              <a:t>of surgical diode laser in oral </a:t>
            </a:r>
            <a:r>
              <a:rPr lang="en-US" dirty="0" err="1"/>
              <a:t>hemangioma</a:t>
            </a:r>
            <a:r>
              <a:rPr lang="en-US" dirty="0"/>
              <a:t>: A case </a:t>
            </a:r>
            <a:r>
              <a:rPr lang="en-US" dirty="0" smtClean="0"/>
              <a:t>report. </a:t>
            </a:r>
            <a:r>
              <a:rPr lang="es-ES" i="1" dirty="0" err="1" smtClean="0"/>
              <a:t>Photomed</a:t>
            </a:r>
            <a:r>
              <a:rPr lang="es-ES" i="1" dirty="0" smtClean="0"/>
              <a:t> </a:t>
            </a:r>
            <a:r>
              <a:rPr lang="es-ES" i="1" dirty="0"/>
              <a:t>Laser </a:t>
            </a:r>
            <a:r>
              <a:rPr lang="es-ES" i="1" dirty="0" err="1"/>
              <a:t>Surg</a:t>
            </a:r>
            <a:r>
              <a:rPr lang="es-ES" i="1" dirty="0"/>
              <a:t> </a:t>
            </a:r>
            <a:r>
              <a:rPr lang="es-ES" dirty="0"/>
              <a:t>2010;28(1):147-151.</a:t>
            </a:r>
          </a:p>
          <a:p>
            <a:r>
              <a:rPr lang="en-US" dirty="0"/>
              <a:t>35. </a:t>
            </a:r>
            <a:r>
              <a:rPr lang="en-US" dirty="0" err="1"/>
              <a:t>Romanos</a:t>
            </a:r>
            <a:r>
              <a:rPr lang="en-US" dirty="0"/>
              <a:t> G, </a:t>
            </a:r>
            <a:r>
              <a:rPr lang="en-US" dirty="0" err="1"/>
              <a:t>Nentwig</a:t>
            </a:r>
            <a:r>
              <a:rPr lang="en-US" dirty="0"/>
              <a:t> GH. Diode laser (980 nm) in oral </a:t>
            </a:r>
            <a:r>
              <a:rPr lang="en-US" dirty="0" smtClean="0"/>
              <a:t>and maxillofacial </a:t>
            </a:r>
            <a:r>
              <a:rPr lang="en-US" dirty="0"/>
              <a:t>surgical procedures: Clinical observations based </a:t>
            </a:r>
            <a:r>
              <a:rPr lang="en-US" dirty="0" smtClean="0"/>
              <a:t>on clinical </a:t>
            </a:r>
            <a:r>
              <a:rPr lang="en-US" dirty="0"/>
              <a:t>applications. </a:t>
            </a:r>
            <a:r>
              <a:rPr lang="en-US" i="1" dirty="0"/>
              <a:t>J </a:t>
            </a:r>
            <a:r>
              <a:rPr lang="en-US" i="1" dirty="0" err="1"/>
              <a:t>Clin</a:t>
            </a:r>
            <a:r>
              <a:rPr lang="en-US" i="1" dirty="0"/>
              <a:t> Laser Med </a:t>
            </a:r>
            <a:r>
              <a:rPr lang="en-US" i="1" dirty="0" err="1"/>
              <a:t>Surg</a:t>
            </a:r>
            <a:r>
              <a:rPr lang="en-US" i="1" dirty="0"/>
              <a:t> </a:t>
            </a:r>
            <a:r>
              <a:rPr lang="en-US" dirty="0"/>
              <a:t>1999;17(5):193-197.</a:t>
            </a:r>
          </a:p>
          <a:p>
            <a:r>
              <a:rPr lang="en-US" dirty="0"/>
              <a:t>36. Ishikawa I, Aoki A, Takasaki AA. Potential applications </a:t>
            </a:r>
            <a:r>
              <a:rPr lang="en-US" dirty="0" smtClean="0"/>
              <a:t>of </a:t>
            </a:r>
            <a:r>
              <a:rPr lang="en-US" dirty="0" err="1" smtClean="0"/>
              <a:t>erbium:YAG</a:t>
            </a:r>
            <a:r>
              <a:rPr lang="en-US" dirty="0" smtClean="0"/>
              <a:t> </a:t>
            </a:r>
            <a:r>
              <a:rPr lang="en-US" dirty="0"/>
              <a:t>laser in </a:t>
            </a:r>
            <a:r>
              <a:rPr lang="en-US" dirty="0" smtClean="0"/>
              <a:t>periodontics. </a:t>
            </a:r>
            <a:r>
              <a:rPr lang="en-US" i="1" dirty="0" smtClean="0"/>
              <a:t>J </a:t>
            </a:r>
            <a:r>
              <a:rPr lang="en-US" i="1" dirty="0"/>
              <a:t>Periodontal Res </a:t>
            </a:r>
            <a:r>
              <a:rPr lang="en-US" dirty="0"/>
              <a:t>2004;39(4):275-285.</a:t>
            </a:r>
          </a:p>
          <a:p>
            <a:r>
              <a:rPr lang="en-US" dirty="0"/>
              <a:t>37. </a:t>
            </a:r>
            <a:r>
              <a:rPr lang="en-US" dirty="0" err="1"/>
              <a:t>Coluzzi</a:t>
            </a:r>
            <a:r>
              <a:rPr lang="en-US" dirty="0"/>
              <a:t> DJ. Fundamentals of lasers in dentistry: </a:t>
            </a:r>
            <a:r>
              <a:rPr lang="en-US" dirty="0" smtClean="0"/>
              <a:t>Basic science</a:t>
            </a:r>
            <a:r>
              <a:rPr lang="en-US" dirty="0"/>
              <a:t>, tissue interaction, and instrumentation. </a:t>
            </a:r>
            <a:r>
              <a:rPr lang="en-US" i="1" dirty="0"/>
              <a:t>J Laser </a:t>
            </a:r>
            <a:r>
              <a:rPr lang="en-US" i="1" dirty="0" smtClean="0"/>
              <a:t>Dent </a:t>
            </a:r>
            <a:r>
              <a:rPr lang="en-US" dirty="0" smtClean="0"/>
              <a:t>2008;16(Spec</a:t>
            </a:r>
            <a:r>
              <a:rPr lang="en-US" dirty="0"/>
              <a:t>. Issue):4-10.</a:t>
            </a:r>
          </a:p>
          <a:p>
            <a:r>
              <a:rPr lang="en-US" dirty="0"/>
              <a:t>38. Black JF, Wade N, Barton JK. Mechanistic comparison of </a:t>
            </a:r>
            <a:r>
              <a:rPr lang="en-US" dirty="0" smtClean="0"/>
              <a:t>blood undergoing </a:t>
            </a:r>
            <a:r>
              <a:rPr lang="en-US" dirty="0"/>
              <a:t>laser photocoagulation at 532 and 1,064 nm. </a:t>
            </a:r>
            <a:r>
              <a:rPr lang="en-US" i="1" dirty="0" smtClean="0"/>
              <a:t>Lasers </a:t>
            </a:r>
            <a:r>
              <a:rPr lang="en-US" i="1" dirty="0" err="1" smtClean="0"/>
              <a:t>Surg</a:t>
            </a:r>
            <a:r>
              <a:rPr lang="en-US" i="1" dirty="0" smtClean="0"/>
              <a:t> </a:t>
            </a:r>
            <a:r>
              <a:rPr lang="en-US" i="1" dirty="0"/>
              <a:t>Med </a:t>
            </a:r>
            <a:r>
              <a:rPr lang="en-US" dirty="0"/>
              <a:t>2005;36(2):155-165.</a:t>
            </a:r>
          </a:p>
        </p:txBody>
      </p:sp>
    </p:spTree>
    <p:extLst>
      <p:ext uri="{BB962C8B-B14F-4D97-AF65-F5344CB8AC3E}">
        <p14:creationId xmlns:p14="http://schemas.microsoft.com/office/powerpoint/2010/main" val="22796875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0"/>
            <a:ext cx="8305800" cy="923330"/>
          </a:xfrm>
          <a:prstGeom prst="rect">
            <a:avLst/>
          </a:prstGeom>
        </p:spPr>
        <p:txBody>
          <a:bodyPr wrap="square">
            <a:spAutoFit/>
          </a:bodyPr>
          <a:lstStyle/>
          <a:p>
            <a:r>
              <a:rPr lang="en-US" b="1" dirty="0">
                <a:ln w="10541" cmpd="sng">
                  <a:solidFill>
                    <a:sysClr val="windowText" lastClr="000000"/>
                  </a:solidFill>
                  <a:prstDash val="solid"/>
                </a:ln>
                <a:solidFill>
                  <a:sysClr val="windowText" lastClr="000000"/>
                </a:solidFill>
              </a:rPr>
              <a:t>LASER IRRADIATION </a:t>
            </a:r>
            <a:r>
              <a:rPr lang="en-US" b="1" dirty="0" smtClean="0">
                <a:ln w="10541" cmpd="sng">
                  <a:solidFill>
                    <a:sysClr val="windowText" lastClr="000000"/>
                  </a:solidFill>
                  <a:prstDash val="solid"/>
                </a:ln>
                <a:solidFill>
                  <a:sysClr val="windowText" lastClr="000000"/>
                </a:solidFill>
              </a:rPr>
              <a:t>CAN  REDUCE BACTERIA /</a:t>
            </a:r>
            <a:r>
              <a:rPr lang="en-US" dirty="0" smtClean="0"/>
              <a:t>However, bacterial </a:t>
            </a:r>
            <a:r>
              <a:rPr lang="en-US" dirty="0"/>
              <a:t>reduction has been found to occur at </a:t>
            </a:r>
            <a:r>
              <a:rPr lang="en-US" dirty="0" smtClean="0"/>
              <a:t>temperatures as </a:t>
            </a:r>
            <a:r>
              <a:rPr lang="en-US" dirty="0"/>
              <a:t>low as 50°C.20 Furthermore, bacterial reduction has </a:t>
            </a:r>
            <a:r>
              <a:rPr lang="en-US" dirty="0" smtClean="0"/>
              <a:t>been demonstrated </a:t>
            </a:r>
            <a:r>
              <a:rPr lang="en-US" dirty="0"/>
              <a:t>in both </a:t>
            </a:r>
            <a:r>
              <a:rPr lang="en-US" i="1" dirty="0"/>
              <a:t>in vitro</a:t>
            </a:r>
            <a:r>
              <a:rPr lang="en-US" dirty="0"/>
              <a:t>45-47 and </a:t>
            </a:r>
            <a:r>
              <a:rPr lang="en-US" i="1" dirty="0"/>
              <a:t>in vivo</a:t>
            </a:r>
            <a:r>
              <a:rPr lang="en-US" dirty="0"/>
              <a:t>48-52 clinical studies</a:t>
            </a:r>
            <a:endParaRPr lang="en-US" b="1" dirty="0">
              <a:ln w="10541" cmpd="sng">
                <a:solidFill>
                  <a:sysClr val="windowText" lastClr="000000"/>
                </a:solidFill>
                <a:prstDash val="solid"/>
              </a:ln>
              <a:solidFill>
                <a:sysClr val="windowText" lastClr="000000"/>
              </a:solidFill>
            </a:endParaRPr>
          </a:p>
        </p:txBody>
      </p:sp>
      <p:sp>
        <p:nvSpPr>
          <p:cNvPr id="3" name="Rectangle 2"/>
          <p:cNvSpPr/>
          <p:nvPr/>
        </p:nvSpPr>
        <p:spPr>
          <a:xfrm>
            <a:off x="533401" y="1143000"/>
            <a:ext cx="8305800" cy="1200329"/>
          </a:xfrm>
          <a:prstGeom prst="rect">
            <a:avLst/>
          </a:prstGeom>
        </p:spPr>
        <p:txBody>
          <a:bodyPr wrap="square">
            <a:spAutoFit/>
          </a:bodyPr>
          <a:lstStyle/>
          <a:p>
            <a:r>
              <a:rPr lang="en-US" b="1" dirty="0">
                <a:ln w="10541" cmpd="sng">
                  <a:solidFill>
                    <a:sysClr val="windowText" lastClr="000000"/>
                  </a:solidFill>
                  <a:prstDash val="solid"/>
                </a:ln>
                <a:solidFill>
                  <a:sysClr val="windowText" lastClr="000000"/>
                </a:solidFill>
              </a:rPr>
              <a:t>LASER ENERGY CAN REDUCE </a:t>
            </a:r>
            <a:r>
              <a:rPr lang="en-US" b="1" dirty="0" smtClean="0">
                <a:ln w="10541" cmpd="sng">
                  <a:solidFill>
                    <a:sysClr val="windowText" lastClr="000000"/>
                  </a:solidFill>
                  <a:prstDash val="solid"/>
                </a:ln>
                <a:solidFill>
                  <a:sysClr val="windowText" lastClr="000000"/>
                </a:solidFill>
              </a:rPr>
              <a:t>PAIN /</a:t>
            </a:r>
            <a:r>
              <a:rPr lang="en-US" dirty="0"/>
              <a:t>Associated reported laser benefits are reduced pain and </a:t>
            </a:r>
            <a:r>
              <a:rPr lang="en-US" dirty="0" smtClean="0"/>
              <a:t>discomfort after </a:t>
            </a:r>
            <a:r>
              <a:rPr lang="en-US" dirty="0"/>
              <a:t>surgery.80 Reports of pain relief mechanisms appear to</a:t>
            </a:r>
          </a:p>
          <a:p>
            <a:r>
              <a:rPr lang="en-US" dirty="0"/>
              <a:t>originate in stimulating oxidative phosphorylation in </a:t>
            </a:r>
            <a:r>
              <a:rPr lang="en-US" dirty="0" smtClean="0"/>
              <a:t>mitochondria and </a:t>
            </a:r>
            <a:r>
              <a:rPr lang="en-US" dirty="0"/>
              <a:t>through modulating inflammatory responses.81</a:t>
            </a:r>
            <a:endParaRPr lang="en-US" b="1" dirty="0">
              <a:ln w="10541" cmpd="sng">
                <a:solidFill>
                  <a:sysClr val="windowText" lastClr="000000"/>
                </a:solidFill>
                <a:prstDash val="solid"/>
              </a:ln>
              <a:solidFill>
                <a:sysClr val="windowText" lastClr="000000"/>
              </a:solidFill>
            </a:endParaRPr>
          </a:p>
        </p:txBody>
      </p:sp>
      <p:sp>
        <p:nvSpPr>
          <p:cNvPr id="4" name="Rectangle 3"/>
          <p:cNvSpPr/>
          <p:nvPr/>
        </p:nvSpPr>
        <p:spPr>
          <a:xfrm>
            <a:off x="533401" y="2286000"/>
            <a:ext cx="8305799" cy="4401205"/>
          </a:xfrm>
          <a:prstGeom prst="rect">
            <a:avLst/>
          </a:prstGeom>
        </p:spPr>
        <p:txBody>
          <a:bodyPr wrap="square">
            <a:spAutoFit/>
          </a:bodyPr>
          <a:lstStyle/>
          <a:p>
            <a:r>
              <a:rPr lang="en-US" b="1" dirty="0">
                <a:ln w="10541" cmpd="sng">
                  <a:solidFill>
                    <a:sysClr val="windowText" lastClr="000000"/>
                  </a:solidFill>
                  <a:prstDash val="solid"/>
                </a:ln>
                <a:solidFill>
                  <a:sysClr val="windowText" lastClr="000000"/>
                </a:solidFill>
              </a:rPr>
              <a:t>LASER ENERGY CAN AID </a:t>
            </a:r>
            <a:r>
              <a:rPr lang="en-US" b="1" dirty="0" smtClean="0">
                <a:ln w="10541" cmpd="sng">
                  <a:solidFill>
                    <a:sysClr val="windowText" lastClr="000000"/>
                  </a:solidFill>
                  <a:prstDash val="solid"/>
                </a:ln>
                <a:solidFill>
                  <a:sysClr val="windowText" lastClr="000000"/>
                </a:solidFill>
              </a:rPr>
              <a:t>HEALING THROUGH PHOTOBIOMODULATION /</a:t>
            </a:r>
            <a:r>
              <a:rPr lang="en-US" dirty="0"/>
              <a:t>Providing </a:t>
            </a:r>
            <a:r>
              <a:rPr lang="en-US" dirty="0" smtClean="0"/>
              <a:t>laser treatment </a:t>
            </a:r>
            <a:r>
              <a:rPr lang="en-US" dirty="0"/>
              <a:t>at low energy levels can be useful and beneficial </a:t>
            </a:r>
            <a:r>
              <a:rPr lang="en-US" dirty="0" smtClean="0"/>
              <a:t>for healing </a:t>
            </a:r>
            <a:r>
              <a:rPr lang="en-US" dirty="0"/>
              <a:t>and regeneration. When desired, reducing the </a:t>
            </a:r>
            <a:r>
              <a:rPr lang="en-US" dirty="0" smtClean="0"/>
              <a:t>energy density </a:t>
            </a:r>
            <a:r>
              <a:rPr lang="en-US" dirty="0"/>
              <a:t>can also be accomplished by using the </a:t>
            </a:r>
            <a:r>
              <a:rPr lang="en-US" dirty="0" smtClean="0"/>
              <a:t>laser in </a:t>
            </a:r>
            <a:r>
              <a:rPr lang="en-US" dirty="0"/>
              <a:t>a defocused mode. At energy levels (measured in </a:t>
            </a:r>
            <a:r>
              <a:rPr lang="en-US" dirty="0" err="1" smtClean="0"/>
              <a:t>mW</a:t>
            </a:r>
            <a:r>
              <a:rPr lang="en-US" dirty="0" smtClean="0"/>
              <a:t>) incapable </a:t>
            </a:r>
            <a:r>
              <a:rPr lang="en-US" dirty="0"/>
              <a:t>of tissue removal, the stimulation of </a:t>
            </a:r>
            <a:r>
              <a:rPr lang="en-US" dirty="0" smtClean="0"/>
              <a:t>cellular metabolism </a:t>
            </a:r>
            <a:r>
              <a:rPr lang="en-US" dirty="0"/>
              <a:t>known as low-level laser therapy (LLLT)66-68 </a:t>
            </a:r>
            <a:r>
              <a:rPr lang="en-US" dirty="0" smtClean="0"/>
              <a:t>or </a:t>
            </a:r>
            <a:r>
              <a:rPr lang="en-US" dirty="0" err="1" smtClean="0"/>
              <a:t>photobiomodulation</a:t>
            </a:r>
            <a:r>
              <a:rPr lang="en-US" dirty="0" smtClean="0"/>
              <a:t> </a:t>
            </a:r>
            <a:r>
              <a:rPr lang="en-US" dirty="0"/>
              <a:t>(PBM) can be observed. The PBM </a:t>
            </a:r>
            <a:r>
              <a:rPr lang="en-US" dirty="0" smtClean="0"/>
              <a:t>effect has </a:t>
            </a:r>
            <a:r>
              <a:rPr lang="en-US" dirty="0"/>
              <a:t>been shown to stimulate mitochondria, enhancing </a:t>
            </a:r>
            <a:r>
              <a:rPr lang="en-US" dirty="0" smtClean="0"/>
              <a:t>ATP production.69-72</a:t>
            </a:r>
          </a:p>
          <a:p>
            <a:r>
              <a:rPr lang="en-US" dirty="0"/>
              <a:t>This effect can lead to increased wound </a:t>
            </a:r>
            <a:r>
              <a:rPr lang="en-US" dirty="0" smtClean="0"/>
              <a:t>healing through </a:t>
            </a:r>
            <a:r>
              <a:rPr lang="en-US" dirty="0"/>
              <a:t>increased fibroblast proliferation73 and collagen </a:t>
            </a:r>
            <a:r>
              <a:rPr lang="en-US" dirty="0" smtClean="0"/>
              <a:t>formation; thus</a:t>
            </a:r>
            <a:r>
              <a:rPr lang="en-US" dirty="0"/>
              <a:t>, low-level </a:t>
            </a:r>
            <a:r>
              <a:rPr lang="en-US" dirty="0" err="1"/>
              <a:t>biostimulation</a:t>
            </a:r>
            <a:r>
              <a:rPr lang="en-US" dirty="0"/>
              <a:t> can promote gingival healing </a:t>
            </a:r>
            <a:r>
              <a:rPr lang="en-US" dirty="0" smtClean="0"/>
              <a:t>or reduction </a:t>
            </a:r>
            <a:r>
              <a:rPr lang="en-US" dirty="0"/>
              <a:t>of gingival inflammation,74-75 increased release of</a:t>
            </a:r>
          </a:p>
          <a:p>
            <a:r>
              <a:rPr lang="en-US" dirty="0"/>
              <a:t>growth factors,70 and pain relief.76-77 Healing times have </a:t>
            </a:r>
            <a:r>
              <a:rPr lang="en-US" dirty="0" smtClean="0"/>
              <a:t>been reported </a:t>
            </a:r>
            <a:r>
              <a:rPr lang="en-US" dirty="0"/>
              <a:t>to be </a:t>
            </a:r>
            <a:r>
              <a:rPr lang="en-US" dirty="0" smtClean="0"/>
              <a:t>reduced.78</a:t>
            </a:r>
          </a:p>
          <a:p>
            <a:r>
              <a:rPr lang="en-US" sz="1600" b="1" dirty="0"/>
              <a:t>The predominance of literature suggests that PBM </a:t>
            </a:r>
            <a:r>
              <a:rPr lang="en-US" sz="1600" b="1" dirty="0" smtClean="0"/>
              <a:t>occurs with </a:t>
            </a:r>
            <a:r>
              <a:rPr lang="en-US" sz="1600" b="1" dirty="0"/>
              <a:t>visible and near-infrared wavelengths from 633 to 904 </a:t>
            </a:r>
            <a:r>
              <a:rPr lang="en-US" sz="1600" b="1" dirty="0" smtClean="0"/>
              <a:t>nm, though </a:t>
            </a:r>
            <a:r>
              <a:rPr lang="en-US" sz="1600" b="1" dirty="0"/>
              <a:t>defocused modes of higher wavelengths have also </a:t>
            </a:r>
            <a:r>
              <a:rPr lang="en-US" sz="1600" b="1" dirty="0" smtClean="0"/>
              <a:t>been investigated.79 </a:t>
            </a:r>
            <a:r>
              <a:rPr lang="en-US" sz="1600" b="1" dirty="0"/>
              <a:t>Thus, most of the lasers listed in Table 1 do </a:t>
            </a:r>
            <a:r>
              <a:rPr lang="en-US" sz="1600" b="1" dirty="0" smtClean="0"/>
              <a:t>not apply </a:t>
            </a:r>
            <a:r>
              <a:rPr lang="en-US" sz="1600" b="1" dirty="0"/>
              <a:t>to this discussion. PBM is not a thermal effect, which is </a:t>
            </a:r>
            <a:r>
              <a:rPr lang="en-US" sz="1600" b="1" dirty="0" smtClean="0"/>
              <a:t>the primary </a:t>
            </a:r>
            <a:r>
              <a:rPr lang="en-US" sz="1600" b="1" dirty="0"/>
              <a:t>focus of this paper.</a:t>
            </a:r>
            <a:endParaRPr lang="en-US" sz="1600" b="1" dirty="0">
              <a:ln w="10541" cmpd="sng">
                <a:solidFill>
                  <a:sysClr val="windowText" lastClr="000000"/>
                </a:solidFill>
                <a:prstDash val="solid"/>
              </a:ln>
              <a:solidFill>
                <a:sysClr val="windowText" lastClr="000000"/>
              </a:solidFill>
            </a:endParaRPr>
          </a:p>
        </p:txBody>
      </p:sp>
    </p:spTree>
    <p:extLst>
      <p:ext uri="{BB962C8B-B14F-4D97-AF65-F5344CB8AC3E}">
        <p14:creationId xmlns:p14="http://schemas.microsoft.com/office/powerpoint/2010/main" val="18854491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ath.cornell.edu/~mec/Winter2009/Lipa/Puzzles/pics/rubiks-cube.jpg"/>
          <p:cNvPicPr>
            <a:picLocks noChangeAspect="1" noChangeArrowheads="1"/>
          </p:cNvPicPr>
          <p:nvPr/>
        </p:nvPicPr>
        <p:blipFill>
          <a:blip r:embed="rId2" cstate="print"/>
          <a:srcRect/>
          <a:stretch>
            <a:fillRect/>
          </a:stretch>
        </p:blipFill>
        <p:spPr bwMode="auto">
          <a:xfrm>
            <a:off x="994064" y="152400"/>
            <a:ext cx="5867400" cy="6018276"/>
          </a:xfrm>
          <a:prstGeom prst="rect">
            <a:avLst/>
          </a:prstGeom>
          <a:noFill/>
          <a:ln>
            <a:noFill/>
          </a:ln>
          <a:effectLst>
            <a:softEdge rad="317500"/>
          </a:effectLst>
        </p:spPr>
      </p:pic>
      <p:sp>
        <p:nvSpPr>
          <p:cNvPr id="4" name="TextBox 3"/>
          <p:cNvSpPr txBox="1"/>
          <p:nvPr/>
        </p:nvSpPr>
        <p:spPr>
          <a:xfrm>
            <a:off x="800100" y="5952806"/>
            <a:ext cx="2286000" cy="646331"/>
          </a:xfrm>
          <a:prstGeom prst="rect">
            <a:avLst/>
          </a:prstGeom>
          <a:noFill/>
          <a:ln>
            <a:noFill/>
          </a:ln>
          <a:scene3d>
            <a:camera prst="perspectiveRelaxedModerately"/>
            <a:lightRig rig="threePt" dir="t"/>
          </a:scene3d>
        </p:spPr>
        <p:txBody>
          <a:bodyPr wrap="square" rtlCol="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Mechanism of action </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4727864" y="6084247"/>
            <a:ext cx="1981200" cy="646331"/>
          </a:xfrm>
          <a:prstGeom prst="rect">
            <a:avLst/>
          </a:prstGeom>
          <a:no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txBody>
          <a:bodyPr wrap="square" rtlCol="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Biologic response</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7316920" y="533400"/>
            <a:ext cx="1600200" cy="1015663"/>
          </a:xfrm>
          <a:prstGeom prst="rect">
            <a:avLst/>
          </a:prstGeom>
          <a:no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txBody>
          <a:bodyPr wrap="square" rtlCol="0">
            <a:spAutoFit/>
          </a:bodyPr>
          <a:lstStyle/>
          <a:p>
            <a:pPr>
              <a:lnSpc>
                <a:spcPct val="150000"/>
              </a:lnSpc>
            </a:pP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Biologic</a:t>
            </a:r>
          </a:p>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level of interaction</a:t>
            </a:r>
            <a:endParaRPr lang="en-US" b="1" dirty="0"/>
          </a:p>
        </p:txBody>
      </p:sp>
      <p:sp>
        <p:nvSpPr>
          <p:cNvPr id="7" name="TextBox 6"/>
          <p:cNvSpPr txBox="1"/>
          <p:nvPr/>
        </p:nvSpPr>
        <p:spPr>
          <a:xfrm>
            <a:off x="6553200" y="3764779"/>
            <a:ext cx="1473377" cy="369332"/>
          </a:xfrm>
          <a:prstGeom prst="rect">
            <a:avLst/>
          </a:prstGeom>
          <a:noFill/>
          <a:ln>
            <a:noFill/>
          </a:ln>
        </p:spPr>
        <p:txBody>
          <a:bodyPr wrap="square" rtlCol="0">
            <a:spAutoFit/>
          </a:bodyPr>
          <a:lstStyle/>
          <a:p>
            <a:r>
              <a:rPr lang="en-US" b="1" dirty="0" smtClean="0"/>
              <a:t>Organelle  z 1</a:t>
            </a:r>
            <a:endParaRPr lang="en-US" b="1" dirty="0"/>
          </a:p>
        </p:txBody>
      </p:sp>
      <p:sp>
        <p:nvSpPr>
          <p:cNvPr id="8" name="TextBox 7"/>
          <p:cNvSpPr txBox="1"/>
          <p:nvPr/>
        </p:nvSpPr>
        <p:spPr>
          <a:xfrm>
            <a:off x="6680422" y="2667000"/>
            <a:ext cx="1168178" cy="369332"/>
          </a:xfrm>
          <a:prstGeom prst="rect">
            <a:avLst/>
          </a:prstGeom>
          <a:noFill/>
          <a:ln>
            <a:noFill/>
          </a:ln>
        </p:spPr>
        <p:txBody>
          <a:bodyPr wrap="square" rtlCol="0">
            <a:spAutoFit/>
          </a:bodyPr>
          <a:lstStyle/>
          <a:p>
            <a:r>
              <a:rPr lang="en-US" b="1" dirty="0" smtClean="0"/>
              <a:t>Cell  z 2</a:t>
            </a:r>
            <a:endParaRPr lang="en-US" b="1" dirty="0"/>
          </a:p>
        </p:txBody>
      </p:sp>
      <p:sp>
        <p:nvSpPr>
          <p:cNvPr id="9" name="TextBox 8"/>
          <p:cNvSpPr txBox="1"/>
          <p:nvPr/>
        </p:nvSpPr>
        <p:spPr>
          <a:xfrm>
            <a:off x="6680023" y="1752600"/>
            <a:ext cx="1368136" cy="369332"/>
          </a:xfrm>
          <a:prstGeom prst="rect">
            <a:avLst/>
          </a:prstGeom>
          <a:noFill/>
          <a:ln>
            <a:noFill/>
          </a:ln>
        </p:spPr>
        <p:txBody>
          <a:bodyPr wrap="square" rtlCol="0">
            <a:spAutoFit/>
          </a:bodyPr>
          <a:lstStyle/>
          <a:p>
            <a:r>
              <a:rPr lang="en-US" b="1" dirty="0" smtClean="0"/>
              <a:t> Tissue  z 3</a:t>
            </a:r>
            <a:endParaRPr lang="en-US" b="1" dirty="0"/>
          </a:p>
        </p:txBody>
      </p:sp>
      <p:sp>
        <p:nvSpPr>
          <p:cNvPr id="10" name="TextBox 9"/>
          <p:cNvSpPr txBox="1"/>
          <p:nvPr/>
        </p:nvSpPr>
        <p:spPr>
          <a:xfrm>
            <a:off x="4724400" y="5528846"/>
            <a:ext cx="3048000" cy="369332"/>
          </a:xfrm>
          <a:prstGeom prst="rect">
            <a:avLst/>
          </a:prstGeom>
          <a:noFill/>
          <a:ln>
            <a:noFill/>
          </a:ln>
        </p:spPr>
        <p:txBody>
          <a:bodyPr wrap="square" rtlCol="0">
            <a:spAutoFit/>
          </a:bodyPr>
          <a:lstStyle/>
          <a:p>
            <a:r>
              <a:rPr lang="en-US" b="1" dirty="0" smtClean="0"/>
              <a:t>Y 1  Immediate physical effect </a:t>
            </a:r>
            <a:endParaRPr lang="en-US" b="1" dirty="0"/>
          </a:p>
        </p:txBody>
      </p:sp>
      <p:sp>
        <p:nvSpPr>
          <p:cNvPr id="11" name="TextBox 10"/>
          <p:cNvSpPr txBox="1"/>
          <p:nvPr/>
        </p:nvSpPr>
        <p:spPr>
          <a:xfrm>
            <a:off x="5344391" y="5036403"/>
            <a:ext cx="2286000" cy="369332"/>
          </a:xfrm>
          <a:prstGeom prst="rect">
            <a:avLst/>
          </a:prstGeom>
          <a:noFill/>
          <a:ln>
            <a:noFill/>
          </a:ln>
        </p:spPr>
        <p:txBody>
          <a:bodyPr wrap="square" rtlCol="0">
            <a:spAutoFit/>
          </a:bodyPr>
          <a:lstStyle/>
          <a:p>
            <a:r>
              <a:rPr lang="en-US" b="1" dirty="0" smtClean="0"/>
              <a:t>Y 2  Delayed response</a:t>
            </a:r>
            <a:endParaRPr lang="en-US" b="1" dirty="0"/>
          </a:p>
        </p:txBody>
      </p:sp>
      <p:sp>
        <p:nvSpPr>
          <p:cNvPr id="12" name="TextBox 11"/>
          <p:cNvSpPr txBox="1"/>
          <p:nvPr/>
        </p:nvSpPr>
        <p:spPr>
          <a:xfrm>
            <a:off x="6172200" y="4495800"/>
            <a:ext cx="2895600" cy="369332"/>
          </a:xfrm>
          <a:prstGeom prst="rect">
            <a:avLst/>
          </a:prstGeom>
          <a:noFill/>
          <a:ln>
            <a:noFill/>
          </a:ln>
        </p:spPr>
        <p:txBody>
          <a:bodyPr wrap="square" rtlCol="0">
            <a:spAutoFit/>
          </a:bodyPr>
          <a:lstStyle/>
          <a:p>
            <a:r>
              <a:rPr lang="en-US" b="1" dirty="0" smtClean="0"/>
              <a:t>Y 3  Long-term healing</a:t>
            </a:r>
            <a:endParaRPr lang="en-US" b="1" dirty="0"/>
          </a:p>
        </p:txBody>
      </p:sp>
      <p:sp>
        <p:nvSpPr>
          <p:cNvPr id="13" name="TextBox 12"/>
          <p:cNvSpPr txBox="1"/>
          <p:nvPr/>
        </p:nvSpPr>
        <p:spPr>
          <a:xfrm>
            <a:off x="-342900" y="4495800"/>
            <a:ext cx="2247900" cy="369332"/>
          </a:xfrm>
          <a:prstGeom prst="rect">
            <a:avLst/>
          </a:prstGeom>
          <a:noFill/>
          <a:ln>
            <a:noFill/>
          </a:ln>
        </p:spPr>
        <p:txBody>
          <a:bodyPr wrap="square" rtlCol="0">
            <a:spAutoFit/>
          </a:bodyPr>
          <a:lstStyle/>
          <a:p>
            <a:r>
              <a:rPr lang="en-US" b="1" dirty="0" smtClean="0"/>
              <a:t>     Photochemical X 1 </a:t>
            </a:r>
            <a:endParaRPr lang="en-US" b="1" dirty="0"/>
          </a:p>
        </p:txBody>
      </p:sp>
      <p:sp>
        <p:nvSpPr>
          <p:cNvPr id="14" name="TextBox 13"/>
          <p:cNvSpPr txBox="1"/>
          <p:nvPr/>
        </p:nvSpPr>
        <p:spPr>
          <a:xfrm>
            <a:off x="682832" y="4995446"/>
            <a:ext cx="2288968" cy="369332"/>
          </a:xfrm>
          <a:prstGeom prst="rect">
            <a:avLst/>
          </a:prstGeom>
          <a:noFill/>
          <a:ln>
            <a:noFill/>
          </a:ln>
        </p:spPr>
        <p:txBody>
          <a:bodyPr wrap="square" rtlCol="0">
            <a:spAutoFit/>
          </a:bodyPr>
          <a:lstStyle/>
          <a:p>
            <a:r>
              <a:rPr lang="en-US" b="1" dirty="0" err="1" smtClean="0"/>
              <a:t>Photothermal</a:t>
            </a:r>
            <a:r>
              <a:rPr lang="en-US" b="1" dirty="0" smtClean="0"/>
              <a:t> X 2 </a:t>
            </a:r>
            <a:endParaRPr lang="en-US" b="1" dirty="0"/>
          </a:p>
        </p:txBody>
      </p:sp>
      <p:sp>
        <p:nvSpPr>
          <p:cNvPr id="15" name="TextBox 14"/>
          <p:cNvSpPr txBox="1"/>
          <p:nvPr/>
        </p:nvSpPr>
        <p:spPr>
          <a:xfrm>
            <a:off x="1291442" y="5579284"/>
            <a:ext cx="2442358" cy="369332"/>
          </a:xfrm>
          <a:prstGeom prst="rect">
            <a:avLst/>
          </a:prstGeom>
          <a:noFill/>
          <a:ln>
            <a:noFill/>
          </a:ln>
        </p:spPr>
        <p:txBody>
          <a:bodyPr wrap="square" rtlCol="0">
            <a:spAutoFit/>
          </a:bodyPr>
          <a:lstStyle/>
          <a:p>
            <a:r>
              <a:rPr lang="en-US" b="1" dirty="0" smtClean="0"/>
              <a:t>Photomechanical  X 3 </a:t>
            </a:r>
            <a:endParaRPr lang="en-US" b="1" dirty="0"/>
          </a:p>
        </p:txBody>
      </p:sp>
      <p:cxnSp>
        <p:nvCxnSpPr>
          <p:cNvPr id="17" name="Straight Arrow Connector 16"/>
          <p:cNvCxnSpPr/>
          <p:nvPr/>
        </p:nvCxnSpPr>
        <p:spPr>
          <a:xfrm flipV="1">
            <a:off x="4042064" y="4457112"/>
            <a:ext cx="2140527" cy="14956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375064" y="4343400"/>
            <a:ext cx="2438400" cy="16094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487391" y="1170049"/>
            <a:ext cx="281887" cy="29939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400" y="228600"/>
            <a:ext cx="2590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1D5EEF"/>
                  </a:solidFill>
                </a:ln>
                <a:solidFill>
                  <a:srgbClr val="0070C0"/>
                </a:solidFill>
              </a:rPr>
              <a:t>LASER PHOTOBIOLOGY</a:t>
            </a:r>
          </a:p>
        </p:txBody>
      </p:sp>
    </p:spTree>
    <p:extLst>
      <p:ext uri="{BB962C8B-B14F-4D97-AF65-F5344CB8AC3E}">
        <p14:creationId xmlns:p14="http://schemas.microsoft.com/office/powerpoint/2010/main" val="10763640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na-PC\Desktop\3d slika oral cavity.jpg"/>
          <p:cNvPicPr>
            <a:picLocks noChangeAspect="1" noChangeArrowheads="1"/>
          </p:cNvPicPr>
          <p:nvPr/>
        </p:nvPicPr>
        <p:blipFill>
          <a:blip r:embed="rId2">
            <a:clrChange>
              <a:clrFrom>
                <a:srgbClr val="9A757E"/>
              </a:clrFrom>
              <a:clrTo>
                <a:srgbClr val="9A757E">
                  <a:alpha val="0"/>
                </a:srgbClr>
              </a:clrTo>
            </a:clrChange>
            <a:extLst>
              <a:ext uri="{BEBA8EAE-BF5A-486C-A8C5-ECC9F3942E4B}">
                <a14:imgProps xmlns:a14="http://schemas.microsoft.com/office/drawing/2010/main">
                  <a14:imgLayer r:embed="rId3">
                    <a14:imgEffect>
                      <a14:sharpenSoften amount="-25000"/>
                    </a14:imgEffect>
                    <a14:imgEffect>
                      <a14:colorTemperature colorTemp="11250"/>
                    </a14:imgEffect>
                    <a14:imgEffect>
                      <a14:saturation sat="66000"/>
                    </a14:imgEffect>
                    <a14:imgEffect>
                      <a14:brightnessContrast bright="23000" contrast="-36000"/>
                    </a14:imgEffect>
                  </a14:imgLayer>
                </a14:imgProps>
              </a:ext>
              <a:ext uri="{28A0092B-C50C-407E-A947-70E740481C1C}">
                <a14:useLocalDpi xmlns:a14="http://schemas.microsoft.com/office/drawing/2010/main" val="0"/>
              </a:ext>
            </a:extLst>
          </a:blip>
          <a:srcRect/>
          <a:stretch>
            <a:fillRect/>
          </a:stretch>
        </p:blipFill>
        <p:spPr bwMode="auto">
          <a:xfrm>
            <a:off x="-845457" y="-1143000"/>
            <a:ext cx="10744200" cy="8854017"/>
          </a:xfrm>
          <a:prstGeom prst="rect">
            <a:avLst/>
          </a:prstGeom>
          <a:gradFill>
            <a:gsLst>
              <a:gs pos="0">
                <a:srgbClr val="FFEFD1"/>
              </a:gs>
              <a:gs pos="64999">
                <a:srgbClr val="F0EBD5"/>
              </a:gs>
              <a:gs pos="100000">
                <a:srgbClr val="D1C39F"/>
              </a:gs>
            </a:gsLst>
            <a:lin ang="5400000" scaled="0"/>
          </a:gradFill>
          <a:ln>
            <a:noFill/>
          </a:ln>
          <a:effectLst>
            <a:softEdge rad="635000"/>
          </a:effectLst>
        </p:spPr>
      </p:pic>
      <p:sp>
        <p:nvSpPr>
          <p:cNvPr id="5" name="Rectangle 4"/>
          <p:cNvSpPr/>
          <p:nvPr/>
        </p:nvSpPr>
        <p:spPr>
          <a:xfrm>
            <a:off x="-39914" y="2209800"/>
            <a:ext cx="9220200" cy="2800767"/>
          </a:xfrm>
          <a:prstGeom prst="rect">
            <a:avLst/>
          </a:prstGeom>
          <a:ln>
            <a:solidFill>
              <a:schemeClr val="bg1"/>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3200" b="1" dirty="0" smtClean="0">
                <a:ln w="11430">
                  <a:noFill/>
                </a:ln>
                <a:solidFill>
                  <a:schemeClr val="bg1"/>
                </a:solidFill>
                <a:effectLst>
                  <a:outerShdw blurRad="50800" dist="39000" dir="5460000" algn="tl">
                    <a:srgbClr val="000000">
                      <a:alpha val="38000"/>
                    </a:srgbClr>
                  </a:outerShdw>
                </a:effectLst>
              </a:rPr>
              <a:t>DENTISTRY</a:t>
            </a:r>
            <a:r>
              <a:rPr lang="en-US" sz="2400" b="1" dirty="0" smtClean="0">
                <a:ln w="11430">
                  <a:noFill/>
                </a:ln>
                <a:solidFill>
                  <a:schemeClr val="bg1"/>
                </a:solidFill>
                <a:effectLst>
                  <a:outerShdw blurRad="50800" dist="39000" dir="5460000" algn="tl">
                    <a:srgbClr val="000000">
                      <a:alpha val="38000"/>
                    </a:srgbClr>
                  </a:outerShdw>
                </a:effectLst>
              </a:rPr>
              <a:t> IS THE BRANCH OF MEDICINE THAT IS INVOLVED IN THE STUDY, DIAGNOSIS, PREVENTION, AND TREATMENT OF DISEASES, DISORDERS AND CONDITIONS OF THE ORAL CAVITY, COMMONLY IN THE DENTITION BUT ALSO THE ORAL MUCOSA, AND OF ADJACENT AND RELATED STRUCTURES AND TISSUES, PARTICULARLY IN THE MAXILLOFACIAL (JAW AND FACIAL) AREA.</a:t>
            </a:r>
          </a:p>
          <a:p>
            <a:pPr algn="just"/>
            <a:endParaRPr lang="en-US" sz="2400" b="1" dirty="0">
              <a:ln w="11430">
                <a:noFill/>
              </a:ln>
              <a:solidFill>
                <a:schemeClr val="bg1"/>
              </a:solidFill>
              <a:effectLst>
                <a:outerShdw blurRad="50800" dist="39000" dir="5460000" algn="tl">
                  <a:srgbClr val="000000">
                    <a:alpha val="38000"/>
                  </a:srgbClr>
                </a:outerShdw>
              </a:effectLst>
            </a:endParaRPr>
          </a:p>
        </p:txBody>
      </p:sp>
      <p:sp>
        <p:nvSpPr>
          <p:cNvPr id="6" name="TextBox 5"/>
          <p:cNvSpPr txBox="1"/>
          <p:nvPr/>
        </p:nvSpPr>
        <p:spPr>
          <a:xfrm>
            <a:off x="1889166" y="4733568"/>
            <a:ext cx="7266709" cy="276999"/>
          </a:xfrm>
          <a:prstGeom prst="rect">
            <a:avLst/>
          </a:prstGeom>
          <a:noFill/>
        </p:spPr>
        <p:txBody>
          <a:bodyPr wrap="square" rtlCol="0">
            <a:spAutoFit/>
          </a:bodyPr>
          <a:lstStyle/>
          <a:p>
            <a:r>
              <a:rPr lang="en-US" sz="1200" b="1" dirty="0">
                <a:solidFill>
                  <a:srgbClr val="FFFF00"/>
                </a:solidFill>
              </a:rPr>
              <a:t>"Glossary of Dental Clinical and Administrative Terms". American Dental </a:t>
            </a:r>
            <a:r>
              <a:rPr lang="en-US" sz="1200" b="1" dirty="0" smtClean="0">
                <a:solidFill>
                  <a:srgbClr val="FFFF00"/>
                </a:solidFill>
              </a:rPr>
              <a:t>Association </a:t>
            </a:r>
            <a:r>
              <a:rPr lang="en-US" sz="1200" b="1" dirty="0">
                <a:solidFill>
                  <a:srgbClr val="FFFF00"/>
                </a:solidFill>
              </a:rPr>
              <a:t>Retrieved 1 February 2014</a:t>
            </a:r>
          </a:p>
        </p:txBody>
      </p:sp>
      <p:sp>
        <p:nvSpPr>
          <p:cNvPr id="2" name="Rectangle 1"/>
          <p:cNvSpPr/>
          <p:nvPr/>
        </p:nvSpPr>
        <p:spPr>
          <a:xfrm>
            <a:off x="457200" y="316468"/>
            <a:ext cx="4572000" cy="369332"/>
          </a:xfrm>
          <a:prstGeom prst="rect">
            <a:avLst/>
          </a:prstGeom>
        </p:spPr>
        <p:txBody>
          <a:bodyPr>
            <a:spAutoFit/>
          </a:bodyPr>
          <a:lstStyle/>
          <a:p>
            <a:pPr algn="just"/>
            <a:r>
              <a:rPr lang="en-US" b="1" dirty="0">
                <a:ln w="11430">
                  <a:solidFill>
                    <a:sysClr val="windowText" lastClr="000000"/>
                  </a:solidFill>
                </a:ln>
                <a:solidFill>
                  <a:sysClr val="windowText" lastClr="000000"/>
                </a:solidFill>
                <a:effectLst>
                  <a:outerShdw blurRad="50800" dist="39000" dir="5460000" algn="tl">
                    <a:srgbClr val="000000">
                      <a:alpha val="38000"/>
                    </a:srgbClr>
                  </a:outerShdw>
                </a:effectLst>
              </a:rPr>
              <a:t>LASERS </a:t>
            </a:r>
            <a:r>
              <a:rPr lang="en-US"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rPr>
              <a:t> IN  DENTAL  SCINCE  AND  PRACTICE</a:t>
            </a:r>
            <a:endParaRPr lang="en-US"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176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iterate type="wd">
                                    <p:tmAbs val="0"/>
                                  </p:iterate>
                                  <p:childTnLst>
                                    <p:set>
                                      <p:cBhvr>
                                        <p:cTn id="14" dur="1" fill="hold">
                                          <p:stCondLst>
                                            <p:cond delay="0"/>
                                          </p:stCondLst>
                                        </p:cTn>
                                        <p:tgtEl>
                                          <p:spTgt spid="5">
                                            <p:txEl>
                                              <p:pRg st="0" end="0"/>
                                            </p:txEl>
                                          </p:spTgt>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bg/>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5" grpId="1" build="allAtOnce"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rightdentist.com/laserttl.gif"/>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Lst>
          </a:blip>
          <a:srcRect/>
          <a:stretch>
            <a:fillRect/>
          </a:stretch>
        </p:blipFill>
        <p:spPr bwMode="auto">
          <a:xfrm>
            <a:off x="1" y="53767"/>
            <a:ext cx="9143999" cy="6858000"/>
          </a:xfrm>
          <a:prstGeom prst="rect">
            <a:avLst/>
          </a:prstGeom>
          <a:noFill/>
          <a:effectLst>
            <a:glow rad="228600">
              <a:srgbClr val="F2DCB4">
                <a:alpha val="40000"/>
              </a:srgbClr>
            </a:glow>
            <a:softEdge rad="635000"/>
          </a:effectLst>
        </p:spPr>
      </p:pic>
      <p:grpSp>
        <p:nvGrpSpPr>
          <p:cNvPr id="3" name="Group 2"/>
          <p:cNvGrpSpPr/>
          <p:nvPr/>
        </p:nvGrpSpPr>
        <p:grpSpPr>
          <a:xfrm>
            <a:off x="2824277" y="2051670"/>
            <a:ext cx="3495446" cy="3968130"/>
            <a:chOff x="2219557" y="1523999"/>
            <a:chExt cx="3495446" cy="3968130"/>
          </a:xfrm>
          <a:scene3d>
            <a:camera prst="orthographicFront">
              <a:rot lat="0" lon="0" rev="0"/>
            </a:camera>
            <a:lightRig rig="contrasting" dir="t">
              <a:rot lat="0" lon="0" rev="1200000"/>
            </a:lightRig>
          </a:scene3d>
        </p:grpSpPr>
        <p:sp>
          <p:nvSpPr>
            <p:cNvPr id="4" name="Rounded Rectangle 3"/>
            <p:cNvSpPr/>
            <p:nvPr/>
          </p:nvSpPr>
          <p:spPr>
            <a:xfrm>
              <a:off x="2219557" y="1523999"/>
              <a:ext cx="3495446" cy="396813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 name="Rounded Rectangle 4"/>
            <p:cNvSpPr/>
            <p:nvPr/>
          </p:nvSpPr>
          <p:spPr>
            <a:xfrm>
              <a:off x="2390191" y="1694633"/>
              <a:ext cx="3154178" cy="36268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b="1" kern="1200" dirty="0" smtClean="0">
                  <a:ln w="11430"/>
                  <a:effectLst>
                    <a:outerShdw blurRad="50800" dist="39000" dir="5460000" algn="tl">
                      <a:srgbClr val="000000">
                        <a:alpha val="38000"/>
                      </a:srgbClr>
                    </a:outerShdw>
                  </a:effectLst>
                </a:rPr>
                <a:t>LASERS IN DENTAL SCINCE </a:t>
              </a:r>
            </a:p>
            <a:p>
              <a:pPr lvl="0" algn="ctr" defTabSz="1778000">
                <a:lnSpc>
                  <a:spcPct val="90000"/>
                </a:lnSpc>
                <a:spcBef>
                  <a:spcPct val="0"/>
                </a:spcBef>
                <a:spcAft>
                  <a:spcPct val="35000"/>
                </a:spcAft>
              </a:pPr>
              <a:r>
                <a:rPr lang="en-US" sz="4000" b="1" kern="1200" dirty="0" smtClean="0">
                  <a:ln w="11430"/>
                  <a:effectLst>
                    <a:outerShdw blurRad="50800" dist="39000" dir="5460000" algn="tl">
                      <a:srgbClr val="000000">
                        <a:alpha val="38000"/>
                      </a:srgbClr>
                    </a:outerShdw>
                  </a:effectLst>
                </a:rPr>
                <a:t>AND PRACTICE</a:t>
              </a:r>
              <a:endParaRPr lang="en-US" sz="4000" kern="1200" dirty="0"/>
            </a:p>
          </p:txBody>
        </p:sp>
      </p:grpSp>
      <p:grpSp>
        <p:nvGrpSpPr>
          <p:cNvPr id="6" name="Group 5"/>
          <p:cNvGrpSpPr/>
          <p:nvPr/>
        </p:nvGrpSpPr>
        <p:grpSpPr>
          <a:xfrm>
            <a:off x="3301367" y="98633"/>
            <a:ext cx="2541266" cy="2492167"/>
            <a:chOff x="2696647" y="-407400"/>
            <a:chExt cx="2541266" cy="2492167"/>
          </a:xfrm>
          <a:scene3d>
            <a:camera prst="orthographicFront">
              <a:rot lat="0" lon="0" rev="0"/>
            </a:camera>
            <a:lightRig rig="contrasting" dir="t">
              <a:rot lat="0" lon="0" rev="1200000"/>
            </a:lightRig>
          </a:scene3d>
        </p:grpSpPr>
        <p:sp>
          <p:nvSpPr>
            <p:cNvPr id="7" name="Rounded Rectangle 6"/>
            <p:cNvSpPr/>
            <p:nvPr/>
          </p:nvSpPr>
          <p:spPr>
            <a:xfrm>
              <a:off x="2696647" y="-407400"/>
              <a:ext cx="2541266" cy="2492167"/>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 name="Rounded Rectangle 4"/>
            <p:cNvSpPr/>
            <p:nvPr/>
          </p:nvSpPr>
          <p:spPr>
            <a:xfrm>
              <a:off x="2818305" y="-285742"/>
              <a:ext cx="2297950" cy="2248851"/>
            </a:xfrm>
            <a:prstGeom prst="rect">
              <a:avLst/>
            </a:prstGeom>
            <a:solidFill>
              <a:srgbClr val="92D050"/>
            </a:solidFill>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kern="1200" baseline="0" dirty="0" smtClean="0"/>
                <a:t>❶</a:t>
              </a:r>
            </a:p>
            <a:p>
              <a:pPr lvl="0" algn="ctr" defTabSz="1511300">
                <a:lnSpc>
                  <a:spcPct val="90000"/>
                </a:lnSpc>
                <a:spcBef>
                  <a:spcPct val="0"/>
                </a:spcBef>
                <a:spcAft>
                  <a:spcPct val="35000"/>
                </a:spcAft>
              </a:pPr>
              <a:r>
                <a:rPr lang="en-US" sz="3400" kern="1200" dirty="0" smtClean="0"/>
                <a:t>GENERAL OVERVIEW</a:t>
              </a:r>
              <a:endParaRPr lang="en-US" sz="3400" kern="1200" dirty="0"/>
            </a:p>
          </p:txBody>
        </p:sp>
      </p:grpSp>
      <p:grpSp>
        <p:nvGrpSpPr>
          <p:cNvPr id="9" name="Group 8"/>
          <p:cNvGrpSpPr/>
          <p:nvPr/>
        </p:nvGrpSpPr>
        <p:grpSpPr>
          <a:xfrm>
            <a:off x="125662" y="3990879"/>
            <a:ext cx="3531938" cy="2638521"/>
            <a:chOff x="-110440" y="3523494"/>
            <a:chExt cx="3531938" cy="2638521"/>
          </a:xfrm>
          <a:scene3d>
            <a:camera prst="orthographicFront">
              <a:rot lat="0" lon="0" rev="0"/>
            </a:camera>
            <a:lightRig rig="contrasting" dir="t">
              <a:rot lat="0" lon="0" rev="1200000"/>
            </a:lightRig>
          </a:scene3d>
        </p:grpSpPr>
        <p:sp>
          <p:nvSpPr>
            <p:cNvPr id="10" name="Rounded Rectangle 9"/>
            <p:cNvSpPr/>
            <p:nvPr/>
          </p:nvSpPr>
          <p:spPr>
            <a:xfrm>
              <a:off x="-110440" y="3523494"/>
              <a:ext cx="3531938" cy="263852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Rounded Rectangle 4"/>
            <p:cNvSpPr/>
            <p:nvPr/>
          </p:nvSpPr>
          <p:spPr>
            <a:xfrm>
              <a:off x="18362" y="3652296"/>
              <a:ext cx="3274334" cy="23809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b="1" kern="1200" dirty="0" smtClean="0">
                  <a:latin typeface="Calibri"/>
                </a:rPr>
                <a:t>❸</a:t>
              </a:r>
            </a:p>
            <a:p>
              <a:pPr lvl="0" algn="ctr" defTabSz="1511300">
                <a:lnSpc>
                  <a:spcPct val="90000"/>
                </a:lnSpc>
                <a:spcBef>
                  <a:spcPct val="0"/>
                </a:spcBef>
                <a:spcAft>
                  <a:spcPct val="35000"/>
                </a:spcAft>
              </a:pPr>
              <a:r>
                <a:rPr lang="en-US" sz="3400" kern="1200" dirty="0" smtClean="0"/>
                <a:t>HOW SCIENCE EXPLAINS</a:t>
              </a:r>
              <a:endParaRPr lang="en-US" sz="3400" kern="1200" dirty="0"/>
            </a:p>
          </p:txBody>
        </p:sp>
      </p:grpSp>
      <p:grpSp>
        <p:nvGrpSpPr>
          <p:cNvPr id="12" name="Group 11"/>
          <p:cNvGrpSpPr/>
          <p:nvPr/>
        </p:nvGrpSpPr>
        <p:grpSpPr>
          <a:xfrm>
            <a:off x="5555384" y="3825754"/>
            <a:ext cx="3512416" cy="2879846"/>
            <a:chOff x="4675224" y="3486908"/>
            <a:chExt cx="3207616" cy="2711692"/>
          </a:xfrm>
          <a:scene3d>
            <a:camera prst="orthographicFront">
              <a:rot lat="0" lon="0" rev="0"/>
            </a:camera>
            <a:lightRig rig="contrasting" dir="t">
              <a:rot lat="0" lon="0" rev="1200000"/>
            </a:lightRig>
          </a:scene3d>
        </p:grpSpPr>
        <p:sp>
          <p:nvSpPr>
            <p:cNvPr id="13" name="Rounded Rectangle 12"/>
            <p:cNvSpPr/>
            <p:nvPr/>
          </p:nvSpPr>
          <p:spPr>
            <a:xfrm>
              <a:off x="4675224" y="3486908"/>
              <a:ext cx="3207616" cy="2711692"/>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4" name="Rounded Rectangle 4"/>
            <p:cNvSpPr/>
            <p:nvPr/>
          </p:nvSpPr>
          <p:spPr>
            <a:xfrm>
              <a:off x="4807598" y="3619282"/>
              <a:ext cx="2942868" cy="24469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b="1" strike="noStrike" kern="1200" dirty="0" smtClean="0">
                  <a:latin typeface="Calibri"/>
                </a:rPr>
                <a:t>❷</a:t>
              </a:r>
            </a:p>
            <a:p>
              <a:pPr lvl="0" algn="ctr" defTabSz="1511300">
                <a:lnSpc>
                  <a:spcPct val="90000"/>
                </a:lnSpc>
                <a:spcBef>
                  <a:spcPct val="0"/>
                </a:spcBef>
                <a:spcAft>
                  <a:spcPct val="35000"/>
                </a:spcAft>
              </a:pPr>
              <a:r>
                <a:rPr lang="en-US" sz="3400" kern="1200" dirty="0" smtClean="0"/>
                <a:t>IN CLINICAL DENTISTRY</a:t>
              </a:r>
              <a:endParaRPr lang="en-US" sz="3400" kern="1200" dirty="0"/>
            </a:p>
          </p:txBody>
        </p:sp>
      </p:grpSp>
    </p:spTree>
    <p:extLst>
      <p:ext uri="{BB962C8B-B14F-4D97-AF65-F5344CB8AC3E}">
        <p14:creationId xmlns:p14="http://schemas.microsoft.com/office/powerpoint/2010/main" val="22162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35435"/>
            <a:ext cx="5867400" cy="2062103"/>
          </a:xfrm>
          <a:prstGeom prst="rect">
            <a:avLst/>
          </a:prstGeom>
          <a:ln>
            <a:solidFill>
              <a:srgbClr val="92D05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2400" b="1" dirty="0" smtClean="0">
                <a:ln w="11430">
                  <a:solidFill>
                    <a:sysClr val="windowText" lastClr="000000"/>
                  </a:solidFill>
                </a:ln>
                <a:solidFill>
                  <a:sysClr val="windowText" lastClr="000000"/>
                </a:solidFill>
              </a:rPr>
              <a:t>THERE ARE CURRENTLY FIVE PREDOMINANT TYPES OF LASERS AVAILABLE FOR DENTAL PROFESSIONALS: </a:t>
            </a:r>
          </a:p>
          <a:p>
            <a:pPr algn="just"/>
            <a:r>
              <a:rPr lang="en-US" sz="2800" b="1" dirty="0" smtClean="0">
                <a:ln w="11430">
                  <a:solidFill>
                    <a:schemeClr val="tx1"/>
                  </a:solidFill>
                </a:ln>
                <a:solidFill>
                  <a:srgbClr val="00B050"/>
                </a:solidFill>
                <a:effectLst>
                  <a:outerShdw blurRad="38100" dist="38100" dir="2700000" algn="tl">
                    <a:srgbClr val="000000">
                      <a:alpha val="43137"/>
                    </a:srgbClr>
                  </a:outerShdw>
                </a:effectLst>
              </a:rPr>
              <a:t>DIODE, ND:YAG, ER:YAG, ER:YSGG</a:t>
            </a:r>
            <a:r>
              <a:rPr lang="en-US" sz="2800" b="1" dirty="0" smtClean="0">
                <a:ln w="11430">
                  <a:solidFill>
                    <a:sysClr val="windowText" lastClr="000000"/>
                  </a:solidFill>
                </a:ln>
                <a:solidFill>
                  <a:sysClr val="windowText" lastClr="000000"/>
                </a:solidFill>
                <a:effectLst>
                  <a:outerShdw blurRad="38100" dist="38100" dir="2700000" algn="tl">
                    <a:srgbClr val="000000">
                      <a:alpha val="43137"/>
                    </a:srgbClr>
                  </a:outerShdw>
                </a:effectLst>
              </a:rPr>
              <a:t>,  </a:t>
            </a:r>
            <a:r>
              <a:rPr lang="en-US" sz="2400" b="1" dirty="0" smtClean="0">
                <a:ln w="11430">
                  <a:solidFill>
                    <a:sysClr val="windowText" lastClr="000000"/>
                  </a:solidFill>
                </a:ln>
                <a:solidFill>
                  <a:sysClr val="windowText" lastClr="000000"/>
                </a:solidFill>
                <a:effectLst>
                  <a:outerShdw blurRad="38100" dist="38100" dir="2700000" algn="tl">
                    <a:srgbClr val="000000">
                      <a:alpha val="43137"/>
                    </a:srgbClr>
                  </a:outerShdw>
                </a:effectLst>
              </a:rPr>
              <a:t>AND</a:t>
            </a:r>
            <a:r>
              <a:rPr lang="en-US" sz="2800" b="1" dirty="0" smtClean="0">
                <a:ln w="11430">
                  <a:solidFill>
                    <a:sysClr val="windowText" lastClr="000000"/>
                  </a:solidFill>
                </a:ln>
                <a:solidFill>
                  <a:sysClr val="windowText" lastClr="000000"/>
                </a:solidFill>
                <a:effectLst>
                  <a:outerShdw blurRad="38100" dist="38100" dir="2700000" algn="tl">
                    <a:srgbClr val="000000">
                      <a:alpha val="43137"/>
                    </a:srgbClr>
                  </a:outerShdw>
                </a:effectLst>
              </a:rPr>
              <a:t>  </a:t>
            </a:r>
            <a:r>
              <a:rPr lang="en-US" sz="2800" b="1" dirty="0" smtClean="0">
                <a:ln w="11430">
                  <a:solidFill>
                    <a:schemeClr val="tx1"/>
                  </a:solidFill>
                </a:ln>
                <a:solidFill>
                  <a:srgbClr val="00B050"/>
                </a:solidFill>
                <a:effectLst>
                  <a:outerShdw blurRad="38100" dist="38100" dir="2700000" algn="tl">
                    <a:srgbClr val="000000">
                      <a:alpha val="43137"/>
                    </a:srgbClr>
                  </a:outerShdw>
                </a:effectLst>
              </a:rPr>
              <a:t>CO2. </a:t>
            </a:r>
            <a:endParaRPr lang="en-US" sz="2800" b="1" dirty="0">
              <a:ln w="11430">
                <a:solidFill>
                  <a:schemeClr val="tx1"/>
                </a:solidFill>
              </a:ln>
              <a:solidFill>
                <a:srgbClr val="00B050"/>
              </a:solidFill>
              <a:effectLst>
                <a:outerShdw blurRad="38100" dist="38100" dir="2700000" algn="tl">
                  <a:srgbClr val="000000">
                    <a:alpha val="43137"/>
                  </a:srgbClr>
                </a:outerShdw>
              </a:effectLst>
            </a:endParaRPr>
          </a:p>
        </p:txBody>
      </p:sp>
      <p:grpSp>
        <p:nvGrpSpPr>
          <p:cNvPr id="3" name="Group 2"/>
          <p:cNvGrpSpPr/>
          <p:nvPr/>
        </p:nvGrpSpPr>
        <p:grpSpPr>
          <a:xfrm>
            <a:off x="152400" y="120404"/>
            <a:ext cx="2541266" cy="2492167"/>
            <a:chOff x="2696647" y="-407400"/>
            <a:chExt cx="2541266" cy="2492167"/>
          </a:xfrm>
          <a:scene3d>
            <a:camera prst="orthographicFront">
              <a:rot lat="0" lon="0" rev="0"/>
            </a:camera>
            <a:lightRig rig="contrasting" dir="t">
              <a:rot lat="0" lon="0" rev="1200000"/>
            </a:lightRig>
          </a:scene3d>
        </p:grpSpPr>
        <p:sp>
          <p:nvSpPr>
            <p:cNvPr id="4" name="Rounded Rectangle 3"/>
            <p:cNvSpPr/>
            <p:nvPr/>
          </p:nvSpPr>
          <p:spPr>
            <a:xfrm>
              <a:off x="2696647" y="-407400"/>
              <a:ext cx="2541266" cy="2492167"/>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5" name="Rounded Rectangle 4"/>
            <p:cNvSpPr/>
            <p:nvPr/>
          </p:nvSpPr>
          <p:spPr>
            <a:xfrm>
              <a:off x="2818305" y="-285742"/>
              <a:ext cx="2297950" cy="2248851"/>
            </a:xfrm>
            <a:prstGeom prst="rect">
              <a:avLst/>
            </a:prstGeom>
            <a:solidFill>
              <a:srgbClr val="92D050"/>
            </a:solidFill>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kern="1200" baseline="0" dirty="0" smtClean="0"/>
                <a:t>❶</a:t>
              </a:r>
            </a:p>
            <a:p>
              <a:pPr lvl="0" algn="ctr" defTabSz="1511300">
                <a:lnSpc>
                  <a:spcPct val="90000"/>
                </a:lnSpc>
                <a:spcBef>
                  <a:spcPct val="0"/>
                </a:spcBef>
                <a:spcAft>
                  <a:spcPct val="35000"/>
                </a:spcAft>
              </a:pPr>
              <a:r>
                <a:rPr lang="en-US" sz="3400" kern="1200" dirty="0" smtClean="0"/>
                <a:t>GENERAL OVERVIEW</a:t>
              </a:r>
              <a:endParaRPr lang="en-US" sz="3400" kern="1200" dirty="0"/>
            </a:p>
          </p:txBody>
        </p:sp>
      </p:grpSp>
      <p:pic>
        <p:nvPicPr>
          <p:cNvPr id="1026" name="Picture 2" descr="http://www.zeikdental.com/images/LASER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42062"/>
            <a:ext cx="7317421" cy="585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0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zeikdental.com/images/LASER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46" y="64180"/>
            <a:ext cx="3920273" cy="31362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thumb/8/8c/Dental_caries_etiology_diagram.png/220px-Dental_caries_etiology_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44895"/>
            <a:ext cx="4953000" cy="3039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81500" y="3200400"/>
            <a:ext cx="4572000" cy="2308324"/>
          </a:xfrm>
          <a:prstGeom prst="rect">
            <a:avLst/>
          </a:prstGeom>
        </p:spPr>
        <p:txBody>
          <a:bodyPr>
            <a:spAutoFit/>
          </a:bodyPr>
          <a:lstStyle/>
          <a:p>
            <a:r>
              <a:rPr lang="en-US" dirty="0"/>
              <a:t>Diagrammatic representation of </a:t>
            </a:r>
            <a:r>
              <a:rPr lang="en-US" dirty="0" err="1"/>
              <a:t>acidogenic</a:t>
            </a:r>
            <a:r>
              <a:rPr lang="en-US" dirty="0"/>
              <a:t> theory of etiology of dental caries. Four factors, namely, a suitable carbohydrate substrate </a:t>
            </a:r>
            <a:r>
              <a:rPr lang="en-US" b="1" dirty="0"/>
              <a:t>(1)</a:t>
            </a:r>
            <a:r>
              <a:rPr lang="en-US" dirty="0"/>
              <a:t>, micro-organisms in dental plaque </a:t>
            </a:r>
            <a:r>
              <a:rPr lang="en-US" b="1" dirty="0"/>
              <a:t>(2)</a:t>
            </a:r>
            <a:r>
              <a:rPr lang="en-US" dirty="0"/>
              <a:t>, a susceptible tooth surface </a:t>
            </a:r>
            <a:r>
              <a:rPr lang="en-US" b="1" dirty="0"/>
              <a:t>(3)</a:t>
            </a:r>
            <a:r>
              <a:rPr lang="en-US" dirty="0"/>
              <a:t> and time</a:t>
            </a:r>
            <a:r>
              <a:rPr lang="en-US" b="1" dirty="0"/>
              <a:t>(4)</a:t>
            </a:r>
            <a:r>
              <a:rPr lang="en-US" dirty="0"/>
              <a:t>; must be present together for dental caries to occur </a:t>
            </a:r>
            <a:r>
              <a:rPr lang="en-US" b="1" dirty="0"/>
              <a:t>(5)</a:t>
            </a:r>
            <a:r>
              <a:rPr lang="en-US" dirty="0"/>
              <a:t>. Saliva </a:t>
            </a:r>
            <a:r>
              <a:rPr lang="en-US" b="1" dirty="0"/>
              <a:t>(6)</a:t>
            </a:r>
            <a:r>
              <a:rPr lang="en-US" dirty="0"/>
              <a:t> and fluoride </a:t>
            </a:r>
            <a:r>
              <a:rPr lang="en-US" b="1" dirty="0"/>
              <a:t>(7)</a:t>
            </a:r>
            <a:r>
              <a:rPr lang="en-US" dirty="0"/>
              <a:t> are modifying factors</a:t>
            </a:r>
          </a:p>
        </p:txBody>
      </p:sp>
    </p:spTree>
    <p:extLst>
      <p:ext uri="{BB962C8B-B14F-4D97-AF65-F5344CB8AC3E}">
        <p14:creationId xmlns:p14="http://schemas.microsoft.com/office/powerpoint/2010/main" val="31159627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991600" cy="2031325"/>
          </a:xfrm>
          <a:prstGeom prst="rect">
            <a:avLst/>
          </a:prstGeom>
          <a:ln>
            <a:solidFill>
              <a:schemeClr val="accent1"/>
            </a:solidFill>
          </a:ln>
        </p:spPr>
        <p:txBody>
          <a:bodyPr wrap="square">
            <a:spAutoFit/>
          </a:bodyPr>
          <a:lstStyle/>
          <a:p>
            <a:r>
              <a:rPr lang="en-US" dirty="0"/>
              <a:t>Advantages of using erbium laser for operative dentistry include: </a:t>
            </a:r>
          </a:p>
          <a:p>
            <a:r>
              <a:rPr lang="en-US" dirty="0"/>
              <a:t>• Precise ablation allows for minimally invasive preparations </a:t>
            </a:r>
          </a:p>
          <a:p>
            <a:r>
              <a:rPr lang="en-US" dirty="0"/>
              <a:t>• Smear layer removal </a:t>
            </a:r>
          </a:p>
          <a:p>
            <a:r>
              <a:rPr lang="en-US" dirty="0"/>
              <a:t>• Disinfection of preparations </a:t>
            </a:r>
          </a:p>
          <a:p>
            <a:r>
              <a:rPr lang="en-US" dirty="0"/>
              <a:t>• Eliminates the noise, heat, and vibration of high speed rotary instrumentation </a:t>
            </a:r>
          </a:p>
          <a:p>
            <a:r>
              <a:rPr lang="en-US" dirty="0"/>
              <a:t>• Reduced need for local anesthesia </a:t>
            </a:r>
          </a:p>
          <a:p>
            <a:r>
              <a:rPr lang="en-US" dirty="0"/>
              <a:t>• Selective caries removal due to carious dentin’s higher water content and </a:t>
            </a:r>
            <a:r>
              <a:rPr lang="en-US" dirty="0" smtClean="0"/>
              <a:t>softer consistency </a:t>
            </a:r>
            <a:endParaRPr lang="en-US" dirty="0"/>
          </a:p>
        </p:txBody>
      </p:sp>
    </p:spTree>
    <p:extLst>
      <p:ext uri="{BB962C8B-B14F-4D97-AF65-F5344CB8AC3E}">
        <p14:creationId xmlns:p14="http://schemas.microsoft.com/office/powerpoint/2010/main" val="787756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501" y="46209"/>
            <a:ext cx="8763000" cy="830997"/>
          </a:xfrm>
          <a:prstGeom prst="rect">
            <a:avLst/>
          </a:prstGeom>
          <a:solidFill>
            <a:schemeClr val="bg1">
              <a:lumMod val="8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solidFill>
                    <a:schemeClr val="tx1"/>
                  </a:solidFill>
                </a:ln>
              </a:rPr>
              <a:t>PROCEDURES THAT CAN BE PERFORMED MUCH MORE QUICKLY AND EFFICIENTLY WITH LASERS INCLUDE THE FOLLOWING:</a:t>
            </a:r>
            <a:endParaRPr lang="en-US" sz="2400" b="1" dirty="0">
              <a:ln w="11430">
                <a:solidFill>
                  <a:schemeClr val="tx1"/>
                </a:solidFill>
              </a:ln>
            </a:endParaRPr>
          </a:p>
        </p:txBody>
      </p:sp>
      <p:sp>
        <p:nvSpPr>
          <p:cNvPr id="4" name="Rectangle 3"/>
          <p:cNvSpPr/>
          <p:nvPr/>
        </p:nvSpPr>
        <p:spPr>
          <a:xfrm>
            <a:off x="219501" y="1143000"/>
            <a:ext cx="8762999" cy="538609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85750" indent="-285750">
              <a:buFont typeface="Wingdings" pitchFamily="2" charset="2"/>
              <a:buChar char="Ø"/>
            </a:pPr>
            <a:r>
              <a:rPr lang="en-US" sz="2400" b="1" dirty="0" smtClean="0">
                <a:ln w="11430"/>
                <a:effectLst>
                  <a:outerShdw blurRad="50800" dist="39000" dir="5460000" algn="tl">
                    <a:srgbClr val="000000">
                      <a:alpha val="38000"/>
                    </a:srgbClr>
                  </a:outerShdw>
                </a:effectLst>
              </a:rPr>
              <a:t>Laser </a:t>
            </a:r>
            <a:r>
              <a:rPr lang="en-US" sz="2400" b="1" dirty="0">
                <a:ln w="11430"/>
                <a:effectLst>
                  <a:outerShdw blurRad="50800" dist="39000" dir="5460000" algn="tl">
                    <a:srgbClr val="000000">
                      <a:alpha val="38000"/>
                    </a:srgbClr>
                  </a:outerShdw>
                </a:effectLst>
              </a:rPr>
              <a:t>tissue retraction for </a:t>
            </a:r>
            <a:r>
              <a:rPr lang="en-US" sz="2400" b="1" dirty="0" smtClean="0">
                <a:ln w="11430"/>
                <a:effectLst>
                  <a:outerShdw blurRad="50800" dist="39000" dir="5460000" algn="tl">
                    <a:srgbClr val="000000">
                      <a:alpha val="38000"/>
                    </a:srgbClr>
                  </a:outerShdw>
                </a:effectLst>
              </a:rPr>
              <a:t>impressions</a:t>
            </a:r>
          </a:p>
          <a:p>
            <a:endParaRPr lang="en-US" sz="1000" b="1" dirty="0" smtClean="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smtClean="0">
                <a:ln w="11430"/>
                <a:effectLst>
                  <a:outerShdw blurRad="50800" dist="39000" dir="5460000" algn="tl">
                    <a:srgbClr val="000000">
                      <a:alpha val="38000"/>
                    </a:srgbClr>
                  </a:outerShdw>
                </a:effectLst>
              </a:rPr>
              <a:t>Implant </a:t>
            </a:r>
            <a:r>
              <a:rPr lang="en-US" sz="2400" b="1" dirty="0">
                <a:ln w="11430"/>
                <a:effectLst>
                  <a:outerShdw blurRad="50800" dist="39000" dir="5460000" algn="tl">
                    <a:srgbClr val="000000">
                      <a:alpha val="38000"/>
                    </a:srgbClr>
                  </a:outerShdw>
                </a:effectLst>
              </a:rPr>
              <a:t>recovery and impression immediately after </a:t>
            </a:r>
            <a:r>
              <a:rPr lang="en-US" sz="2400" b="1" dirty="0" smtClean="0">
                <a:ln w="11430"/>
                <a:effectLst>
                  <a:outerShdw blurRad="50800" dist="39000" dir="5460000" algn="tl">
                    <a:srgbClr val="000000">
                      <a:alpha val="38000"/>
                    </a:srgbClr>
                  </a:outerShdw>
                </a:effectLst>
              </a:rPr>
              <a:t>uncovering</a:t>
            </a:r>
          </a:p>
          <a:p>
            <a:endParaRPr lang="en-US" sz="1000" b="1" dirty="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err="1" smtClean="0">
                <a:ln w="11430"/>
                <a:effectLst>
                  <a:outerShdw blurRad="50800" dist="39000" dir="5460000" algn="tl">
                    <a:srgbClr val="000000">
                      <a:alpha val="38000"/>
                    </a:srgbClr>
                  </a:outerShdw>
                </a:effectLst>
              </a:rPr>
              <a:t>Gingivectomy</a:t>
            </a:r>
            <a:r>
              <a:rPr lang="en-US" sz="2400" b="1" dirty="0" smtClean="0">
                <a:ln w="11430"/>
                <a:effectLst>
                  <a:outerShdw blurRad="50800" dist="39000" dir="5460000" algn="tl">
                    <a:srgbClr val="000000">
                      <a:alpha val="38000"/>
                    </a:srgbClr>
                  </a:outerShdw>
                </a:effectLst>
              </a:rPr>
              <a:t> </a:t>
            </a:r>
            <a:r>
              <a:rPr lang="en-US" sz="2400" b="1" dirty="0">
                <a:ln w="11430"/>
                <a:effectLst>
                  <a:outerShdw blurRad="50800" dist="39000" dir="5460000" algn="tl">
                    <a:srgbClr val="000000">
                      <a:alpha val="38000"/>
                    </a:srgbClr>
                  </a:outerShdw>
                </a:effectLst>
              </a:rPr>
              <a:t>to improve access for operative dentistry, especially Class V lesions and root caries </a:t>
            </a:r>
            <a:endParaRPr lang="en-US" sz="2400" b="1" dirty="0" smtClean="0">
              <a:ln w="11430"/>
              <a:effectLst>
                <a:outerShdw blurRad="50800" dist="39000" dir="5460000" algn="tl">
                  <a:srgbClr val="000000">
                    <a:alpha val="38000"/>
                  </a:srgbClr>
                </a:outerShdw>
              </a:effectLst>
            </a:endParaRPr>
          </a:p>
          <a:p>
            <a:endParaRPr lang="en-US" sz="1000" b="1" dirty="0" smtClean="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smtClean="0">
                <a:ln w="11430"/>
                <a:effectLst>
                  <a:outerShdw blurRad="50800" dist="39000" dir="5460000" algn="tl">
                    <a:srgbClr val="000000">
                      <a:alpha val="38000"/>
                    </a:srgbClr>
                  </a:outerShdw>
                </a:effectLst>
              </a:rPr>
              <a:t>Multiple-quadrant </a:t>
            </a:r>
            <a:r>
              <a:rPr lang="en-US" sz="2400" b="1" dirty="0">
                <a:ln w="11430"/>
                <a:effectLst>
                  <a:outerShdw blurRad="50800" dist="39000" dir="5460000" algn="tl">
                    <a:srgbClr val="000000">
                      <a:alpha val="38000"/>
                    </a:srgbClr>
                  </a:outerShdw>
                </a:effectLst>
              </a:rPr>
              <a:t>operative </a:t>
            </a:r>
            <a:r>
              <a:rPr lang="en-US" sz="2400" b="1" dirty="0" smtClean="0">
                <a:ln w="11430"/>
                <a:effectLst>
                  <a:outerShdw blurRad="50800" dist="39000" dir="5460000" algn="tl">
                    <a:srgbClr val="000000">
                      <a:alpha val="38000"/>
                    </a:srgbClr>
                  </a:outerShdw>
                </a:effectLst>
              </a:rPr>
              <a:t>dentistry</a:t>
            </a:r>
          </a:p>
          <a:p>
            <a:endParaRPr lang="en-US" sz="1000" b="1" dirty="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smtClean="0">
                <a:ln w="11430"/>
                <a:effectLst>
                  <a:outerShdw blurRad="50800" dist="39000" dir="5460000" algn="tl">
                    <a:srgbClr val="000000">
                      <a:alpha val="38000"/>
                    </a:srgbClr>
                  </a:outerShdw>
                </a:effectLst>
              </a:rPr>
              <a:t>Soft </a:t>
            </a:r>
            <a:r>
              <a:rPr lang="en-US" sz="2400" b="1" dirty="0">
                <a:ln w="11430"/>
                <a:effectLst>
                  <a:outerShdw blurRad="50800" dist="39000" dir="5460000" algn="tl">
                    <a:srgbClr val="000000">
                      <a:alpha val="38000"/>
                    </a:srgbClr>
                  </a:outerShdw>
                </a:effectLst>
              </a:rPr>
              <a:t>tissue and hard (osseous) tissue crown </a:t>
            </a:r>
            <a:r>
              <a:rPr lang="en-US" sz="2400" b="1" dirty="0" smtClean="0">
                <a:ln w="11430"/>
                <a:effectLst>
                  <a:outerShdw blurRad="50800" dist="39000" dir="5460000" algn="tl">
                    <a:srgbClr val="000000">
                      <a:alpha val="38000"/>
                    </a:srgbClr>
                  </a:outerShdw>
                </a:effectLst>
              </a:rPr>
              <a:t>lengthening</a:t>
            </a:r>
          </a:p>
          <a:p>
            <a:endParaRPr lang="en-US" sz="1000" b="1" dirty="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err="1" smtClean="0">
                <a:ln w="11430"/>
                <a:effectLst>
                  <a:outerShdw blurRad="50800" dist="39000" dir="5460000" algn="tl">
                    <a:srgbClr val="000000">
                      <a:alpha val="38000"/>
                    </a:srgbClr>
                  </a:outerShdw>
                </a:effectLst>
              </a:rPr>
              <a:t>Apicoectomy</a:t>
            </a:r>
            <a:endParaRPr lang="en-US" sz="2400" b="1" dirty="0" smtClean="0">
              <a:ln w="11430"/>
              <a:effectLst>
                <a:outerShdw blurRad="50800" dist="39000" dir="5460000" algn="tl">
                  <a:srgbClr val="000000">
                    <a:alpha val="38000"/>
                  </a:srgbClr>
                </a:outerShdw>
              </a:effectLst>
            </a:endParaRPr>
          </a:p>
          <a:p>
            <a:endParaRPr lang="en-US" sz="1000" b="1" dirty="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smtClean="0">
                <a:ln w="11430"/>
                <a:effectLst>
                  <a:outerShdw blurRad="50800" dist="39000" dir="5460000" algn="tl">
                    <a:srgbClr val="000000">
                      <a:alpha val="38000"/>
                    </a:srgbClr>
                  </a:outerShdw>
                </a:effectLst>
              </a:rPr>
              <a:t>Exposure </a:t>
            </a:r>
            <a:r>
              <a:rPr lang="en-US" sz="2400" b="1" dirty="0">
                <a:ln w="11430"/>
                <a:effectLst>
                  <a:outerShdw blurRad="50800" dist="39000" dir="5460000" algn="tl">
                    <a:srgbClr val="000000">
                      <a:alpha val="38000"/>
                    </a:srgbClr>
                  </a:outerShdw>
                </a:effectLst>
              </a:rPr>
              <a:t>of </a:t>
            </a:r>
            <a:r>
              <a:rPr lang="en-US" sz="2400" b="1" dirty="0" err="1">
                <a:ln w="11430"/>
                <a:effectLst>
                  <a:outerShdw blurRad="50800" dist="39000" dir="5460000" algn="tl">
                    <a:srgbClr val="000000">
                      <a:alpha val="38000"/>
                    </a:srgbClr>
                  </a:outerShdw>
                </a:effectLst>
              </a:rPr>
              <a:t>unerupted</a:t>
            </a:r>
            <a:r>
              <a:rPr lang="en-US" sz="2400" b="1" dirty="0">
                <a:ln w="11430"/>
                <a:effectLst>
                  <a:outerShdw blurRad="50800" dist="39000" dir="5460000" algn="tl">
                    <a:srgbClr val="000000">
                      <a:alpha val="38000"/>
                    </a:srgbClr>
                  </a:outerShdw>
                </a:effectLst>
              </a:rPr>
              <a:t> </a:t>
            </a:r>
            <a:r>
              <a:rPr lang="en-US" sz="2400" b="1" dirty="0" smtClean="0">
                <a:ln w="11430"/>
                <a:effectLst>
                  <a:outerShdw blurRad="50800" dist="39000" dir="5460000" algn="tl">
                    <a:srgbClr val="000000">
                      <a:alpha val="38000"/>
                    </a:srgbClr>
                  </a:outerShdw>
                </a:effectLst>
              </a:rPr>
              <a:t>teeth </a:t>
            </a:r>
          </a:p>
          <a:p>
            <a:endParaRPr lang="en-US" sz="1000" b="1" dirty="0" smtClean="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err="1" smtClean="0">
                <a:ln w="11430"/>
                <a:effectLst>
                  <a:outerShdw blurRad="50800" dist="39000" dir="5460000" algn="tl">
                    <a:srgbClr val="000000">
                      <a:alpha val="38000"/>
                    </a:srgbClr>
                  </a:outerShdw>
                </a:effectLst>
              </a:rPr>
              <a:t>Frenectomy</a:t>
            </a:r>
            <a:endParaRPr lang="en-US" sz="2400" b="1" dirty="0" smtClean="0">
              <a:ln w="11430"/>
              <a:effectLst>
                <a:outerShdw blurRad="50800" dist="39000" dir="5460000" algn="tl">
                  <a:srgbClr val="000000">
                    <a:alpha val="38000"/>
                  </a:srgbClr>
                </a:outerShdw>
              </a:effectLst>
            </a:endParaRPr>
          </a:p>
          <a:p>
            <a:endParaRPr lang="en-US" sz="1000" b="1" dirty="0">
              <a:ln w="11430"/>
              <a:effectLst>
                <a:outerShdw blurRad="50800" dist="39000" dir="5460000" algn="tl">
                  <a:srgbClr val="000000">
                    <a:alpha val="38000"/>
                  </a:srgbClr>
                </a:outerShdw>
              </a:effectLst>
            </a:endParaRPr>
          </a:p>
          <a:p>
            <a:pPr marL="285750" indent="-285750">
              <a:buFont typeface="Wingdings" pitchFamily="2" charset="2"/>
              <a:buChar char="Ø"/>
            </a:pPr>
            <a:r>
              <a:rPr lang="en-US" sz="2400" b="1" dirty="0" smtClean="0">
                <a:ln w="11430"/>
                <a:effectLst>
                  <a:outerShdw blurRad="50800" dist="39000" dir="5460000" algn="tl">
                    <a:srgbClr val="000000">
                      <a:alpha val="38000"/>
                    </a:srgbClr>
                  </a:outerShdw>
                </a:effectLst>
              </a:rPr>
              <a:t>Implant </a:t>
            </a:r>
            <a:r>
              <a:rPr lang="en-US" sz="2400" b="1" dirty="0">
                <a:ln w="11430"/>
                <a:effectLst>
                  <a:outerShdw blurRad="50800" dist="39000" dir="5460000" algn="tl">
                    <a:srgbClr val="000000">
                      <a:alpha val="38000"/>
                    </a:srgbClr>
                  </a:outerShdw>
                </a:effectLst>
              </a:rPr>
              <a:t>placement/sinus lift/</a:t>
            </a:r>
            <a:r>
              <a:rPr lang="en-US" sz="2400" b="1" dirty="0" err="1">
                <a:ln w="11430"/>
                <a:effectLst>
                  <a:outerShdw blurRad="50800" dist="39000" dir="5460000" algn="tl">
                    <a:srgbClr val="000000">
                      <a:alpha val="38000"/>
                    </a:srgbClr>
                  </a:outerShdw>
                </a:effectLst>
              </a:rPr>
              <a:t>periimplantitis</a:t>
            </a:r>
            <a:r>
              <a:rPr lang="en-US" sz="2400" b="1" dirty="0">
                <a:ln w="11430"/>
                <a:effectLst>
                  <a:outerShdw blurRad="50800" dist="39000" dir="5460000" algn="tl">
                    <a:srgbClr val="000000">
                      <a:alpha val="38000"/>
                    </a:srgbClr>
                  </a:outerShdw>
                </a:effectLst>
              </a:rPr>
              <a:t> </a:t>
            </a:r>
            <a:r>
              <a:rPr lang="en-US" sz="2400" b="1" dirty="0" smtClean="0">
                <a:ln w="11430"/>
                <a:effectLst>
                  <a:outerShdw blurRad="50800" dist="39000" dir="5460000" algn="tl">
                    <a:srgbClr val="000000">
                      <a:alpha val="38000"/>
                    </a:srgbClr>
                  </a:outerShdw>
                </a:effectLst>
              </a:rPr>
              <a:t>treatment</a:t>
            </a:r>
          </a:p>
          <a:p>
            <a:pPr marL="285750" indent="-285750">
              <a:buFont typeface="Wingdings" pitchFamily="2" charset="2"/>
              <a:buChar char="Ø"/>
            </a:pPr>
            <a:r>
              <a:rPr lang="en-US" sz="2400" b="1" dirty="0" err="1" smtClean="0">
                <a:ln w="11430"/>
                <a:effectLst>
                  <a:outerShdw blurRad="50800" dist="39000" dir="5460000" algn="tl">
                    <a:srgbClr val="000000">
                      <a:alpha val="38000"/>
                    </a:srgbClr>
                  </a:outerShdw>
                </a:effectLst>
              </a:rPr>
              <a:t>Vestibuloplasty</a:t>
            </a:r>
            <a:r>
              <a:rPr lang="en-US" sz="2400" b="1" dirty="0" smtClean="0">
                <a:ln w="11430"/>
                <a:effectLst>
                  <a:outerShdw blurRad="50800" dist="39000" dir="5460000" algn="tl">
                    <a:srgbClr val="000000">
                      <a:alpha val="38000"/>
                    </a:srgbClr>
                  </a:outerShdw>
                </a:effectLst>
              </a:rPr>
              <a:t> </a:t>
            </a:r>
            <a:r>
              <a:rPr lang="en-US" sz="2400" b="1" dirty="0">
                <a:ln w="11430"/>
                <a:effectLst>
                  <a:outerShdw blurRad="50800" dist="39000" dir="5460000" algn="tl">
                    <a:srgbClr val="000000">
                      <a:alpha val="38000"/>
                    </a:srgbClr>
                  </a:outerShdw>
                </a:effectLst>
              </a:rPr>
              <a:t>before full-denture fabrication</a:t>
            </a:r>
          </a:p>
        </p:txBody>
      </p:sp>
    </p:spTree>
    <p:extLst>
      <p:ext uri="{BB962C8B-B14F-4D97-AF65-F5344CB8AC3E}">
        <p14:creationId xmlns:p14="http://schemas.microsoft.com/office/powerpoint/2010/main" val="22690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1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10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1000"/>
                                        <p:tgtEl>
                                          <p:spTgt spid="4">
                                            <p:txEl>
                                              <p:pRg st="10" end="10"/>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
                                            <p:txEl>
                                              <p:pRg st="12" end="12"/>
                                            </p:txEl>
                                          </p:spTgt>
                                        </p:tgtEl>
                                        <p:attrNameLst>
                                          <p:attrName>style.visibility</p:attrName>
                                        </p:attrNameLst>
                                      </p:cBhvr>
                                      <p:to>
                                        <p:strVal val="visible"/>
                                      </p:to>
                                    </p:set>
                                    <p:animEffect transition="in" filter="fade">
                                      <p:cBhvr>
                                        <p:cTn id="36" dur="500"/>
                                        <p:tgtEl>
                                          <p:spTgt spid="4">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animEffect transition="in" filter="fade">
                                      <p:cBhvr>
                                        <p:cTn id="41" dur="500"/>
                                        <p:tgtEl>
                                          <p:spTgt spid="4">
                                            <p:txEl>
                                              <p:pRg st="14" end="14"/>
                                            </p:txEl>
                                          </p:spTgt>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
                                            <p:txEl>
                                              <p:pRg st="16" end="16"/>
                                            </p:txEl>
                                          </p:spTgt>
                                        </p:tgtEl>
                                        <p:attrNameLst>
                                          <p:attrName>style.visibility</p:attrName>
                                        </p:attrNameLst>
                                      </p:cBhvr>
                                      <p:to>
                                        <p:strVal val="visible"/>
                                      </p:to>
                                    </p:set>
                                    <p:animEffect transition="in" filter="fade">
                                      <p:cBhvr>
                                        <p:cTn id="45" dur="500"/>
                                        <p:tgtEl>
                                          <p:spTgt spid="4">
                                            <p:txEl>
                                              <p:pRg st="16" end="16"/>
                                            </p:txEl>
                                          </p:spTgt>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animEffect transition="in" filter="fade">
                                      <p:cBhvr>
                                        <p:cTn id="49"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771"/>
            <a:ext cx="2308902" cy="369332"/>
          </a:xfrm>
          <a:prstGeom prst="rect">
            <a:avLst/>
          </a:prstGeom>
          <a:noFill/>
        </p:spPr>
        <p:txBody>
          <a:bodyPr wrap="none" rtlCol="0">
            <a:spAutoFit/>
          </a:bodyPr>
          <a:lstStyle/>
          <a:p>
            <a:r>
              <a:rPr lang="en-US" dirty="0" smtClean="0"/>
              <a:t>CLINICAL APLICATIOTS </a:t>
            </a:r>
            <a:endParaRPr lang="en-US" dirty="0"/>
          </a:p>
        </p:txBody>
      </p:sp>
      <p:sp>
        <p:nvSpPr>
          <p:cNvPr id="3" name="TextBox 2"/>
          <p:cNvSpPr txBox="1"/>
          <p:nvPr/>
        </p:nvSpPr>
        <p:spPr>
          <a:xfrm>
            <a:off x="137202" y="387474"/>
            <a:ext cx="4343400" cy="3970318"/>
          </a:xfrm>
          <a:prstGeom prst="rect">
            <a:avLst/>
          </a:prstGeom>
          <a:noFill/>
        </p:spPr>
        <p:txBody>
          <a:bodyPr wrap="square" rtlCol="0">
            <a:spAutoFit/>
          </a:bodyPr>
          <a:lstStyle/>
          <a:p>
            <a:r>
              <a:rPr lang="en-US" dirty="0" smtClean="0"/>
              <a:t>LASERS FOR SOFT TISSUE</a:t>
            </a:r>
          </a:p>
          <a:p>
            <a:r>
              <a:rPr lang="en-US" dirty="0"/>
              <a:t>Diode (810 nm, 940 nm, 980 nm, 1,064 nm), </a:t>
            </a:r>
            <a:r>
              <a:rPr lang="en-US" dirty="0" err="1"/>
              <a:t>Nd:YAG</a:t>
            </a:r>
            <a:r>
              <a:rPr lang="en-US" dirty="0"/>
              <a:t> (1,064 nm), CO2 (10,600 nm), </a:t>
            </a:r>
            <a:r>
              <a:rPr lang="en-US" dirty="0" err="1"/>
              <a:t>Er:YAG</a:t>
            </a:r>
            <a:r>
              <a:rPr lang="en-US" dirty="0"/>
              <a:t> (2,940 nm), </a:t>
            </a:r>
            <a:r>
              <a:rPr lang="en-US" dirty="0" err="1"/>
              <a:t>Er,Cr:YSGG</a:t>
            </a:r>
            <a:r>
              <a:rPr lang="en-US" dirty="0"/>
              <a:t> (2,780 nm), and potassium-</a:t>
            </a:r>
            <a:r>
              <a:rPr lang="en-US" dirty="0" err="1"/>
              <a:t>titanyl</a:t>
            </a:r>
            <a:r>
              <a:rPr lang="en-US" dirty="0"/>
              <a:t>-phosphate (KTP) (532 nm) lasers are the wavelengths used most commonly for soft tissue procedures.2 2. </a:t>
            </a:r>
            <a:r>
              <a:rPr lang="en-US" dirty="0" err="1"/>
              <a:t>Miserendino</a:t>
            </a:r>
            <a:r>
              <a:rPr lang="en-US" dirty="0"/>
              <a:t> LJ, Pick RM. Lasers in dentistry. Chicago: Quintessence Publishing Co.;1995.</a:t>
            </a:r>
            <a:endParaRPr lang="en-US" dirty="0" smtClean="0"/>
          </a:p>
          <a:p>
            <a:endParaRPr lang="en-US" dirty="0"/>
          </a:p>
          <a:p>
            <a:r>
              <a:rPr lang="en-US" dirty="0" smtClean="0"/>
              <a:t>LASER FOR HARD TISSUES</a:t>
            </a:r>
          </a:p>
          <a:p>
            <a:r>
              <a:rPr lang="en-US" dirty="0"/>
              <a:t>At present, erbium lasers are the only hard tissue laser wavelengths available commercially. </a:t>
            </a:r>
          </a:p>
        </p:txBody>
      </p:sp>
      <p:sp>
        <p:nvSpPr>
          <p:cNvPr id="4" name="Rectangle 3"/>
          <p:cNvSpPr/>
          <p:nvPr/>
        </p:nvSpPr>
        <p:spPr>
          <a:xfrm>
            <a:off x="4572000" y="4301860"/>
            <a:ext cx="4572000" cy="646331"/>
          </a:xfrm>
          <a:prstGeom prst="rect">
            <a:avLst/>
          </a:prstGeom>
        </p:spPr>
        <p:txBody>
          <a:bodyPr>
            <a:spAutoFit/>
          </a:bodyPr>
          <a:lstStyle/>
          <a:p>
            <a:r>
              <a:rPr lang="en-US" dirty="0"/>
              <a:t>Diagnostic/curing lasers These types of devices can be used for caries and calculus detection. </a:t>
            </a:r>
          </a:p>
        </p:txBody>
      </p:sp>
      <p:sp>
        <p:nvSpPr>
          <p:cNvPr id="5" name="Rectangle 4"/>
          <p:cNvSpPr/>
          <p:nvPr/>
        </p:nvSpPr>
        <p:spPr>
          <a:xfrm>
            <a:off x="169859" y="4625025"/>
            <a:ext cx="3483429" cy="1200329"/>
          </a:xfrm>
          <a:prstGeom prst="rect">
            <a:avLst/>
          </a:prstGeom>
        </p:spPr>
        <p:txBody>
          <a:bodyPr wrap="square">
            <a:spAutoFit/>
          </a:bodyPr>
          <a:lstStyle/>
          <a:p>
            <a:r>
              <a:rPr lang="en-US" dirty="0"/>
              <a:t>Photodynamic therapy Research is ongoing for the treatment of oral cancer using photodynamic therapy (PDT).18</a:t>
            </a:r>
          </a:p>
        </p:txBody>
      </p:sp>
      <p:sp>
        <p:nvSpPr>
          <p:cNvPr id="6" name="Rectangle 5"/>
          <p:cNvSpPr/>
          <p:nvPr/>
        </p:nvSpPr>
        <p:spPr>
          <a:xfrm>
            <a:off x="4031343" y="5414665"/>
            <a:ext cx="4572000" cy="1200329"/>
          </a:xfrm>
          <a:prstGeom prst="rect">
            <a:avLst/>
          </a:prstGeom>
        </p:spPr>
        <p:txBody>
          <a:bodyPr>
            <a:spAutoFit/>
          </a:bodyPr>
          <a:lstStyle/>
          <a:p>
            <a:r>
              <a:rPr lang="en-US" dirty="0" err="1"/>
              <a:t>photobiomodulation</a:t>
            </a:r>
            <a:r>
              <a:rPr lang="en-US" dirty="0"/>
              <a:t> – The process whereby laser energy is used to stimulate positive clinical outcomes such as pain relief and improved healing.</a:t>
            </a:r>
          </a:p>
        </p:txBody>
      </p:sp>
      <p:sp>
        <p:nvSpPr>
          <p:cNvPr id="7" name="Rectangle 6"/>
          <p:cNvSpPr/>
          <p:nvPr/>
        </p:nvSpPr>
        <p:spPr>
          <a:xfrm>
            <a:off x="4876800" y="-228600"/>
            <a:ext cx="44958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Laser Procedures Laser Assisted Caries Diagnosis and Management Restorative Dentistry  Surgical Applications of Dental Lasers  Periodontal Pocket Therapy  Laser Biopsy  </a:t>
            </a:r>
            <a:r>
              <a:rPr lang="en-US" dirty="0" err="1"/>
              <a:t>Gingivectomy</a:t>
            </a:r>
            <a:r>
              <a:rPr lang="en-US" dirty="0"/>
              <a:t>  </a:t>
            </a:r>
            <a:r>
              <a:rPr lang="en-US" dirty="0" err="1"/>
              <a:t>Frenectomy</a:t>
            </a:r>
            <a:r>
              <a:rPr lang="en-US" dirty="0"/>
              <a:t>  Flapless Crown Lengthening  Crown Lengthening with Minimally Invasive Flap Design • Oral Surgery • Lasers in Pediatric Dentistry • Endodontic Applications • </a:t>
            </a:r>
            <a:r>
              <a:rPr lang="en-US" dirty="0" err="1"/>
              <a:t>Photobiomodulation</a:t>
            </a:r>
            <a:r>
              <a:rPr lang="en-US" dirty="0"/>
              <a:t> (</a:t>
            </a:r>
            <a:r>
              <a:rPr lang="en-US" dirty="0" err="1"/>
              <a:t>Biostimulation</a:t>
            </a:r>
            <a:r>
              <a:rPr lang="en-US" dirty="0"/>
              <a:t>) • Conclusion • Course Test • References • About the Author</a:t>
            </a:r>
          </a:p>
        </p:txBody>
      </p:sp>
    </p:spTree>
    <p:extLst>
      <p:ext uri="{BB962C8B-B14F-4D97-AF65-F5344CB8AC3E}">
        <p14:creationId xmlns:p14="http://schemas.microsoft.com/office/powerpoint/2010/main" val="20423670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71</a:t>
            </a:fld>
            <a:endParaRPr lang="en-US"/>
          </a:p>
        </p:txBody>
      </p:sp>
      <p:sp>
        <p:nvSpPr>
          <p:cNvPr id="4"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TextBox 4"/>
          <p:cNvSpPr txBox="1"/>
          <p:nvPr/>
        </p:nvSpPr>
        <p:spPr>
          <a:xfrm>
            <a:off x="148245" y="6243935"/>
            <a:ext cx="8843355" cy="461665"/>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rgbClr r="0" g="0" b="0"/>
          </a:lnRef>
          <a:fillRef idx="1003">
            <a:schemeClr val="lt1"/>
          </a:fillRef>
          <a:effectRef idx="0">
            <a:scrgbClr r="0" g="0" b="0"/>
          </a:effectRef>
          <a:fontRef idx="major"/>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dirty="0" smtClean="0">
                <a:ln w="11430"/>
                <a:solidFill>
                  <a:sysClr val="windowText" lastClr="000000"/>
                </a:solidFill>
                <a:effectLst>
                  <a:outerShdw blurRad="50800" dist="39000" dir="5460000" algn="tl">
                    <a:srgbClr val="000000">
                      <a:alpha val="38000"/>
                    </a:srgbClr>
                  </a:outerShdw>
                </a:effectLst>
              </a:rPr>
              <a:t>(</a:t>
            </a:r>
            <a:r>
              <a:rPr lang="en-US" sz="1200" b="1" dirty="0" smtClean="0">
                <a:ln w="11430"/>
                <a:solidFill>
                  <a:sysClr val="windowText" lastClr="000000"/>
                </a:solidFill>
              </a:rPr>
              <a:t>Schema from Sasaki KM et al. </a:t>
            </a:r>
            <a:r>
              <a:rPr lang="en-US" sz="1200" b="1" dirty="0" err="1" smtClean="0">
                <a:ln w="11430"/>
                <a:solidFill>
                  <a:sysClr val="windowText" lastClr="000000"/>
                </a:solidFill>
              </a:rPr>
              <a:t>Ultrastructural</a:t>
            </a:r>
            <a:r>
              <a:rPr lang="en-US" sz="1200" b="1" dirty="0" smtClean="0">
                <a:ln w="11430"/>
                <a:solidFill>
                  <a:sysClr val="windowText" lastClr="000000"/>
                </a:solidFill>
              </a:rPr>
              <a:t> analysis of bone tissue irradiated by </a:t>
            </a:r>
            <a:r>
              <a:rPr lang="en-US" sz="1200" b="1" dirty="0" err="1" smtClean="0">
                <a:ln w="11430"/>
                <a:solidFill>
                  <a:sysClr val="windowText" lastClr="000000"/>
                </a:solidFill>
              </a:rPr>
              <a:t>Er:YAG</a:t>
            </a:r>
            <a:r>
              <a:rPr lang="en-US" sz="1200" b="1" dirty="0" smtClean="0">
                <a:ln w="11430"/>
                <a:solidFill>
                  <a:sysClr val="windowText" lastClr="000000"/>
                </a:solidFill>
              </a:rPr>
              <a:t> laser. Lasers </a:t>
            </a:r>
            <a:r>
              <a:rPr lang="en-US" sz="1200" b="1" dirty="0" err="1" smtClean="0">
                <a:ln w="11430"/>
                <a:solidFill>
                  <a:sysClr val="windowText" lastClr="000000"/>
                </a:solidFill>
              </a:rPr>
              <a:t>Surg</a:t>
            </a:r>
            <a:r>
              <a:rPr lang="en-US" sz="1200" b="1" dirty="0" smtClean="0">
                <a:ln w="11430"/>
                <a:solidFill>
                  <a:sysClr val="windowText" lastClr="000000"/>
                </a:solidFill>
              </a:rPr>
              <a:t> Med 2002: 31: 322-332; with permission. Lasers in Surgery and Medicine  copyright (2002) Wiley-</a:t>
            </a:r>
            <a:r>
              <a:rPr lang="en-US" sz="1200" b="1" dirty="0" err="1" smtClean="0">
                <a:ln w="11430"/>
                <a:solidFill>
                  <a:sysClr val="windowText" lastClr="000000"/>
                </a:solidFill>
              </a:rPr>
              <a:t>Liss</a:t>
            </a:r>
            <a:r>
              <a:rPr lang="en-US" sz="1200" b="1" dirty="0" smtClean="0">
                <a:ln w="11430"/>
                <a:solidFill>
                  <a:sysClr val="windowText" lastClr="000000"/>
                </a:solidFill>
              </a:rPr>
              <a:t>, Inc.).</a:t>
            </a:r>
            <a:endParaRPr lang="en-US" sz="1200" b="1" dirty="0">
              <a:ln w="11430"/>
              <a:solidFill>
                <a:sysClr val="windowText" lastClr="000000"/>
              </a:solidFill>
            </a:endParaRPr>
          </a:p>
        </p:txBody>
      </p:sp>
      <p:pic>
        <p:nvPicPr>
          <p:cNvPr id="6" name="Picture 2"/>
          <p:cNvPicPr>
            <a:picLocks noChangeAspect="1" noChangeArrowheads="1"/>
          </p:cNvPicPr>
          <p:nvPr/>
        </p:nvPicPr>
        <p:blipFill>
          <a:blip r:embed="rId3" cstate="print"/>
          <a:srcRect/>
          <a:stretch>
            <a:fillRect/>
          </a:stretch>
        </p:blipFill>
        <p:spPr bwMode="auto">
          <a:xfrm>
            <a:off x="152400" y="1600200"/>
            <a:ext cx="3640548" cy="2133600"/>
          </a:xfrm>
          <a:prstGeom prst="rect">
            <a:avLst/>
          </a:prstGeom>
          <a:noFill/>
          <a:ln w="9525">
            <a:noFill/>
            <a:miter lim="800000"/>
            <a:headEnd/>
            <a:tailEnd/>
          </a:ln>
          <a:effectLst>
            <a:outerShdw blurRad="50800" dist="152400" dir="8520000" sx="105000" sy="105000" algn="ctr" rotWithShape="0">
              <a:schemeClr val="bg1">
                <a:lumMod val="50000"/>
                <a:alpha val="23000"/>
              </a:schemeClr>
            </a:outerShdw>
          </a:effectLst>
          <a:scene3d>
            <a:camera prst="orthographicFront"/>
            <a:lightRig rig="threePt" dir="t"/>
          </a:scene3d>
          <a:sp3d/>
        </p:spPr>
      </p:pic>
      <p:sp>
        <p:nvSpPr>
          <p:cNvPr id="7" name="Rectangle 6"/>
          <p:cNvSpPr/>
          <p:nvPr/>
        </p:nvSpPr>
        <p:spPr>
          <a:xfrm>
            <a:off x="609600" y="961986"/>
            <a:ext cx="1872179" cy="369332"/>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b="1" dirty="0" smtClean="0">
                <a:solidFill>
                  <a:schemeClr val="bg1"/>
                </a:solidFill>
              </a:rPr>
              <a:t>Before irradiation</a:t>
            </a:r>
            <a:endParaRPr lang="en-US" dirty="0">
              <a:solidFill>
                <a:schemeClr val="bg1"/>
              </a:solidFill>
            </a:endParaRPr>
          </a:p>
        </p:txBody>
      </p:sp>
      <p:pic>
        <p:nvPicPr>
          <p:cNvPr id="8" name="Picture 3"/>
          <p:cNvPicPr>
            <a:picLocks noChangeAspect="1" noChangeArrowheads="1"/>
          </p:cNvPicPr>
          <p:nvPr/>
        </p:nvPicPr>
        <p:blipFill>
          <a:blip r:embed="rId4" cstate="print"/>
          <a:srcRect/>
          <a:stretch>
            <a:fillRect/>
          </a:stretch>
        </p:blipFill>
        <p:spPr bwMode="auto">
          <a:xfrm>
            <a:off x="6134100" y="1627994"/>
            <a:ext cx="2552700" cy="2029606"/>
          </a:xfrm>
          <a:prstGeom prst="rect">
            <a:avLst/>
          </a:prstGeom>
          <a:noFill/>
          <a:ln w="9525">
            <a:noFill/>
            <a:miter lim="800000"/>
            <a:headEnd/>
            <a:tailEnd/>
          </a:ln>
          <a:effectLst>
            <a:glow rad="101600">
              <a:schemeClr val="bg1">
                <a:lumMod val="65000"/>
                <a:alpha val="60000"/>
              </a:schemeClr>
            </a:glow>
          </a:effectLst>
        </p:spPr>
      </p:pic>
      <p:sp>
        <p:nvSpPr>
          <p:cNvPr id="9" name="Rectangle 8"/>
          <p:cNvSpPr/>
          <p:nvPr/>
        </p:nvSpPr>
        <p:spPr>
          <a:xfrm>
            <a:off x="6248400" y="961986"/>
            <a:ext cx="1740413" cy="369332"/>
          </a:xfrm>
          <a:prstGeom prst="rect">
            <a:avLst/>
          </a:prstGeom>
          <a:ln>
            <a:noFill/>
          </a:ln>
          <a:effectLst/>
          <a:scene3d>
            <a:camera prst="orthographicFront">
              <a:rot lat="0" lon="0" rev="0"/>
            </a:camera>
            <a:lightRig rig="chilly" dir="t">
              <a:rot lat="0" lon="0" rev="18480000"/>
            </a:lightRig>
          </a:scene3d>
          <a:sp3d prstMaterial="clear">
            <a:bevelT h="63500"/>
          </a:sp3d>
        </p:spPr>
        <p:txBody>
          <a:bodyPr wrap="none">
            <a:spAutoFit/>
          </a:bodyPr>
          <a:lstStyle/>
          <a:p>
            <a:r>
              <a:rPr lang="en-US" b="1" dirty="0" smtClean="0">
                <a:solidFill>
                  <a:schemeClr val="bg1"/>
                </a:solidFill>
              </a:rPr>
              <a:t>Laser irradiation</a:t>
            </a:r>
            <a:endParaRPr lang="en-US" dirty="0">
              <a:solidFill>
                <a:schemeClr val="bg1"/>
              </a:solidFill>
            </a:endParaRPr>
          </a:p>
        </p:txBody>
      </p:sp>
      <p:pic>
        <p:nvPicPr>
          <p:cNvPr id="10" name="Picture 5"/>
          <p:cNvPicPr>
            <a:picLocks noChangeAspect="1" noChangeArrowheads="1"/>
          </p:cNvPicPr>
          <p:nvPr/>
        </p:nvPicPr>
        <p:blipFill>
          <a:blip r:embed="rId5" cstate="print"/>
          <a:srcRect/>
          <a:stretch>
            <a:fillRect/>
          </a:stretch>
        </p:blipFill>
        <p:spPr bwMode="auto">
          <a:xfrm>
            <a:off x="148245" y="4086186"/>
            <a:ext cx="8500526" cy="1930957"/>
          </a:xfrm>
          <a:prstGeom prst="rect">
            <a:avLst/>
          </a:prstGeom>
          <a:noFill/>
          <a:ln w="9525">
            <a:noFill/>
            <a:miter lim="800000"/>
            <a:headEnd/>
            <a:tailEnd/>
          </a:ln>
          <a:effectLst/>
        </p:spPr>
      </p:pic>
      <p:sp>
        <p:nvSpPr>
          <p:cNvPr id="11" name="Rectangle 10"/>
          <p:cNvSpPr/>
          <p:nvPr/>
        </p:nvSpPr>
        <p:spPr>
          <a:xfrm>
            <a:off x="711055" y="5726668"/>
            <a:ext cx="7801103" cy="36933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             Deep layer                         Intermediate layer              Superficial layer</a:t>
            </a:r>
            <a:endParaRPr lang="en-US" b="1" dirty="0">
              <a:ln w="11430"/>
              <a:solidFill>
                <a:sysClr val="windowText" lastClr="000000"/>
              </a:solidFill>
            </a:endParaRPr>
          </a:p>
        </p:txBody>
      </p:sp>
      <p:sp>
        <p:nvSpPr>
          <p:cNvPr id="12" name="Rectangle 11"/>
          <p:cNvSpPr/>
          <p:nvPr/>
        </p:nvSpPr>
        <p:spPr>
          <a:xfrm>
            <a:off x="3792948" y="2349803"/>
            <a:ext cx="2251514"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  W: water molecules.</a:t>
            </a:r>
            <a:endParaRPr lang="en-US" b="1" dirty="0">
              <a:ln w="11430"/>
              <a:solidFill>
                <a:sysClr val="windowText" lastClr="000000"/>
              </a:solidFill>
            </a:endParaRPr>
          </a:p>
        </p:txBody>
      </p:sp>
      <p:sp>
        <p:nvSpPr>
          <p:cNvPr id="13" name="Rectangle 12"/>
          <p:cNvSpPr/>
          <p:nvPr/>
        </p:nvSpPr>
        <p:spPr>
          <a:xfrm>
            <a:off x="3792949" y="1716682"/>
            <a:ext cx="2455451" cy="36933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BA: biological </a:t>
            </a:r>
            <a:r>
              <a:rPr lang="en-US" b="1" dirty="0" err="1" smtClean="0">
                <a:ln w="11430"/>
                <a:solidFill>
                  <a:sysClr val="windowText" lastClr="000000"/>
                </a:solidFill>
              </a:rPr>
              <a:t>apatites</a:t>
            </a:r>
            <a:r>
              <a:rPr lang="en-US" b="1" dirty="0" smtClean="0">
                <a:ln w="11430"/>
                <a:solidFill>
                  <a:sysClr val="windowText" lastClr="000000"/>
                </a:solidFill>
              </a:rPr>
              <a:t>.</a:t>
            </a:r>
            <a:endParaRPr lang="en-US" b="1" dirty="0">
              <a:ln w="11430"/>
              <a:solidFill>
                <a:sysClr val="windowText" lastClr="000000"/>
              </a:solidFill>
            </a:endParaRPr>
          </a:p>
        </p:txBody>
      </p:sp>
      <p:sp>
        <p:nvSpPr>
          <p:cNvPr id="14" name="Rectangle 13"/>
          <p:cNvSpPr/>
          <p:nvPr/>
        </p:nvSpPr>
        <p:spPr>
          <a:xfrm>
            <a:off x="3792949" y="2057400"/>
            <a:ext cx="2188752" cy="36933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PM: protein matrix.</a:t>
            </a:r>
            <a:endParaRPr lang="en-US" b="1" dirty="0">
              <a:ln w="11430"/>
              <a:solidFill>
                <a:sysClr val="windowText" lastClr="000000"/>
              </a:solidFill>
            </a:endParaRPr>
          </a:p>
        </p:txBody>
      </p:sp>
      <p:sp>
        <p:nvSpPr>
          <p:cNvPr id="15" name="Rectangle 14"/>
          <p:cNvSpPr/>
          <p:nvPr/>
        </p:nvSpPr>
        <p:spPr>
          <a:xfrm>
            <a:off x="533400" y="152400"/>
            <a:ext cx="6969087" cy="646331"/>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342900" lvl="0" indent="-342900" algn="ctr">
              <a:lnSpc>
                <a:spcPct val="80000"/>
              </a:lnSpc>
              <a:spcBef>
                <a:spcPct val="20000"/>
              </a:spcBef>
            </a:pPr>
            <a:r>
              <a:rPr lang="sl-SI" sz="2000" b="1" dirty="0" smtClean="0">
                <a:solidFill>
                  <a:schemeClr val="bg1"/>
                </a:solidFill>
                <a:latin typeface="Arial" pitchFamily="34" charset="0"/>
                <a:cs typeface="Arial" pitchFamily="34" charset="0"/>
              </a:rPr>
              <a:t>Scaling and Concrement Removal</a:t>
            </a:r>
            <a:r>
              <a:rPr lang="en-US" sz="2000" b="1" dirty="0" smtClean="0">
                <a:solidFill>
                  <a:schemeClr val="bg1"/>
                </a:solidFill>
                <a:latin typeface="Arial" pitchFamily="34" charset="0"/>
                <a:cs typeface="Arial" pitchFamily="34" charset="0"/>
              </a:rPr>
              <a:t> /  </a:t>
            </a:r>
            <a:r>
              <a:rPr lang="en-GB" sz="2000" b="1" dirty="0" err="1" smtClean="0">
                <a:solidFill>
                  <a:schemeClr val="bg1"/>
                </a:solidFill>
                <a:latin typeface="Arial" pitchFamily="34" charset="0"/>
                <a:ea typeface="Times New Roman" pitchFamily="18" charset="0"/>
                <a:cs typeface="Arial" pitchFamily="34" charset="0"/>
              </a:rPr>
              <a:t>Er:YAG</a:t>
            </a:r>
            <a:r>
              <a:rPr lang="en-GB" sz="2000" b="1" dirty="0" smtClean="0">
                <a:solidFill>
                  <a:schemeClr val="bg1"/>
                </a:solidFill>
                <a:latin typeface="Arial" pitchFamily="34" charset="0"/>
                <a:ea typeface="Times New Roman" pitchFamily="18" charset="0"/>
                <a:cs typeface="Arial" pitchFamily="34" charset="0"/>
              </a:rPr>
              <a:t> wavelength</a:t>
            </a:r>
            <a:endParaRPr lang="en-GB" sz="2000" dirty="0" smtClean="0">
              <a:solidFill>
                <a:schemeClr val="bg1"/>
              </a:solidFill>
              <a:latin typeface="Arial" pitchFamily="34" charset="0"/>
            </a:endParaRPr>
          </a:p>
          <a:p>
            <a:pPr marL="342900" indent="-342900" algn="ctr">
              <a:lnSpc>
                <a:spcPct val="80000"/>
              </a:lnSpc>
              <a:spcBef>
                <a:spcPct val="20000"/>
              </a:spcBef>
            </a:pPr>
            <a:endParaRPr lang="sl-SI" sz="2000" dirty="0" smtClean="0">
              <a:solidFill>
                <a:schemeClr val="bg1"/>
              </a:solidFill>
            </a:endParaRPr>
          </a:p>
        </p:txBody>
      </p:sp>
    </p:spTree>
    <p:extLst>
      <p:ext uri="{BB962C8B-B14F-4D97-AF65-F5344CB8AC3E}">
        <p14:creationId xmlns:p14="http://schemas.microsoft.com/office/powerpoint/2010/main" val="18996099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533400"/>
            <a:ext cx="8229600" cy="1143000"/>
          </a:xfrm>
        </p:spPr>
        <p:txBody>
          <a:bodyPr/>
          <a:lstStyle/>
          <a:p>
            <a:pPr algn="l" eaLnBrk="1" hangingPunct="1"/>
            <a:r>
              <a:rPr lang="en-US" altLang="mk-MK" sz="3200" b="1" dirty="0" smtClean="0"/>
              <a:t/>
            </a:r>
            <a:br>
              <a:rPr lang="en-US" altLang="mk-MK" sz="3200" b="1" dirty="0" smtClean="0"/>
            </a:br>
            <a:r>
              <a:rPr lang="en-US" altLang="mk-MK" sz="3200" b="1" dirty="0" smtClean="0"/>
              <a:t>LASER – THE FUTURE OF DENTISTRY</a:t>
            </a:r>
            <a:endParaRPr lang="mk-MK" altLang="mk-MK" sz="3200" b="1" dirty="0" smtClean="0"/>
          </a:p>
        </p:txBody>
      </p:sp>
      <p:grpSp>
        <p:nvGrpSpPr>
          <p:cNvPr id="3077" name="Group 13"/>
          <p:cNvGrpSpPr>
            <a:grpSpLocks/>
          </p:cNvGrpSpPr>
          <p:nvPr/>
        </p:nvGrpSpPr>
        <p:grpSpPr bwMode="auto">
          <a:xfrm>
            <a:off x="0" y="228600"/>
            <a:ext cx="9144000" cy="350838"/>
            <a:chOff x="0" y="6324600"/>
            <a:chExt cx="9144000" cy="350838"/>
          </a:xfrm>
        </p:grpSpPr>
        <p:cxnSp>
          <p:nvCxnSpPr>
            <p:cNvPr id="9" name="Straight Connector 8"/>
            <p:cNvCxnSpPr/>
            <p:nvPr/>
          </p:nvCxnSpPr>
          <p:spPr>
            <a:xfrm>
              <a:off x="0" y="6324600"/>
              <a:ext cx="9144000" cy="460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77000"/>
              <a:ext cx="9144000" cy="460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629400"/>
              <a:ext cx="9144000" cy="460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p:cNvSpPr txBox="1">
            <a:spLocks/>
          </p:cNvSpPr>
          <p:nvPr/>
        </p:nvSpPr>
        <p:spPr bwMode="auto">
          <a:xfrm>
            <a:off x="457200" y="1828800"/>
            <a:ext cx="86868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Char char="•"/>
              <a:defRPr/>
            </a:pPr>
            <a:r>
              <a:rPr lang="en-US" sz="2400" dirty="0" smtClean="0"/>
              <a:t>Working with light energy in dentistry is still our choice.                   In future it will be a must – the patients demand rises.</a:t>
            </a:r>
          </a:p>
          <a:p>
            <a:pPr eaLnBrk="1" fontAlgn="auto" hangingPunct="1">
              <a:spcAft>
                <a:spcPts val="0"/>
              </a:spcAft>
              <a:buFont typeface="Arial" pitchFamily="34" charset="0"/>
              <a:buChar char="•"/>
              <a:defRPr/>
            </a:pPr>
            <a:r>
              <a:rPr lang="en-US" sz="2400" dirty="0" smtClean="0"/>
              <a:t>Dental laser applicable in so many dental procedures is a new level of GP dentistry; </a:t>
            </a:r>
          </a:p>
          <a:p>
            <a:pPr lvl="1" eaLnBrk="1" fontAlgn="auto" hangingPunct="1">
              <a:spcAft>
                <a:spcPts val="0"/>
              </a:spcAft>
              <a:buFont typeface="Arial" pitchFamily="34" charset="0"/>
              <a:buChar char="•"/>
              <a:defRPr/>
            </a:pPr>
            <a:r>
              <a:rPr lang="en-US" sz="2000" dirty="0" smtClean="0"/>
              <a:t>Are we “better” general practitioners???    </a:t>
            </a:r>
          </a:p>
          <a:p>
            <a:pPr lvl="1" eaLnBrk="1" fontAlgn="auto" hangingPunct="1">
              <a:spcAft>
                <a:spcPts val="0"/>
              </a:spcAft>
              <a:buFont typeface="Arial" pitchFamily="34" charset="0"/>
              <a:buChar char="•"/>
              <a:defRPr/>
            </a:pPr>
            <a:r>
              <a:rPr lang="en-US" sz="2000" dirty="0" smtClean="0"/>
              <a:t>Do the cases look differently done with laser??? </a:t>
            </a:r>
            <a:endParaRPr lang="en-US" sz="2000" dirty="0"/>
          </a:p>
          <a:p>
            <a:pPr lvl="1" eaLnBrk="1" fontAlgn="auto" hangingPunct="1">
              <a:spcAft>
                <a:spcPts val="0"/>
              </a:spcAft>
              <a:buFont typeface="Arial" pitchFamily="34" charset="0"/>
              <a:buChar char="•"/>
              <a:defRPr/>
            </a:pPr>
            <a:r>
              <a:rPr lang="en-US" sz="2000" dirty="0" smtClean="0"/>
              <a:t>Can we start being selective in the procedures  WE LIKE, specifying in certain dental issues - making Influence over the praxis development?</a:t>
            </a:r>
            <a:endParaRPr lang="en-US" sz="2000" dirty="0"/>
          </a:p>
        </p:txBody>
      </p:sp>
      <p:sp>
        <p:nvSpPr>
          <p:cNvPr id="4" name="Oval 3"/>
          <p:cNvSpPr/>
          <p:nvPr/>
        </p:nvSpPr>
        <p:spPr>
          <a:xfrm>
            <a:off x="457200" y="122573"/>
            <a:ext cx="2300958" cy="913730"/>
          </a:xfrm>
          <a:prstGeom prst="ellipse">
            <a:avLst/>
          </a:prstGeom>
          <a:solidFill>
            <a:schemeClr val="bg1">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mk-MK" sz="3200" b="1" dirty="0">
                <a:solidFill>
                  <a:schemeClr val="tx1"/>
                </a:solidFill>
              </a:rPr>
              <a:t>1. Topic</a:t>
            </a:r>
            <a:endParaRPr lang="en-US" sz="3200" dirty="0">
              <a:solidFill>
                <a:schemeClr val="tx1"/>
              </a:solidFill>
            </a:endParaRPr>
          </a:p>
        </p:txBody>
      </p:sp>
      <p:cxnSp>
        <p:nvCxnSpPr>
          <p:cNvPr id="16" name="Straight Connector 15"/>
          <p:cNvCxnSpPr/>
          <p:nvPr/>
        </p:nvCxnSpPr>
        <p:spPr>
          <a:xfrm>
            <a:off x="0" y="6629400"/>
            <a:ext cx="9144000" cy="460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46906" y="4133850"/>
            <a:ext cx="7696200" cy="1981200"/>
          </a:xfrm>
          <a:prstGeom prst="roundRect">
            <a:avLst/>
          </a:prstGeom>
          <a:solidFill>
            <a:srgbClr val="FFFF00"/>
          </a:solidFill>
          <a:ln>
            <a:solidFill>
              <a:schemeClr val="bg2"/>
            </a:solidFill>
          </a:ln>
          <a:effectLst>
            <a:outerShdw blurRad="190500" dist="228600" dir="2700000" algn="ctr">
              <a:srgbClr val="000000">
                <a:alpha val="30000"/>
              </a:srgbClr>
            </a:outerShdw>
            <a:softEdge rad="6350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bwMode="auto">
          <a:xfrm>
            <a:off x="1294606" y="4114800"/>
            <a:ext cx="6400800" cy="2044700"/>
          </a:xfrm>
          <a:prstGeom prst="rect">
            <a:avLst/>
          </a:prstGeom>
          <a:solidFill>
            <a:srgbClr val="FFFF00"/>
          </a:solidFill>
          <a:ln>
            <a:noFill/>
          </a:ln>
          <a:extLst/>
        </p:spPr>
        <p:txBody>
          <a:bodyPr vert="horz" wrap="square" lIns="91440" tIns="45720" rIns="91440" bIns="45720" numCol="1" rtlCol="0" anchor="t" anchorCtr="0" compatLnSpc="1">
            <a:prstTxWarp prst="textNoShape">
              <a:avLst/>
            </a:prstTxWarp>
            <a:normAutofit fontScale="85000"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charset="0"/>
              <a:buNone/>
              <a:defRPr/>
            </a:pPr>
            <a:endParaRPr lang="en-US" sz="2000" dirty="0" smtClean="0"/>
          </a:p>
          <a:p>
            <a:pPr marL="0" indent="0" fontAlgn="auto">
              <a:spcAft>
                <a:spcPts val="0"/>
              </a:spcAft>
              <a:buFont typeface="Arial" charset="0"/>
              <a:buNone/>
              <a:defRPr/>
            </a:pPr>
            <a:r>
              <a:rPr lang="en-US" sz="2000" dirty="0" smtClean="0"/>
              <a:t>To know how to work with the </a:t>
            </a:r>
            <a:r>
              <a:rPr lang="en-US" sz="2000" dirty="0" err="1" smtClean="0"/>
              <a:t>Er:YAG</a:t>
            </a:r>
            <a:r>
              <a:rPr lang="en-US" sz="2000" dirty="0" smtClean="0"/>
              <a:t> laser is important to get informed about:</a:t>
            </a:r>
          </a:p>
          <a:p>
            <a:pPr marL="514350" indent="-514350" fontAlgn="auto">
              <a:spcAft>
                <a:spcPts val="0"/>
              </a:spcAft>
              <a:buFont typeface="+mj-lt"/>
              <a:buAutoNum type="arabicPeriod"/>
              <a:defRPr/>
            </a:pPr>
            <a:r>
              <a:rPr lang="en-US" sz="2000" dirty="0" smtClean="0"/>
              <a:t>Physics of laser light</a:t>
            </a:r>
          </a:p>
          <a:p>
            <a:pPr marL="514350" indent="-514350" fontAlgn="auto">
              <a:spcAft>
                <a:spcPts val="0"/>
              </a:spcAft>
              <a:buFont typeface="+mj-lt"/>
              <a:buAutoNum type="arabicPeriod"/>
              <a:defRPr/>
            </a:pPr>
            <a:r>
              <a:rPr lang="en-US" sz="2000" dirty="0" smtClean="0"/>
              <a:t>Laser – tissue interaction </a:t>
            </a:r>
          </a:p>
          <a:p>
            <a:pPr marL="514350" indent="-514350" fontAlgn="auto">
              <a:spcAft>
                <a:spcPts val="0"/>
              </a:spcAft>
              <a:buFont typeface="+mj-lt"/>
              <a:buAutoNum type="arabicPeriod"/>
              <a:defRPr/>
            </a:pPr>
            <a:r>
              <a:rPr lang="en-US" sz="2000" dirty="0" smtClean="0"/>
              <a:t>Laser device</a:t>
            </a:r>
          </a:p>
          <a:p>
            <a:pPr marL="514350" indent="-514350" fontAlgn="auto">
              <a:spcAft>
                <a:spcPts val="0"/>
              </a:spcAft>
              <a:buFont typeface="+mj-lt"/>
              <a:buAutoNum type="arabicPeriod"/>
              <a:defRPr/>
            </a:pPr>
            <a:r>
              <a:rPr lang="en-US" sz="2000" dirty="0" smtClean="0"/>
              <a:t>Clinical application of </a:t>
            </a:r>
            <a:r>
              <a:rPr lang="en-US" sz="2000" dirty="0" err="1" smtClean="0"/>
              <a:t>Er:YAG</a:t>
            </a:r>
            <a:r>
              <a:rPr lang="en-US" sz="2000" dirty="0" smtClean="0"/>
              <a:t> laser in dentistry/periodontics</a:t>
            </a:r>
          </a:p>
        </p:txBody>
      </p:sp>
    </p:spTree>
    <p:extLst>
      <p:ext uri="{BB962C8B-B14F-4D97-AF65-F5344CB8AC3E}">
        <p14:creationId xmlns:p14="http://schemas.microsoft.com/office/powerpoint/2010/main" val="38410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in)">
                                      <p:cBhvr>
                                        <p:cTn id="11" dur="2000"/>
                                        <p:tgtEl>
                                          <p:spTgt spid="3074"/>
                                        </p:tgtEl>
                                      </p:cBhvr>
                                    </p:animEffect>
                                  </p:childTnLst>
                                </p:cTn>
                              </p:par>
                            </p:childTnLst>
                          </p:cTn>
                        </p:par>
                        <p:par>
                          <p:cTn id="12" fill="hold">
                            <p:stCondLst>
                              <p:cond delay="4000"/>
                            </p:stCondLst>
                            <p:childTnLst>
                              <p:par>
                                <p:cTn id="13" presetID="10" presetClass="entr" presetSubtype="0" fill="hold" nodeType="afterEffect">
                                  <p:stCondLst>
                                    <p:cond delay="25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125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circle(in)">
                                      <p:cBhvr>
                                        <p:cTn id="20" dur="2000"/>
                                        <p:tgtEl>
                                          <p:spTgt spid="12">
                                            <p:txEl>
                                              <p:pRg st="1" end="1"/>
                                            </p:txEl>
                                          </p:spTgt>
                                        </p:tgtEl>
                                      </p:cBhvr>
                                    </p:animEffect>
                                  </p:childTnLst>
                                </p:cTn>
                              </p:par>
                            </p:childTnLst>
                          </p:cTn>
                        </p:par>
                        <p:par>
                          <p:cTn id="21" fill="hold">
                            <p:stCondLst>
                              <p:cond delay="2000"/>
                            </p:stCondLst>
                            <p:childTnLst>
                              <p:par>
                                <p:cTn id="22" presetID="6" presetClass="entr" presetSubtype="16" fill="hold" nodeType="afterEffect">
                                  <p:stCondLst>
                                    <p:cond delay="75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circle(in)">
                                      <p:cBhvr>
                                        <p:cTn id="24" dur="2000"/>
                                        <p:tgtEl>
                                          <p:spTgt spid="12">
                                            <p:txEl>
                                              <p:pRg st="2" end="2"/>
                                            </p:txEl>
                                          </p:spTgt>
                                        </p:tgtEl>
                                      </p:cBhvr>
                                    </p:animEffect>
                                  </p:childTnLst>
                                </p:cTn>
                              </p:par>
                            </p:childTnLst>
                          </p:cTn>
                        </p:par>
                        <p:par>
                          <p:cTn id="25" fill="hold">
                            <p:stCondLst>
                              <p:cond delay="4750"/>
                            </p:stCondLst>
                            <p:childTnLst>
                              <p:par>
                                <p:cTn id="26" presetID="6" presetClass="entr" presetSubtype="16" fill="hold" nodeType="afterEffect">
                                  <p:stCondLst>
                                    <p:cond delay="75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circle(in)">
                                      <p:cBhvr>
                                        <p:cTn id="28" dur="2000"/>
                                        <p:tgtEl>
                                          <p:spTgt spid="12">
                                            <p:txEl>
                                              <p:pRg st="3" end="3"/>
                                            </p:txEl>
                                          </p:spTgt>
                                        </p:tgtEl>
                                      </p:cBhvr>
                                    </p:animEffect>
                                  </p:childTnLst>
                                </p:cTn>
                              </p:par>
                            </p:childTnLst>
                          </p:cTn>
                        </p:par>
                        <p:par>
                          <p:cTn id="29" fill="hold">
                            <p:stCondLst>
                              <p:cond delay="7500"/>
                            </p:stCondLst>
                            <p:childTnLst>
                              <p:par>
                                <p:cTn id="30" presetID="6" presetClass="entr" presetSubtype="16" fill="hold" nodeType="afterEffect">
                                  <p:stCondLst>
                                    <p:cond delay="75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circle(in)">
                                      <p:cBhvr>
                                        <p:cTn id="32" dur="2000"/>
                                        <p:tgtEl>
                                          <p:spTgt spid="12">
                                            <p:txEl>
                                              <p:pRg st="4" end="4"/>
                                            </p:txEl>
                                          </p:spTgt>
                                        </p:tgtEl>
                                      </p:cBhvr>
                                    </p:animEffect>
                                  </p:childTnLst>
                                </p:cTn>
                              </p:par>
                            </p:childTnLst>
                          </p:cTn>
                        </p:par>
                        <p:par>
                          <p:cTn id="33" fill="hold">
                            <p:stCondLst>
                              <p:cond delay="10250"/>
                            </p:stCondLst>
                            <p:childTnLst>
                              <p:par>
                                <p:cTn id="34" presetID="2" presetClass="entr" presetSubtype="4"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8">
                                            <p:bg/>
                                          </p:spTgt>
                                        </p:tgtEl>
                                        <p:attrNameLst>
                                          <p:attrName>style.visibility</p:attrName>
                                        </p:attrNameLst>
                                      </p:cBhvr>
                                      <p:to>
                                        <p:strVal val="visible"/>
                                      </p:to>
                                    </p:set>
                                    <p:anim calcmode="lin" valueType="num">
                                      <p:cBhvr additive="base">
                                        <p:cTn id="40"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41" dur="500" fill="hold"/>
                                        <p:tgtEl>
                                          <p:spTgt spid="18">
                                            <p:bg/>
                                          </p:spTgt>
                                        </p:tgtEl>
                                        <p:attrNameLst>
                                          <p:attrName>ppt_y</p:attrName>
                                        </p:attrNameLst>
                                      </p:cBhvr>
                                      <p:tavLst>
                                        <p:tav tm="0">
                                          <p:val>
                                            <p:strVal val="1+#ppt_h/2"/>
                                          </p:val>
                                        </p:tav>
                                        <p:tav tm="100000">
                                          <p:val>
                                            <p:strVal val="#ppt_y"/>
                                          </p:val>
                                        </p:tav>
                                      </p:tavLst>
                                    </p:anim>
                                  </p:childTnLst>
                                </p:cTn>
                              </p:par>
                            </p:childTnLst>
                          </p:cTn>
                        </p:par>
                        <p:par>
                          <p:cTn id="42" fill="hold">
                            <p:stCondLst>
                              <p:cond delay="10750"/>
                            </p:stCondLst>
                            <p:childTnLst>
                              <p:par>
                                <p:cTn id="43" presetID="2" presetClass="entr" presetSubtype="4" fill="hold" grpId="0" nodeType="after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 calcmode="lin" valueType="num">
                                      <p:cBhvr additive="base">
                                        <p:cTn id="4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1250"/>
                            </p:stCondLst>
                            <p:childTnLst>
                              <p:par>
                                <p:cTn id="48" presetID="2" presetClass="entr" presetSubtype="4" fill="hold" grpId="0" nodeType="after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 calcmode="lin" valueType="num">
                                      <p:cBhvr additive="base">
                                        <p:cTn id="50"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par>
                          <p:cTn id="52" fill="hold">
                            <p:stCondLst>
                              <p:cond delay="11750"/>
                            </p:stCondLst>
                            <p:childTnLst>
                              <p:par>
                                <p:cTn id="53" presetID="2" presetClass="entr" presetSubtype="4" fill="hold" grpId="0" nodeType="after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 calcmode="lin" valueType="num">
                                      <p:cBhvr additive="base">
                                        <p:cTn id="55"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par>
                          <p:cTn id="57" fill="hold">
                            <p:stCondLst>
                              <p:cond delay="12250"/>
                            </p:stCondLst>
                            <p:childTnLst>
                              <p:par>
                                <p:cTn id="58" presetID="2" presetClass="entr" presetSubtype="4" fill="hold" grpId="0" nodeType="afterEffect">
                                  <p:stCondLst>
                                    <p:cond delay="0"/>
                                  </p:stCondLst>
                                  <p:childTnLst>
                                    <p:set>
                                      <p:cBhvr>
                                        <p:cTn id="59" dur="1" fill="hold">
                                          <p:stCondLst>
                                            <p:cond delay="0"/>
                                          </p:stCondLst>
                                        </p:cTn>
                                        <p:tgtEl>
                                          <p:spTgt spid="18">
                                            <p:txEl>
                                              <p:pRg st="4" end="4"/>
                                            </p:txEl>
                                          </p:spTgt>
                                        </p:tgtEl>
                                        <p:attrNameLst>
                                          <p:attrName>style.visibility</p:attrName>
                                        </p:attrNameLst>
                                      </p:cBhvr>
                                      <p:to>
                                        <p:strVal val="visible"/>
                                      </p:to>
                                    </p:set>
                                    <p:anim calcmode="lin" valueType="num">
                                      <p:cBhvr additive="base">
                                        <p:cTn id="60"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par>
                          <p:cTn id="62" fill="hold">
                            <p:stCondLst>
                              <p:cond delay="12750"/>
                            </p:stCondLst>
                            <p:childTnLst>
                              <p:par>
                                <p:cTn id="63" presetID="2" presetClass="entr" presetSubtype="4" fill="hold" grpId="0" nodeType="afterEffect">
                                  <p:stCondLst>
                                    <p:cond delay="0"/>
                                  </p:stCondLst>
                                  <p:childTnLst>
                                    <p:set>
                                      <p:cBhvr>
                                        <p:cTn id="64" dur="1" fill="hold">
                                          <p:stCondLst>
                                            <p:cond delay="0"/>
                                          </p:stCondLst>
                                        </p:cTn>
                                        <p:tgtEl>
                                          <p:spTgt spid="18">
                                            <p:txEl>
                                              <p:pRg st="5" end="5"/>
                                            </p:txEl>
                                          </p:spTgt>
                                        </p:tgtEl>
                                        <p:attrNameLst>
                                          <p:attrName>style.visibility</p:attrName>
                                        </p:attrNameLst>
                                      </p:cBhvr>
                                      <p:to>
                                        <p:strVal val="visible"/>
                                      </p:to>
                                    </p:set>
                                    <p:anim calcmode="lin" valueType="num">
                                      <p:cBhvr additive="base">
                                        <p:cTn id="65"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animBg="1"/>
      <p:bldP spid="17" grpId="0" animBg="1"/>
      <p:bldP spid="18"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srcRect l="6258" t="46355" r="10456"/>
          <a:stretch/>
        </p:blipFill>
        <p:spPr bwMode="auto">
          <a:xfrm>
            <a:off x="179513" y="2790632"/>
            <a:ext cx="5638055" cy="2243085"/>
          </a:xfrm>
          <a:prstGeom prst="rect">
            <a:avLst/>
          </a:prstGeom>
          <a:noFill/>
          <a:ln w="9525">
            <a:noFill/>
            <a:miter lim="800000"/>
            <a:headEnd/>
            <a:tailEnd/>
          </a:ln>
          <a:effectLst>
            <a:outerShdw blurRad="44450" dist="27940" dir="5400000" algn="ctr">
              <a:srgbClr val="000000">
                <a:alpha val="32000"/>
              </a:srgbClr>
            </a:outerShdw>
          </a:effectLst>
        </p:spPr>
      </p:pic>
      <p:pic>
        <p:nvPicPr>
          <p:cNvPr id="1026" name="Picture 2" descr="C:\Users\Ana-PC\Pictures\laserska svetli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59936">
            <a:off x="2609349" y="781447"/>
            <a:ext cx="17907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75757" y="1926536"/>
            <a:ext cx="1800200" cy="276999"/>
          </a:xfrm>
          <a:prstGeom prst="rect">
            <a:avLst/>
          </a:prstGeom>
          <a:noFill/>
        </p:spPr>
        <p:txBody>
          <a:bodyPr wrap="square" rtlCol="0">
            <a:spAutoFit/>
          </a:bodyPr>
          <a:lstStyle/>
          <a:p>
            <a:r>
              <a:rPr lang="en-US" sz="1200" b="1" dirty="0" smtClean="0">
                <a:latin typeface="+mj-lt"/>
              </a:rPr>
              <a:t>IRRADIATED VOLUME</a:t>
            </a:r>
            <a:endParaRPr lang="en-US" sz="1200" b="1" dirty="0">
              <a:latin typeface="+mj-lt"/>
            </a:endParaRPr>
          </a:p>
        </p:txBody>
      </p:sp>
      <p:sp>
        <p:nvSpPr>
          <p:cNvPr id="10" name="TextBox 9"/>
          <p:cNvSpPr txBox="1"/>
          <p:nvPr/>
        </p:nvSpPr>
        <p:spPr>
          <a:xfrm>
            <a:off x="416968" y="1638504"/>
            <a:ext cx="1368152" cy="830997"/>
          </a:xfrm>
          <a:prstGeom prst="rect">
            <a:avLst/>
          </a:prstGeom>
          <a:noFill/>
        </p:spPr>
        <p:txBody>
          <a:bodyPr wrap="square" rtlCol="0">
            <a:spAutoFit/>
          </a:bodyPr>
          <a:lstStyle/>
          <a:p>
            <a:pPr algn="r"/>
            <a:r>
              <a:rPr lang="en-US" sz="1200" b="1" dirty="0" smtClean="0">
                <a:latin typeface="+mn-lt"/>
              </a:rPr>
              <a:t>WAVELENGTH</a:t>
            </a:r>
          </a:p>
          <a:p>
            <a:endParaRPr lang="en-US" sz="1200" b="1" dirty="0" smtClean="0">
              <a:latin typeface="+mn-lt"/>
            </a:endParaRPr>
          </a:p>
          <a:p>
            <a:endParaRPr lang="en-US" sz="1200" b="1" dirty="0" smtClean="0">
              <a:latin typeface="+mn-lt"/>
            </a:endParaRPr>
          </a:p>
          <a:p>
            <a:pPr algn="r"/>
            <a:r>
              <a:rPr lang="en-US" sz="1200" b="1" dirty="0" smtClean="0">
                <a:latin typeface="+mn-lt"/>
              </a:rPr>
              <a:t>POWER DENSITY</a:t>
            </a:r>
            <a:endParaRPr lang="en-US" sz="1200" b="1" dirty="0">
              <a:latin typeface="+mn-lt"/>
            </a:endParaRPr>
          </a:p>
        </p:txBody>
      </p:sp>
      <p:sp>
        <p:nvSpPr>
          <p:cNvPr id="12" name="TextBox 11"/>
          <p:cNvSpPr txBox="1"/>
          <p:nvPr/>
        </p:nvSpPr>
        <p:spPr>
          <a:xfrm>
            <a:off x="4881464" y="1557204"/>
            <a:ext cx="1368152" cy="1015663"/>
          </a:xfrm>
          <a:prstGeom prst="rect">
            <a:avLst/>
          </a:prstGeom>
          <a:noFill/>
        </p:spPr>
        <p:txBody>
          <a:bodyPr wrap="square" rtlCol="0">
            <a:spAutoFit/>
          </a:bodyPr>
          <a:lstStyle/>
          <a:p>
            <a:r>
              <a:rPr lang="en-US" sz="1200" b="1" dirty="0" smtClean="0">
                <a:latin typeface="+mn-lt"/>
              </a:rPr>
              <a:t>TISSUE CHARACTERISTICS</a:t>
            </a:r>
          </a:p>
          <a:p>
            <a:endParaRPr lang="en-US" sz="1200" b="1" dirty="0" smtClean="0">
              <a:latin typeface="+mn-lt"/>
            </a:endParaRPr>
          </a:p>
          <a:p>
            <a:endParaRPr lang="en-US" sz="1200" b="1" dirty="0">
              <a:latin typeface="+mn-lt"/>
            </a:endParaRPr>
          </a:p>
          <a:p>
            <a:r>
              <a:rPr lang="en-US" sz="1200" b="1" dirty="0" smtClean="0">
                <a:latin typeface="+mn-lt"/>
              </a:rPr>
              <a:t>EXPOSURE TIME</a:t>
            </a:r>
            <a:endParaRPr lang="en-US" sz="1200" b="1" dirty="0">
              <a:latin typeface="+mn-lt"/>
            </a:endParaRPr>
          </a:p>
        </p:txBody>
      </p:sp>
      <p:sp>
        <p:nvSpPr>
          <p:cNvPr id="13" name="Down Arrow 12"/>
          <p:cNvSpPr/>
          <p:nvPr/>
        </p:nvSpPr>
        <p:spPr>
          <a:xfrm>
            <a:off x="2591781" y="2203535"/>
            <a:ext cx="216024" cy="587097"/>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Down Arrow 14"/>
          <p:cNvSpPr/>
          <p:nvPr/>
        </p:nvSpPr>
        <p:spPr>
          <a:xfrm>
            <a:off x="3527885" y="2214568"/>
            <a:ext cx="216024" cy="587097"/>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p:cNvSpPr txBox="1"/>
          <p:nvPr/>
        </p:nvSpPr>
        <p:spPr>
          <a:xfrm>
            <a:off x="179513" y="347970"/>
            <a:ext cx="6768752" cy="338554"/>
          </a:xfrm>
          <a:prstGeom prst="rect">
            <a:avLst/>
          </a:prstGeom>
          <a:noFill/>
        </p:spPr>
        <p:txBody>
          <a:bodyPr wrap="square" rtlCol="0">
            <a:spAutoFit/>
          </a:bodyPr>
          <a:lstStyle/>
          <a:p>
            <a:r>
              <a:rPr lang="en-US" sz="1600" b="1" dirty="0" smtClean="0">
                <a:latin typeface="+mn-lt"/>
              </a:rPr>
              <a:t>LASER PRIMARILY INTERACT WITH  TISSUE STRUCTURES   PHOTOTHERMALY</a:t>
            </a:r>
            <a:endParaRPr lang="en-US" sz="1600" b="1" dirty="0">
              <a:latin typeface="+mn-lt"/>
            </a:endParaRPr>
          </a:p>
        </p:txBody>
      </p:sp>
      <p:cxnSp>
        <p:nvCxnSpPr>
          <p:cNvPr id="26" name="Straight Arrow Connector 25"/>
          <p:cNvCxnSpPr/>
          <p:nvPr/>
        </p:nvCxnSpPr>
        <p:spPr>
          <a:xfrm>
            <a:off x="1785120" y="1831093"/>
            <a:ext cx="590637" cy="1384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9" idx="1"/>
          </p:cNvCxnSpPr>
          <p:nvPr/>
        </p:nvCxnSpPr>
        <p:spPr>
          <a:xfrm flipV="1">
            <a:off x="1785119" y="2065036"/>
            <a:ext cx="590638" cy="2825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5" name="Straight Arrow Connector 1024"/>
          <p:cNvCxnSpPr/>
          <p:nvPr/>
        </p:nvCxnSpPr>
        <p:spPr>
          <a:xfrm flipH="1">
            <a:off x="4017368" y="1788037"/>
            <a:ext cx="864096" cy="1384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8" name="Straight Arrow Connector 1027"/>
          <p:cNvCxnSpPr/>
          <p:nvPr/>
        </p:nvCxnSpPr>
        <p:spPr>
          <a:xfrm flipH="1" flipV="1">
            <a:off x="4017368" y="2065036"/>
            <a:ext cx="864096" cy="2825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79512" y="5085184"/>
            <a:ext cx="7905799" cy="646331"/>
          </a:xfrm>
          <a:prstGeom prst="rect">
            <a:avLst/>
          </a:prstGeom>
          <a:solidFill>
            <a:schemeClr val="bg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en-US" dirty="0" smtClean="0"/>
              <a:t>The extent of the area of vaporization, char, and coagulation is </a:t>
            </a:r>
            <a:r>
              <a:rPr lang="en-US" b="1" dirty="0" smtClean="0"/>
              <a:t>defined by the temperature gradient</a:t>
            </a:r>
            <a:endParaRPr lang="en-US" b="1" dirty="0"/>
          </a:p>
        </p:txBody>
      </p:sp>
      <p:pic>
        <p:nvPicPr>
          <p:cNvPr id="2049" name="Picture 1" descr="http://www.dentistrytoday.com/Media/EditLiveJava/0804_Bornstein_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4449" y="1559863"/>
            <a:ext cx="2258816" cy="215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05432" y="608893"/>
            <a:ext cx="8820472" cy="1754326"/>
          </a:xfrm>
          <a:prstGeom prst="rect">
            <a:avLst/>
          </a:prstGeom>
        </p:spPr>
        <p:txBody>
          <a:bodyPr wrap="square">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Increasing depth </a:t>
            </a:r>
            <a:r>
              <a:rPr lang="en-US" dirty="0" smtClean="0"/>
              <a:t>– </a:t>
            </a:r>
          </a:p>
          <a:p>
            <a:r>
              <a:rPr lang="en-US" b="1" dirty="0" smtClean="0"/>
              <a:t>(1) increasing power </a:t>
            </a:r>
            <a:r>
              <a:rPr lang="en-US" b="1" dirty="0" smtClean="0">
                <a:solidFill>
                  <a:srgbClr val="FF0000"/>
                </a:solidFill>
              </a:rPr>
              <a:t>(good),</a:t>
            </a:r>
          </a:p>
          <a:p>
            <a:pPr marL="342900" indent="-342900">
              <a:buAutoNum type="arabicParenBoth" startAt="2"/>
            </a:pPr>
            <a:r>
              <a:rPr lang="en-US" dirty="0" smtClean="0"/>
              <a:t>moving slower to </a:t>
            </a:r>
            <a:r>
              <a:rPr lang="en-US" b="1" dirty="0" smtClean="0"/>
              <a:t>increase time </a:t>
            </a:r>
            <a:r>
              <a:rPr lang="en-US" dirty="0" smtClean="0">
                <a:solidFill>
                  <a:srgbClr val="FF0000"/>
                </a:solidFill>
              </a:rPr>
              <a:t>(bad, </a:t>
            </a:r>
            <a:r>
              <a:rPr lang="en-US" dirty="0" smtClean="0"/>
              <a:t>owing to time for thermal conduction), or</a:t>
            </a:r>
          </a:p>
          <a:p>
            <a:pPr marL="342900" indent="-342900">
              <a:buAutoNum type="arabicParenBoth" startAt="2"/>
            </a:pPr>
            <a:r>
              <a:rPr lang="en-US" b="1" dirty="0" smtClean="0"/>
              <a:t>decreasing spot size  </a:t>
            </a:r>
            <a:r>
              <a:rPr lang="en-US" dirty="0" smtClean="0">
                <a:solidFill>
                  <a:srgbClr val="FF0000"/>
                </a:solidFill>
              </a:rPr>
              <a:t>(acceptable</a:t>
            </a:r>
            <a:r>
              <a:rPr lang="en-US" dirty="0" smtClean="0">
                <a:solidFill>
                  <a:srgbClr val="FFC000"/>
                </a:solidFill>
              </a:rPr>
              <a:t>, </a:t>
            </a:r>
            <a:r>
              <a:rPr lang="en-US" dirty="0" smtClean="0"/>
              <a:t>but less ideal because of increased number of strokes needed to cover area). </a:t>
            </a:r>
          </a:p>
          <a:p>
            <a:endParaRPr lang="en-US" dirty="0" smtClean="0"/>
          </a:p>
        </p:txBody>
      </p:sp>
      <p:sp>
        <p:nvSpPr>
          <p:cNvPr id="54" name="TextBox 53"/>
          <p:cNvSpPr txBox="1"/>
          <p:nvPr/>
        </p:nvSpPr>
        <p:spPr>
          <a:xfrm>
            <a:off x="395536" y="2206293"/>
            <a:ext cx="5616624" cy="2031325"/>
          </a:xfrm>
          <a:prstGeom prst="rect">
            <a:avLst/>
          </a:prstGeom>
          <a:noFill/>
        </p:spPr>
        <p:txBody>
          <a:bodyPr wrap="square" rtlCol="0">
            <a:spAutoFit/>
          </a:bodyPr>
          <a:lstStyle/>
          <a:p>
            <a:endPar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decrease depth –</a:t>
            </a:r>
          </a:p>
          <a:p>
            <a:r>
              <a:rPr lang="en-US" b="1" dirty="0" smtClean="0"/>
              <a:t> (1) move faster  </a:t>
            </a:r>
            <a:r>
              <a:rPr lang="en-US" dirty="0" smtClean="0"/>
              <a:t>(</a:t>
            </a:r>
            <a:r>
              <a:rPr lang="en-US" b="1" dirty="0" smtClean="0">
                <a:solidFill>
                  <a:srgbClr val="FF0000"/>
                </a:solidFill>
              </a:rPr>
              <a:t>best,</a:t>
            </a:r>
            <a:r>
              <a:rPr lang="en-US" dirty="0" smtClean="0"/>
              <a:t> if control is still maintained),</a:t>
            </a:r>
          </a:p>
          <a:p>
            <a:r>
              <a:rPr lang="en-US" dirty="0" smtClean="0"/>
              <a:t> </a:t>
            </a:r>
            <a:r>
              <a:rPr lang="en-US" b="1" dirty="0" smtClean="0"/>
              <a:t>(2</a:t>
            </a:r>
            <a:r>
              <a:rPr lang="en-US" dirty="0" smtClean="0"/>
              <a:t>) </a:t>
            </a:r>
            <a:r>
              <a:rPr lang="en-US" b="1" dirty="0" smtClean="0"/>
              <a:t>widen the spot size </a:t>
            </a:r>
            <a:r>
              <a:rPr lang="en-US" dirty="0" smtClean="0"/>
              <a:t>(</a:t>
            </a:r>
            <a:r>
              <a:rPr lang="en-US" dirty="0" smtClean="0">
                <a:solidFill>
                  <a:srgbClr val="FFFF00"/>
                </a:solidFill>
              </a:rPr>
              <a:t> </a:t>
            </a:r>
            <a:r>
              <a:rPr lang="en-US" b="1" dirty="0" smtClean="0">
                <a:solidFill>
                  <a:srgbClr val="FF0000"/>
                </a:solidFill>
              </a:rPr>
              <a:t>good choice</a:t>
            </a:r>
            <a:r>
              <a:rPr lang="en-US" dirty="0" smtClean="0"/>
              <a:t>),</a:t>
            </a:r>
          </a:p>
          <a:p>
            <a:r>
              <a:rPr lang="en-US" b="1" dirty="0"/>
              <a:t> </a:t>
            </a:r>
            <a:r>
              <a:rPr lang="en-US" b="1" dirty="0" smtClean="0"/>
              <a:t>(3) decrease </a:t>
            </a:r>
            <a:r>
              <a:rPr lang="en-US" b="1" dirty="0"/>
              <a:t>power </a:t>
            </a:r>
            <a:r>
              <a:rPr lang="en-US" dirty="0"/>
              <a:t>(</a:t>
            </a:r>
            <a:r>
              <a:rPr lang="en-US" b="1" dirty="0">
                <a:solidFill>
                  <a:srgbClr val="FF0000"/>
                </a:solidFill>
              </a:rPr>
              <a:t>acceptable,</a:t>
            </a:r>
            <a:r>
              <a:rPr lang="en-US" dirty="0">
                <a:solidFill>
                  <a:srgbClr val="FFC000"/>
                </a:solidFill>
              </a:rPr>
              <a:t> </a:t>
            </a:r>
            <a:r>
              <a:rPr lang="en-US" dirty="0"/>
              <a:t>but not ideal</a:t>
            </a:r>
            <a:r>
              <a:rPr lang="en-US" dirty="0" smtClean="0"/>
              <a:t>), </a:t>
            </a:r>
            <a:endParaRPr lang="en-US" dirty="0"/>
          </a:p>
          <a:p>
            <a:endParaRPr lang="en-US" dirty="0" smtClean="0"/>
          </a:p>
          <a:p>
            <a:endParaRPr lang="en-US" dirty="0"/>
          </a:p>
        </p:txBody>
      </p:sp>
      <p:pic>
        <p:nvPicPr>
          <p:cNvPr id="22" name="Picture 21" descr="http://www.dentistrytoday.com/Media/EditLiveJava/0804_Bornstein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379" y="2780928"/>
            <a:ext cx="2732610" cy="266429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848005" y="4437112"/>
            <a:ext cx="2401765" cy="646331"/>
          </a:xfrm>
          <a:prstGeom prst="rect">
            <a:avLst/>
          </a:prstGeom>
          <a:noFill/>
        </p:spPr>
        <p:txBody>
          <a:bodyPr wrap="square" rtlCol="0">
            <a:spAutoFit/>
          </a:bodyPr>
          <a:lstStyle/>
          <a:p>
            <a:r>
              <a:rPr lang="en-US" dirty="0"/>
              <a:t>Thermal animation </a:t>
            </a:r>
            <a:r>
              <a:rPr lang="en-US" dirty="0" smtClean="0"/>
              <a:t>of "</a:t>
            </a:r>
            <a:r>
              <a:rPr lang="en-US" b="1" dirty="0" smtClean="0"/>
              <a:t>heat trap"</a:t>
            </a:r>
            <a:r>
              <a:rPr lang="en-US" dirty="0" smtClean="0"/>
              <a:t>. in tissue</a:t>
            </a:r>
            <a:endParaRPr lang="en-US" dirty="0"/>
          </a:p>
        </p:txBody>
      </p:sp>
      <p:sp>
        <p:nvSpPr>
          <p:cNvPr id="24" name="Rectangle 23"/>
          <p:cNvSpPr/>
          <p:nvPr/>
        </p:nvSpPr>
        <p:spPr>
          <a:xfrm>
            <a:off x="6257379" y="2780927"/>
            <a:ext cx="2732610" cy="2825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1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circle(in)">
                                      <p:cBhvr>
                                        <p:cTn id="7" dur="2000"/>
                                        <p:tgtEl>
                                          <p:spTgt spid="5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3">
                                            <p:txEl>
                                              <p:pRg st="1" end="1"/>
                                            </p:txEl>
                                          </p:spTgt>
                                        </p:tgtEl>
                                        <p:attrNameLst>
                                          <p:attrName>style.visibility</p:attrName>
                                        </p:attrNameLst>
                                      </p:cBhvr>
                                      <p:to>
                                        <p:strVal val="visible"/>
                                      </p:to>
                                    </p:set>
                                    <p:animEffect transition="in" filter="fade">
                                      <p:cBhvr>
                                        <p:cTn id="11" dur="500"/>
                                        <p:tgtEl>
                                          <p:spTgt spid="53">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250"/>
                                  </p:stCondLst>
                                  <p:childTnLst>
                                    <p:set>
                                      <p:cBhvr>
                                        <p:cTn id="14" dur="1" fill="hold">
                                          <p:stCondLst>
                                            <p:cond delay="0"/>
                                          </p:stCondLst>
                                        </p:cTn>
                                        <p:tgtEl>
                                          <p:spTgt spid="53">
                                            <p:txEl>
                                              <p:pRg st="2" end="2"/>
                                            </p:txEl>
                                          </p:spTgt>
                                        </p:tgtEl>
                                        <p:attrNameLst>
                                          <p:attrName>style.visibility</p:attrName>
                                        </p:attrNameLst>
                                      </p:cBhvr>
                                      <p:to>
                                        <p:strVal val="visible"/>
                                      </p:to>
                                    </p:set>
                                    <p:animEffect transition="in" filter="fade">
                                      <p:cBhvr>
                                        <p:cTn id="15" dur="2000"/>
                                        <p:tgtEl>
                                          <p:spTgt spid="53">
                                            <p:txEl>
                                              <p:pRg st="2" end="2"/>
                                            </p:txEl>
                                          </p:spTgt>
                                        </p:tgtEl>
                                      </p:cBhvr>
                                    </p:animEffect>
                                  </p:childTnLst>
                                </p:cTn>
                              </p:par>
                            </p:childTnLst>
                          </p:cTn>
                        </p:par>
                        <p:par>
                          <p:cTn id="16" fill="hold">
                            <p:stCondLst>
                              <p:cond delay="4750"/>
                            </p:stCondLst>
                            <p:childTnLst>
                              <p:par>
                                <p:cTn id="17" presetID="10" presetClass="entr" presetSubtype="0" fill="hold" nodeType="afterEffect">
                                  <p:stCondLst>
                                    <p:cond delay="250"/>
                                  </p:stCondLst>
                                  <p:childTnLst>
                                    <p:set>
                                      <p:cBhvr>
                                        <p:cTn id="18" dur="1" fill="hold">
                                          <p:stCondLst>
                                            <p:cond delay="0"/>
                                          </p:stCondLst>
                                        </p:cTn>
                                        <p:tgtEl>
                                          <p:spTgt spid="53">
                                            <p:txEl>
                                              <p:pRg st="3" end="3"/>
                                            </p:txEl>
                                          </p:spTgt>
                                        </p:tgtEl>
                                        <p:attrNameLst>
                                          <p:attrName>style.visibility</p:attrName>
                                        </p:attrNameLst>
                                      </p:cBhvr>
                                      <p:to>
                                        <p:strVal val="visible"/>
                                      </p:to>
                                    </p:set>
                                    <p:animEffect transition="in" filter="fade">
                                      <p:cBhvr>
                                        <p:cTn id="19" dur="2000"/>
                                        <p:tgtEl>
                                          <p:spTgt spid="53">
                                            <p:txEl>
                                              <p:pRg st="3" end="3"/>
                                            </p:txEl>
                                          </p:spTgt>
                                        </p:tgtEl>
                                      </p:cBhvr>
                                    </p:animEffect>
                                  </p:childTnLst>
                                </p:cTn>
                              </p:par>
                            </p:childTnLst>
                          </p:cTn>
                        </p:par>
                        <p:par>
                          <p:cTn id="20" fill="hold">
                            <p:stCondLst>
                              <p:cond delay="7000"/>
                            </p:stCondLst>
                            <p:childTnLst>
                              <p:par>
                                <p:cTn id="21" presetID="6" presetClass="entr" presetSubtype="16" fill="hold" nodeType="afterEffect">
                                  <p:stCondLst>
                                    <p:cond delay="0"/>
                                  </p:stCondLst>
                                  <p:childTnLst>
                                    <p:set>
                                      <p:cBhvr>
                                        <p:cTn id="22" dur="1" fill="hold">
                                          <p:stCondLst>
                                            <p:cond delay="0"/>
                                          </p:stCondLst>
                                        </p:cTn>
                                        <p:tgtEl>
                                          <p:spTgt spid="54">
                                            <p:txEl>
                                              <p:pRg st="1" end="1"/>
                                            </p:txEl>
                                          </p:spTgt>
                                        </p:tgtEl>
                                        <p:attrNameLst>
                                          <p:attrName>style.visibility</p:attrName>
                                        </p:attrNameLst>
                                      </p:cBhvr>
                                      <p:to>
                                        <p:strVal val="visible"/>
                                      </p:to>
                                    </p:set>
                                    <p:animEffect transition="in" filter="circle(in)">
                                      <p:cBhvr>
                                        <p:cTn id="23" dur="2000"/>
                                        <p:tgtEl>
                                          <p:spTgt spid="54">
                                            <p:txEl>
                                              <p:pRg st="1" end="1"/>
                                            </p:txEl>
                                          </p:spTgt>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54">
                                            <p:txEl>
                                              <p:pRg st="2" end="2"/>
                                            </p:txEl>
                                          </p:spTgt>
                                        </p:tgtEl>
                                        <p:attrNameLst>
                                          <p:attrName>style.visibility</p:attrName>
                                        </p:attrNameLst>
                                      </p:cBhvr>
                                      <p:to>
                                        <p:strVal val="visible"/>
                                      </p:to>
                                    </p:set>
                                    <p:animEffect transition="in" filter="fade">
                                      <p:cBhvr>
                                        <p:cTn id="27" dur="2000"/>
                                        <p:tgtEl>
                                          <p:spTgt spid="54">
                                            <p:txEl>
                                              <p:pRg st="2" end="2"/>
                                            </p:txEl>
                                          </p:spTgt>
                                        </p:tgtEl>
                                      </p:cBhvr>
                                    </p:animEffect>
                                  </p:childTnLst>
                                </p:cTn>
                              </p:par>
                            </p:childTnLst>
                          </p:cTn>
                        </p:par>
                        <p:par>
                          <p:cTn id="28" fill="hold">
                            <p:stCondLst>
                              <p:cond delay="11000"/>
                            </p:stCondLst>
                            <p:childTnLst>
                              <p:par>
                                <p:cTn id="29" presetID="10" presetClass="entr" presetSubtype="0" fill="hold" nodeType="afterEffect">
                                  <p:stCondLst>
                                    <p:cond delay="250"/>
                                  </p:stCondLst>
                                  <p:childTnLst>
                                    <p:set>
                                      <p:cBhvr>
                                        <p:cTn id="30" dur="1" fill="hold">
                                          <p:stCondLst>
                                            <p:cond delay="0"/>
                                          </p:stCondLst>
                                        </p:cTn>
                                        <p:tgtEl>
                                          <p:spTgt spid="54">
                                            <p:txEl>
                                              <p:pRg st="3" end="3"/>
                                            </p:txEl>
                                          </p:spTgt>
                                        </p:tgtEl>
                                        <p:attrNameLst>
                                          <p:attrName>style.visibility</p:attrName>
                                        </p:attrNameLst>
                                      </p:cBhvr>
                                      <p:to>
                                        <p:strVal val="visible"/>
                                      </p:to>
                                    </p:set>
                                    <p:animEffect transition="in" filter="fade">
                                      <p:cBhvr>
                                        <p:cTn id="31" dur="2000"/>
                                        <p:tgtEl>
                                          <p:spTgt spid="54">
                                            <p:txEl>
                                              <p:pRg st="3" end="3"/>
                                            </p:txEl>
                                          </p:spTgt>
                                        </p:tgtEl>
                                      </p:cBhvr>
                                    </p:animEffect>
                                  </p:childTnLst>
                                </p:cTn>
                              </p:par>
                            </p:childTnLst>
                          </p:cTn>
                        </p:par>
                        <p:par>
                          <p:cTn id="32" fill="hold">
                            <p:stCondLst>
                              <p:cond delay="13250"/>
                            </p:stCondLst>
                            <p:childTnLst>
                              <p:par>
                                <p:cTn id="33" presetID="10" presetClass="entr" presetSubtype="0" fill="hold" nodeType="afterEffect">
                                  <p:stCondLst>
                                    <p:cond delay="250"/>
                                  </p:stCondLst>
                                  <p:childTnLst>
                                    <p:set>
                                      <p:cBhvr>
                                        <p:cTn id="34" dur="1" fill="hold">
                                          <p:stCondLst>
                                            <p:cond delay="0"/>
                                          </p:stCondLst>
                                        </p:cTn>
                                        <p:tgtEl>
                                          <p:spTgt spid="54">
                                            <p:txEl>
                                              <p:pRg st="4" end="4"/>
                                            </p:txEl>
                                          </p:spTgt>
                                        </p:tgtEl>
                                        <p:attrNameLst>
                                          <p:attrName>style.visibility</p:attrName>
                                        </p:attrNameLst>
                                      </p:cBhvr>
                                      <p:to>
                                        <p:strVal val="visible"/>
                                      </p:to>
                                    </p:set>
                                    <p:animEffect transition="in" filter="fade">
                                      <p:cBhvr>
                                        <p:cTn id="35" dur="2000"/>
                                        <p:tgtEl>
                                          <p:spTgt spid="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1377" y="-17930"/>
            <a:ext cx="10158593" cy="6635661"/>
          </a:xfrm>
          <a:prstGeom prst="rect">
            <a:avLst/>
          </a:prstGeom>
          <a:noFill/>
          <a:ln w="9525">
            <a:noFill/>
            <a:miter lim="800000"/>
            <a:headEnd/>
            <a:tailEnd/>
          </a:ln>
          <a:effectLst/>
        </p:spPr>
      </p:pic>
      <p:sp>
        <p:nvSpPr>
          <p:cNvPr id="4" name="TextBox 3"/>
          <p:cNvSpPr txBox="1"/>
          <p:nvPr/>
        </p:nvSpPr>
        <p:spPr>
          <a:xfrm>
            <a:off x="3657600" y="6626423"/>
            <a:ext cx="5562600" cy="307777"/>
          </a:xfrm>
          <a:prstGeom prst="rect">
            <a:avLst/>
          </a:prstGeom>
          <a:noFill/>
        </p:spPr>
        <p:txBody>
          <a:bodyPr wrap="square" rtlCol="0">
            <a:spAutoFit/>
          </a:bodyPr>
          <a:lstStyle/>
          <a:p>
            <a:r>
              <a:rPr lang="en-US" sz="1400" b="1" dirty="0" smtClean="0"/>
              <a:t>Lasers in maxillofacial surgery and dentistry .</a:t>
            </a:r>
            <a:r>
              <a:rPr lang="en-US" sz="1400" dirty="0" smtClean="0"/>
              <a:t>By Lewis </a:t>
            </a:r>
            <a:r>
              <a:rPr lang="en-US" sz="1400" dirty="0" err="1" smtClean="0"/>
              <a:t>Clayman</a:t>
            </a:r>
            <a:r>
              <a:rPr lang="en-US" sz="1400" dirty="0" smtClean="0"/>
              <a:t>, Paul </a:t>
            </a:r>
            <a:r>
              <a:rPr lang="en-US" sz="1400" dirty="0" err="1" smtClean="0"/>
              <a:t>Kuo</a:t>
            </a:r>
            <a:endParaRPr lang="en-US" sz="1400" dirty="0"/>
          </a:p>
        </p:txBody>
      </p:sp>
    </p:spTree>
    <p:extLst>
      <p:ext uri="{BB962C8B-B14F-4D97-AF65-F5344CB8AC3E}">
        <p14:creationId xmlns:p14="http://schemas.microsoft.com/office/powerpoint/2010/main" val="18498358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 y="0"/>
            <a:ext cx="9513839" cy="6248400"/>
          </a:xfrm>
          <a:prstGeom prst="rect">
            <a:avLst/>
          </a:prstGeom>
          <a:noFill/>
          <a:ln w="9525">
            <a:noFill/>
            <a:miter lim="800000"/>
            <a:headEnd/>
            <a:tailEnd/>
          </a:ln>
          <a:effectLst/>
        </p:spPr>
      </p:pic>
      <p:sp>
        <p:nvSpPr>
          <p:cNvPr id="3" name="Rectangle 2"/>
          <p:cNvSpPr/>
          <p:nvPr/>
        </p:nvSpPr>
        <p:spPr>
          <a:xfrm>
            <a:off x="533400" y="3581400"/>
            <a:ext cx="7315200" cy="2862322"/>
          </a:xfrm>
          <a:prstGeom prst="rect">
            <a:avLst/>
          </a:prstGeom>
          <a:solidFill>
            <a:srgbClr val="F2DCB4"/>
          </a:solidFill>
        </p:spPr>
        <p:txBody>
          <a:bodyPr wrap="square">
            <a:spAutoFit/>
          </a:bodyPr>
          <a:lstStyle/>
          <a:p>
            <a:r>
              <a:rPr lang="en-US" b="1" dirty="0"/>
              <a:t>Thermal penetration depth </a:t>
            </a:r>
          </a:p>
          <a:p>
            <a:r>
              <a:rPr lang="en-US" dirty="0" smtClean="0"/>
              <a:t>Notice </a:t>
            </a:r>
            <a:r>
              <a:rPr lang="en-US" dirty="0"/>
              <a:t>this is not a linear relationship between penetration depth and time. In tissue, the diffusivity D ≈ 114 × 10−9 m2 s −1 so heat diffuses to </a:t>
            </a:r>
            <a:r>
              <a:rPr lang="en-US" dirty="0" smtClean="0"/>
              <a:t>about</a:t>
            </a:r>
          </a:p>
          <a:p>
            <a:r>
              <a:rPr lang="en-US" dirty="0" smtClean="0"/>
              <a:t> </a:t>
            </a:r>
            <a:r>
              <a:rPr lang="en-US" dirty="0"/>
              <a:t>0.7 µm in 1 µs</a:t>
            </a:r>
            <a:r>
              <a:rPr lang="en-US" dirty="0" smtClean="0"/>
              <a:t>,</a:t>
            </a:r>
          </a:p>
          <a:p>
            <a:r>
              <a:rPr lang="en-US" dirty="0" smtClean="0"/>
              <a:t> </a:t>
            </a:r>
            <a:r>
              <a:rPr lang="en-US" dirty="0"/>
              <a:t>to 2.1 µm in 10 µs, </a:t>
            </a:r>
            <a:endParaRPr lang="en-US" dirty="0" smtClean="0"/>
          </a:p>
          <a:p>
            <a:r>
              <a:rPr lang="en-US" dirty="0" smtClean="0"/>
              <a:t>to </a:t>
            </a:r>
            <a:r>
              <a:rPr lang="en-US" dirty="0"/>
              <a:t>7 µm in 100 µs</a:t>
            </a:r>
            <a:r>
              <a:rPr lang="en-US" dirty="0" smtClean="0"/>
              <a:t>,</a:t>
            </a:r>
          </a:p>
          <a:p>
            <a:r>
              <a:rPr lang="en-US" dirty="0" smtClean="0"/>
              <a:t> </a:t>
            </a:r>
            <a:r>
              <a:rPr lang="en-US" dirty="0"/>
              <a:t>to 21 µm in 1 </a:t>
            </a:r>
            <a:r>
              <a:rPr lang="en-US" dirty="0" err="1"/>
              <a:t>ms</a:t>
            </a:r>
            <a:r>
              <a:rPr lang="en-US" dirty="0"/>
              <a:t>, </a:t>
            </a:r>
            <a:r>
              <a:rPr lang="en-US" dirty="0" smtClean="0"/>
              <a:t>  and </a:t>
            </a:r>
            <a:r>
              <a:rPr lang="en-US" dirty="0"/>
              <a:t>so on. </a:t>
            </a:r>
            <a:endParaRPr lang="en-US" dirty="0" smtClean="0"/>
          </a:p>
          <a:p>
            <a:endParaRPr lang="en-US" dirty="0" smtClean="0"/>
          </a:p>
          <a:p>
            <a:r>
              <a:rPr lang="en-US" dirty="0" err="1" smtClean="0"/>
              <a:t>Capillars</a:t>
            </a:r>
            <a:r>
              <a:rPr lang="en-US" dirty="0" smtClean="0"/>
              <a:t>= These </a:t>
            </a:r>
            <a:r>
              <a:rPr lang="en-US" dirty="0" err="1"/>
              <a:t>microvessels</a:t>
            </a:r>
            <a:r>
              <a:rPr lang="en-US" dirty="0"/>
              <a:t>, measuring around 5 to 10 </a:t>
            </a:r>
            <a:r>
              <a:rPr lang="en-US" dirty="0" err="1">
                <a:hlinkClick r:id="rId3" tooltip="Micrometre"/>
              </a:rPr>
              <a:t>micrometres</a:t>
            </a:r>
            <a:r>
              <a:rPr lang="en-US" dirty="0"/>
              <a:t> (µm) in diameter, </a:t>
            </a:r>
          </a:p>
        </p:txBody>
      </p:sp>
    </p:spTree>
    <p:extLst>
      <p:ext uri="{BB962C8B-B14F-4D97-AF65-F5344CB8AC3E}">
        <p14:creationId xmlns:p14="http://schemas.microsoft.com/office/powerpoint/2010/main" val="20324097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b="1" dirty="0" smtClean="0">
                <a:ln w="11430"/>
                <a:solidFill>
                  <a:sysClr val="windowText" lastClr="000000"/>
                </a:solidFill>
                <a:effectLst>
                  <a:outerShdw blurRad="50800" dist="39000" dir="5460000" algn="tl">
                    <a:srgbClr val="000000">
                      <a:alpha val="38000"/>
                    </a:srgbClr>
                  </a:outerShdw>
                </a:effectLst>
              </a:rPr>
              <a:t>How it happened?</a:t>
            </a:r>
            <a:endParaRPr lang="en-US" b="1" dirty="0">
              <a:ln w="11430"/>
              <a:solidFill>
                <a:sysClr val="windowText" lastClr="000000"/>
              </a:solidFill>
              <a:effectLst>
                <a:outerShdw blurRad="50800" dist="39000" dir="5460000" algn="tl">
                  <a:srgbClr val="000000">
                    <a:alpha val="38000"/>
                  </a:srgbClr>
                </a:outerShdw>
              </a:effectLst>
            </a:endParaRPr>
          </a:p>
        </p:txBody>
      </p:sp>
      <p:sp>
        <p:nvSpPr>
          <p:cNvPr id="3" name="Rectangle 2"/>
          <p:cNvSpPr/>
          <p:nvPr/>
        </p:nvSpPr>
        <p:spPr>
          <a:xfrm>
            <a:off x="609600" y="1752600"/>
            <a:ext cx="8229600" cy="50629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50000"/>
              </a:lnSpc>
            </a:pPr>
            <a:r>
              <a:rPr lang="en-US" sz="2000" b="1" dirty="0" smtClean="0">
                <a:ln w="11430"/>
                <a:solidFill>
                  <a:sysClr val="windowText" lastClr="000000"/>
                </a:solidFill>
                <a:effectLst>
                  <a:outerShdw blurRad="50800" dist="39000" dir="5460000" algn="tl">
                    <a:srgbClr val="000000">
                      <a:alpha val="38000"/>
                    </a:srgbClr>
                  </a:outerShdw>
                </a:effectLst>
              </a:rPr>
              <a:t>WHAT WILL HAPPEN IF YOU IRRADIATE BIOLOGICAL MATERIAL?</a:t>
            </a:r>
          </a:p>
        </p:txBody>
      </p:sp>
      <p:sp>
        <p:nvSpPr>
          <p:cNvPr id="5" name="Rectangle 4"/>
          <p:cNvSpPr/>
          <p:nvPr/>
        </p:nvSpPr>
        <p:spPr>
          <a:xfrm>
            <a:off x="609600" y="1295400"/>
            <a:ext cx="8229600" cy="50629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50000"/>
              </a:lnSpc>
            </a:pPr>
            <a:r>
              <a:rPr lang="en-US" sz="2000" b="1" dirty="0">
                <a:ln w="11430"/>
                <a:solidFill>
                  <a:sysClr val="windowText" lastClr="000000"/>
                </a:solidFill>
                <a:effectLst>
                  <a:outerShdw blurRad="50800" dist="39000" dir="5460000" algn="tl">
                    <a:srgbClr val="000000">
                      <a:alpha val="38000"/>
                    </a:srgbClr>
                  </a:outerShdw>
                </a:effectLst>
              </a:rPr>
              <a:t>LASER-LIGHT-TISSUE INTERACTION: </a:t>
            </a:r>
            <a:endParaRPr lang="en-US" sz="2000" b="1" dirty="0" smtClean="0">
              <a:ln w="11430"/>
              <a:solidFill>
                <a:sysClr val="windowText" lastClr="000000"/>
              </a:solidFill>
              <a:effectLst>
                <a:outerShdw blurRad="50800" dist="39000" dir="5460000" algn="tl">
                  <a:srgbClr val="000000">
                    <a:alpha val="38000"/>
                  </a:srgbClr>
                </a:outerShdw>
              </a:effectLst>
            </a:endParaRPr>
          </a:p>
        </p:txBody>
      </p:sp>
      <p:sp>
        <p:nvSpPr>
          <p:cNvPr id="6" name="Rectangle 5"/>
          <p:cNvSpPr/>
          <p:nvPr/>
        </p:nvSpPr>
        <p:spPr>
          <a:xfrm>
            <a:off x="584200" y="2236908"/>
            <a:ext cx="8229600" cy="50629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50000"/>
              </a:lnSpc>
            </a:pPr>
            <a:r>
              <a:rPr lang="en-US" sz="2000" b="1" dirty="0" smtClean="0">
                <a:ln w="11430"/>
                <a:solidFill>
                  <a:sysClr val="windowText" lastClr="000000"/>
                </a:solidFill>
                <a:effectLst>
                  <a:outerShdw blurRad="50800" dist="39000" dir="5460000" algn="tl">
                    <a:srgbClr val="000000">
                      <a:alpha val="38000"/>
                    </a:srgbClr>
                  </a:outerShdw>
                </a:effectLst>
              </a:rPr>
              <a:t>WHAT </a:t>
            </a:r>
            <a:r>
              <a:rPr lang="en-US" sz="2000" b="1" dirty="0">
                <a:ln w="11430"/>
                <a:solidFill>
                  <a:sysClr val="windowText" lastClr="000000"/>
                </a:solidFill>
                <a:effectLst>
                  <a:outerShdw blurRad="50800" dist="39000" dir="5460000" algn="tl">
                    <a:srgbClr val="000000">
                      <a:alpha val="38000"/>
                    </a:srgbClr>
                  </a:outerShdw>
                </a:effectLst>
              </a:rPr>
              <a:t>KIND OF EFFECTS ARE THERE? </a:t>
            </a:r>
            <a:endParaRPr lang="en-US" sz="2000" b="1" dirty="0" smtClean="0">
              <a:ln w="11430"/>
              <a:solidFill>
                <a:sysClr val="windowText" lastClr="000000"/>
              </a:solidFill>
              <a:effectLst>
                <a:outerShdw blurRad="50800" dist="39000" dir="5460000" algn="tl">
                  <a:srgbClr val="000000">
                    <a:alpha val="38000"/>
                  </a:srgbClr>
                </a:outerShdw>
              </a:effectLst>
            </a:endParaRPr>
          </a:p>
        </p:txBody>
      </p:sp>
      <p:sp>
        <p:nvSpPr>
          <p:cNvPr id="7" name="Rectangle 6"/>
          <p:cNvSpPr/>
          <p:nvPr/>
        </p:nvSpPr>
        <p:spPr>
          <a:xfrm>
            <a:off x="584200" y="2694108"/>
            <a:ext cx="8229600" cy="50629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50000"/>
              </a:lnSpc>
            </a:pPr>
            <a:r>
              <a:rPr lang="en-US" sz="2000" b="1" dirty="0" smtClean="0">
                <a:ln w="11430"/>
                <a:solidFill>
                  <a:sysClr val="windowText" lastClr="000000"/>
                </a:solidFill>
                <a:effectLst>
                  <a:outerShdw blurRad="50800" dist="39000" dir="5460000" algn="tl">
                    <a:srgbClr val="000000">
                      <a:alpha val="38000"/>
                    </a:srgbClr>
                  </a:outerShdw>
                </a:effectLst>
              </a:rPr>
              <a:t>WHAT </a:t>
            </a:r>
            <a:r>
              <a:rPr lang="en-US" sz="2000" b="1" dirty="0">
                <a:ln w="11430"/>
                <a:solidFill>
                  <a:sysClr val="windowText" lastClr="000000"/>
                </a:solidFill>
                <a:effectLst>
                  <a:outerShdw blurRad="50800" dist="39000" dir="5460000" algn="tl">
                    <a:srgbClr val="000000">
                      <a:alpha val="38000"/>
                    </a:srgbClr>
                  </a:outerShdw>
                </a:effectLst>
              </a:rPr>
              <a:t>PROCESSES ARE YOU STARTING IN THE TISSUE?</a:t>
            </a:r>
          </a:p>
        </p:txBody>
      </p:sp>
      <p:sp>
        <p:nvSpPr>
          <p:cNvPr id="8" name="Title 1"/>
          <p:cNvSpPr txBox="1">
            <a:spLocks/>
          </p:cNvSpPr>
          <p:nvPr/>
        </p:nvSpPr>
        <p:spPr>
          <a:xfrm>
            <a:off x="431800" y="3429000"/>
            <a:ext cx="8229600"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t>On what do these effects depend</a:t>
            </a:r>
            <a:r>
              <a:rPr lang="en-US" dirty="0" smtClean="0"/>
              <a:t>?</a:t>
            </a:r>
            <a:endParaRPr lang="en-US" b="1" dirty="0">
              <a:ln w="11430"/>
              <a:solidFill>
                <a:sysClr val="windowText" lastClr="000000"/>
              </a:solidFill>
              <a:effectLst>
                <a:outerShdw blurRad="50800" dist="39000" dir="5460000" algn="tl">
                  <a:srgbClr val="000000">
                    <a:alpha val="38000"/>
                  </a:srgbClr>
                </a:outerShdw>
              </a:effectLst>
            </a:endParaRPr>
          </a:p>
        </p:txBody>
      </p:sp>
      <p:sp>
        <p:nvSpPr>
          <p:cNvPr id="10" name="Rectangle 9"/>
          <p:cNvSpPr/>
          <p:nvPr/>
        </p:nvSpPr>
        <p:spPr>
          <a:xfrm>
            <a:off x="584200" y="4572000"/>
            <a:ext cx="8077200" cy="147732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50000"/>
              </a:lnSpc>
            </a:pP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THERE ARE SO MANY DIFFERENT PARAMETERS YOU CAN SET ON YOUR MACHINE</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a:t>
            </a:r>
            <a:r>
              <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THEY ARE EVEN INFLUENCING EACH OTHER! FOR EXAMPLE, THERE </a:t>
            </a:r>
            <a:r>
              <a:rPr lang="en-US"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ARE:</a:t>
            </a:r>
            <a:endParaRPr lang="en-US" sz="20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0933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20000"/>
                                  </p:iterate>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2298698"/>
            <a:ext cx="5569240" cy="1739902"/>
            <a:chOff x="0" y="3860799"/>
            <a:chExt cx="9290125" cy="1739902"/>
          </a:xfrm>
        </p:grpSpPr>
        <p:pic>
          <p:nvPicPr>
            <p:cNvPr id="3076" name="Picture 4" descr="http://www.globalspec.com/ImageRepository/LearnMore/20134/1-electromagnetic-spectrum-me4f6eea1c9d84083a9cb32e9cc26c89d.png"/>
            <p:cNvPicPr>
              <a:picLocks noChangeAspect="1" noChangeArrowheads="1"/>
            </p:cNvPicPr>
            <p:nvPr/>
          </p:nvPicPr>
          <p:blipFill rotWithShape="1">
            <a:blip r:embed="rId3">
              <a:extLst>
                <a:ext uri="{28A0092B-C50C-407E-A947-70E740481C1C}">
                  <a14:useLocalDpi xmlns:a14="http://schemas.microsoft.com/office/drawing/2010/main" val="0"/>
                </a:ext>
              </a:extLst>
            </a:blip>
            <a:srcRect t="61871" b="17442"/>
            <a:stretch/>
          </p:blipFill>
          <p:spPr bwMode="auto">
            <a:xfrm rot="10800000">
              <a:off x="216049" y="3860800"/>
              <a:ext cx="9074076" cy="173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860799"/>
              <a:ext cx="2542205" cy="1739902"/>
            </a:xfrm>
            <a:prstGeom prst="rect">
              <a:avLst/>
            </a:prstGeom>
            <a:solidFill>
              <a:srgbClr val="40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b="1" dirty="0" smtClean="0">
                <a:ln w="11430">
                  <a:solidFill>
                    <a:schemeClr val="bg1"/>
                  </a:solidFill>
                </a:ln>
                <a:solidFill>
                  <a:schemeClr val="bg1"/>
                </a:solidFill>
                <a:effectLst>
                  <a:outerShdw blurRad="50800" dist="39000" dir="5460000" algn="tl">
                    <a:srgbClr val="000000">
                      <a:alpha val="38000"/>
                    </a:srgbClr>
                  </a:outerShdw>
                </a:effectLst>
              </a:endParaRPr>
            </a:p>
            <a:p>
              <a:pPr algn="ctr"/>
              <a:endParaRPr lang="en-US" b="1" dirty="0">
                <a:ln w="11430">
                  <a:solidFill>
                    <a:schemeClr val="bg1"/>
                  </a:solidFill>
                </a:ln>
                <a:solidFill>
                  <a:schemeClr val="bg1"/>
                </a:solidFill>
                <a:effectLst>
                  <a:outerShdw blurRad="50800" dist="39000" dir="5460000" algn="tl">
                    <a:srgbClr val="000000">
                      <a:alpha val="38000"/>
                    </a:srgbClr>
                  </a:outerShdw>
                </a:effectLst>
              </a:endParaRPr>
            </a:p>
            <a:p>
              <a:pPr algn="ctr"/>
              <a:endParaRPr lang="en-US" b="1" dirty="0" smtClean="0">
                <a:ln w="11430">
                  <a:solidFill>
                    <a:schemeClr val="bg1"/>
                  </a:solidFill>
                </a:ln>
                <a:solidFill>
                  <a:schemeClr val="bg1"/>
                </a:solidFill>
                <a:effectLst>
                  <a:outerShdw blurRad="50800" dist="39000" dir="5460000" algn="tl">
                    <a:srgbClr val="000000">
                      <a:alpha val="38000"/>
                    </a:srgbClr>
                  </a:outerShdw>
                </a:effectLst>
              </a:endParaRPr>
            </a:p>
            <a:p>
              <a:pPr algn="ctr"/>
              <a:endParaRPr lang="en-US" b="1" dirty="0">
                <a:ln w="11430">
                  <a:solidFill>
                    <a:schemeClr val="bg1"/>
                  </a:solidFill>
                </a:ln>
                <a:solidFill>
                  <a:schemeClr val="bg1"/>
                </a:solidFill>
                <a:effectLst>
                  <a:outerShdw blurRad="50800" dist="39000" dir="5460000" algn="tl">
                    <a:srgbClr val="000000">
                      <a:alpha val="38000"/>
                    </a:srgbClr>
                  </a:outerShdw>
                </a:effectLst>
              </a:endParaRPr>
            </a:p>
            <a:p>
              <a:pPr algn="ctr"/>
              <a:endParaRPr lang="en-US" b="1" dirty="0" smtClean="0">
                <a:ln w="11430">
                  <a:solidFill>
                    <a:schemeClr val="bg1"/>
                  </a:solidFill>
                </a:ln>
                <a:solidFill>
                  <a:schemeClr val="bg1"/>
                </a:solidFill>
                <a:effectLst>
                  <a:outerShdw blurRad="50800" dist="39000" dir="5460000" algn="tl">
                    <a:srgbClr val="000000">
                      <a:alpha val="38000"/>
                    </a:srgbClr>
                  </a:outerShdw>
                </a:effectLst>
              </a:endParaRPr>
            </a:p>
            <a:p>
              <a:pPr algn="ctr"/>
              <a:r>
                <a:rPr lang="en-US" b="1" dirty="0" smtClean="0">
                  <a:ln w="11430">
                    <a:solidFill>
                      <a:schemeClr val="bg1"/>
                    </a:solidFill>
                  </a:ln>
                  <a:solidFill>
                    <a:schemeClr val="bg1"/>
                  </a:solidFill>
                  <a:effectLst>
                    <a:outerShdw blurRad="50800" dist="39000" dir="5460000" algn="tl">
                      <a:srgbClr val="000000">
                        <a:alpha val="38000"/>
                      </a:srgbClr>
                    </a:outerShdw>
                  </a:effectLst>
                </a:rPr>
                <a:t>U V</a:t>
              </a:r>
              <a:endParaRPr lang="en-US" b="1" dirty="0">
                <a:ln w="11430">
                  <a:solidFill>
                    <a:schemeClr val="bg1"/>
                  </a:solidFill>
                </a:ln>
                <a:solidFill>
                  <a:schemeClr val="bg1"/>
                </a:solidFill>
                <a:effectLst>
                  <a:outerShdw blurRad="50800" dist="39000" dir="5460000" algn="tl">
                    <a:srgbClr val="000000">
                      <a:alpha val="38000"/>
                    </a:srgbClr>
                  </a:outerShdw>
                </a:effectLst>
              </a:endParaRPr>
            </a:p>
          </p:txBody>
        </p:sp>
        <p:sp>
          <p:nvSpPr>
            <p:cNvPr id="9" name="Rectangle 8"/>
            <p:cNvSpPr/>
            <p:nvPr/>
          </p:nvSpPr>
          <p:spPr>
            <a:xfrm>
              <a:off x="7924800" y="3860799"/>
              <a:ext cx="1257300" cy="1739902"/>
            </a:xfrm>
            <a:prstGeom prst="rect">
              <a:avLst/>
            </a:prstGeom>
            <a:solidFill>
              <a:srgbClr val="40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chemeClr val="bg1"/>
                    </a:solidFill>
                  </a:ln>
                  <a:solidFill>
                    <a:schemeClr val="bg1"/>
                  </a:solidFill>
                  <a:effectLst>
                    <a:outerShdw blurRad="50800" dist="39000" dir="5460000" algn="tl">
                      <a:srgbClr val="000000">
                        <a:alpha val="38000"/>
                      </a:srgbClr>
                    </a:outerShdw>
                  </a:effectLst>
                </a:rPr>
                <a:t>Infrared </a:t>
              </a:r>
            </a:p>
            <a:p>
              <a:pPr algn="ctr"/>
              <a:r>
                <a:rPr lang="en-US" b="1" dirty="0" smtClean="0">
                  <a:ln w="11430">
                    <a:solidFill>
                      <a:schemeClr val="bg1"/>
                    </a:solidFill>
                  </a:ln>
                  <a:solidFill>
                    <a:schemeClr val="bg1"/>
                  </a:solidFill>
                  <a:effectLst>
                    <a:outerShdw blurRad="50800" dist="39000" dir="5460000" algn="tl">
                      <a:srgbClr val="000000">
                        <a:alpha val="38000"/>
                      </a:srgbClr>
                    </a:outerShdw>
                  </a:effectLst>
                </a:rPr>
                <a:t>(IR)</a:t>
              </a:r>
              <a:endParaRPr lang="en-US" b="1" dirty="0">
                <a:ln w="11430">
                  <a:solidFill>
                    <a:schemeClr val="bg1"/>
                  </a:solidFill>
                </a:ln>
                <a:solidFill>
                  <a:schemeClr val="bg1"/>
                </a:solidFill>
                <a:effectLst>
                  <a:outerShdw blurRad="50800" dist="39000" dir="5460000" algn="tl">
                    <a:srgbClr val="000000">
                      <a:alpha val="38000"/>
                    </a:srgbClr>
                  </a:outerShdw>
                </a:effectLst>
              </a:endParaRPr>
            </a:p>
          </p:txBody>
        </p:sp>
      </p:grpSp>
      <p:sp>
        <p:nvSpPr>
          <p:cNvPr id="6" name="Rectangle 5"/>
          <p:cNvSpPr/>
          <p:nvPr/>
        </p:nvSpPr>
        <p:spPr>
          <a:xfrm>
            <a:off x="4903156" y="2298699"/>
            <a:ext cx="4240844" cy="1739901"/>
          </a:xfrm>
          <a:prstGeom prst="rect">
            <a:avLst/>
          </a:prstGeom>
          <a:solidFill>
            <a:srgbClr val="40297B"/>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b="1" dirty="0">
              <a:ln w="11430">
                <a:solidFill>
                  <a:schemeClr val="bg1"/>
                </a:solidFill>
              </a:ln>
              <a:solidFill>
                <a:schemeClr val="bg1"/>
              </a:solidFill>
              <a:effectLst>
                <a:outerShdw blurRad="50800" dist="39000" dir="5460000" algn="tl">
                  <a:srgbClr val="000000">
                    <a:alpha val="38000"/>
                  </a:srgbClr>
                </a:outerShdw>
              </a:effectLst>
            </a:endParaRPr>
          </a:p>
        </p:txBody>
      </p:sp>
      <p:sp>
        <p:nvSpPr>
          <p:cNvPr id="8" name="TextBox 7"/>
          <p:cNvSpPr txBox="1"/>
          <p:nvPr/>
        </p:nvSpPr>
        <p:spPr>
          <a:xfrm>
            <a:off x="2438400" y="3653893"/>
            <a:ext cx="15045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chemeClr val="bg1"/>
                  </a:solidFill>
                </a:ln>
                <a:solidFill>
                  <a:schemeClr val="bg1"/>
                </a:solidFill>
                <a:effectLst>
                  <a:outerShdw blurRad="50800" dist="39000" dir="5460000" algn="tl">
                    <a:srgbClr val="000000">
                      <a:alpha val="38000"/>
                    </a:srgbClr>
                  </a:outerShdw>
                </a:effectLst>
              </a:rPr>
              <a:t>V I S I B L E </a:t>
            </a:r>
            <a:endParaRPr lang="en-US" b="1" dirty="0">
              <a:ln w="11430">
                <a:solidFill>
                  <a:schemeClr val="bg1"/>
                </a:solidFill>
              </a:ln>
              <a:solidFill>
                <a:schemeClr val="bg1"/>
              </a:solidFill>
              <a:effectLst>
                <a:outerShdw blurRad="50800" dist="39000" dir="5460000" algn="tl">
                  <a:srgbClr val="000000">
                    <a:alpha val="38000"/>
                  </a:srgbClr>
                </a:outerShdw>
              </a:effectLst>
            </a:endParaRPr>
          </a:p>
        </p:txBody>
      </p:sp>
      <p:sp>
        <p:nvSpPr>
          <p:cNvPr id="10" name="TextBox 9"/>
          <p:cNvSpPr txBox="1"/>
          <p:nvPr/>
        </p:nvSpPr>
        <p:spPr>
          <a:xfrm>
            <a:off x="1371600" y="4038600"/>
            <a:ext cx="685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ln>
                <a:effectLst>
                  <a:outerShdw blurRad="50800" dist="39000" dir="5460000" algn="tl">
                    <a:srgbClr val="000000">
                      <a:alpha val="38000"/>
                    </a:srgbClr>
                  </a:outerShdw>
                </a:effectLst>
              </a:rPr>
              <a:t>400</a:t>
            </a:r>
            <a:endParaRPr lang="en-US" b="1" dirty="0">
              <a:ln w="11430">
                <a:solidFill>
                  <a:sysClr val="windowText" lastClr="000000"/>
                </a:solidFill>
              </a:ln>
              <a:effectLst>
                <a:outerShdw blurRad="50800" dist="39000" dir="5460000" algn="tl">
                  <a:srgbClr val="000000">
                    <a:alpha val="38000"/>
                  </a:srgbClr>
                </a:outerShdw>
              </a:effectLst>
            </a:endParaRPr>
          </a:p>
        </p:txBody>
      </p:sp>
      <p:sp>
        <p:nvSpPr>
          <p:cNvPr id="15" name="TextBox 14"/>
          <p:cNvSpPr txBox="1"/>
          <p:nvPr/>
        </p:nvSpPr>
        <p:spPr>
          <a:xfrm>
            <a:off x="6267898" y="3657600"/>
            <a:ext cx="12759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chemeClr val="bg1"/>
                  </a:solidFill>
                </a:ln>
                <a:solidFill>
                  <a:schemeClr val="bg1"/>
                </a:solidFill>
                <a:effectLst>
                  <a:outerShdw blurRad="50800" dist="39000" dir="5460000" algn="tl">
                    <a:srgbClr val="000000">
                      <a:alpha val="38000"/>
                    </a:srgbClr>
                  </a:outerShdw>
                </a:effectLst>
              </a:rPr>
              <a:t>INFRARED  </a:t>
            </a:r>
            <a:endParaRPr lang="en-US" b="1" dirty="0">
              <a:ln w="11430">
                <a:solidFill>
                  <a:schemeClr val="bg1"/>
                </a:solidFill>
              </a:ln>
              <a:solidFill>
                <a:schemeClr val="bg1"/>
              </a:solidFill>
              <a:effectLst>
                <a:outerShdw blurRad="50800" dist="39000" dir="5460000" algn="tl">
                  <a:srgbClr val="000000">
                    <a:alpha val="38000"/>
                  </a:srgbClr>
                </a:outerShdw>
              </a:effectLst>
            </a:endParaRPr>
          </a:p>
        </p:txBody>
      </p:sp>
      <p:sp>
        <p:nvSpPr>
          <p:cNvPr id="17" name="TextBox 16"/>
          <p:cNvSpPr txBox="1"/>
          <p:nvPr/>
        </p:nvSpPr>
        <p:spPr>
          <a:xfrm>
            <a:off x="4550771" y="4038600"/>
            <a:ext cx="70195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ln>
                <a:effectLst>
                  <a:outerShdw blurRad="50800" dist="39000" dir="5460000" algn="tl">
                    <a:srgbClr val="000000">
                      <a:alpha val="38000"/>
                    </a:srgbClr>
                  </a:outerShdw>
                </a:effectLst>
              </a:rPr>
              <a:t>750</a:t>
            </a:r>
            <a:endParaRPr lang="en-US" b="1" dirty="0">
              <a:ln w="11430">
                <a:solidFill>
                  <a:sysClr val="windowText" lastClr="000000"/>
                </a:solidFill>
              </a:ln>
              <a:effectLst>
                <a:outerShdw blurRad="50800" dist="39000" dir="5460000" algn="tl">
                  <a:srgbClr val="000000">
                    <a:alpha val="38000"/>
                  </a:srgbClr>
                </a:outerShdw>
              </a:effectLst>
            </a:endParaRPr>
          </a:p>
        </p:txBody>
      </p:sp>
      <p:sp>
        <p:nvSpPr>
          <p:cNvPr id="13" name="TextBox 12"/>
          <p:cNvSpPr txBox="1"/>
          <p:nvPr/>
        </p:nvSpPr>
        <p:spPr>
          <a:xfrm>
            <a:off x="444640" y="2438400"/>
            <a:ext cx="1026178"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chemeClr val="bg1"/>
                  </a:solidFill>
                </a:ln>
                <a:solidFill>
                  <a:schemeClr val="bg1"/>
                </a:solidFill>
                <a:effectLst>
                  <a:outerShdw blurRad="50800" dist="39000" dir="5460000" algn="tl">
                    <a:srgbClr val="000000">
                      <a:alpha val="38000"/>
                    </a:srgbClr>
                  </a:outerShdw>
                </a:effectLst>
              </a:rPr>
              <a:t>Invisible </a:t>
            </a:r>
          </a:p>
          <a:p>
            <a:r>
              <a:rPr lang="en-US" b="1" dirty="0" smtClean="0">
                <a:ln w="11430">
                  <a:solidFill>
                    <a:schemeClr val="bg1"/>
                  </a:solidFill>
                </a:ln>
                <a:solidFill>
                  <a:schemeClr val="bg1"/>
                </a:solidFill>
                <a:effectLst>
                  <a:outerShdw blurRad="50800" dist="39000" dir="5460000" algn="tl">
                    <a:srgbClr val="000000">
                      <a:alpha val="38000"/>
                    </a:srgbClr>
                  </a:outerShdw>
                </a:effectLst>
              </a:rPr>
              <a:t>Ionizing</a:t>
            </a:r>
            <a:endParaRPr lang="en-US" b="1" dirty="0">
              <a:ln w="11430">
                <a:solidFill>
                  <a:schemeClr val="bg1"/>
                </a:solidFill>
              </a:ln>
              <a:solidFill>
                <a:schemeClr val="bg1"/>
              </a:solidFill>
              <a:effectLst>
                <a:outerShdw blurRad="50800" dist="39000" dir="5460000" algn="tl">
                  <a:srgbClr val="000000">
                    <a:alpha val="38000"/>
                  </a:srgbClr>
                </a:outerShdw>
              </a:effectLst>
            </a:endParaRPr>
          </a:p>
        </p:txBody>
      </p:sp>
      <p:cxnSp>
        <p:nvCxnSpPr>
          <p:cNvPr id="19" name="Straight Arrow Connector 18"/>
          <p:cNvCxnSpPr/>
          <p:nvPr/>
        </p:nvCxnSpPr>
        <p:spPr>
          <a:xfrm flipV="1">
            <a:off x="5867400" y="1981200"/>
            <a:ext cx="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543800" y="1252210"/>
            <a:ext cx="0" cy="27863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229600" y="1981200"/>
            <a:ext cx="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010400" y="1971020"/>
            <a:ext cx="37286" cy="191815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24800" y="2438400"/>
            <a:ext cx="1102674" cy="92333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chemeClr val="bg1"/>
                  </a:solidFill>
                </a:ln>
                <a:solidFill>
                  <a:schemeClr val="bg1"/>
                </a:solidFill>
                <a:effectLst>
                  <a:outerShdw blurRad="50800" dist="39000" dir="5460000" algn="tl">
                    <a:srgbClr val="000000">
                      <a:alpha val="38000"/>
                    </a:srgbClr>
                  </a:outerShdw>
                </a:effectLst>
              </a:rPr>
              <a:t>Invisible </a:t>
            </a:r>
          </a:p>
          <a:p>
            <a:r>
              <a:rPr lang="en-US" b="1" dirty="0" smtClean="0">
                <a:ln w="11430">
                  <a:solidFill>
                    <a:schemeClr val="bg1"/>
                  </a:solidFill>
                </a:ln>
                <a:solidFill>
                  <a:schemeClr val="bg1"/>
                </a:solidFill>
                <a:effectLst>
                  <a:outerShdw blurRad="50800" dist="39000" dir="5460000" algn="tl">
                    <a:srgbClr val="000000">
                      <a:alpha val="38000"/>
                    </a:srgbClr>
                  </a:outerShdw>
                </a:effectLst>
              </a:rPr>
              <a:t>Thermal </a:t>
            </a:r>
          </a:p>
          <a:p>
            <a:r>
              <a:rPr lang="en-US" b="1" dirty="0" smtClean="0">
                <a:ln w="11430">
                  <a:solidFill>
                    <a:schemeClr val="bg1"/>
                  </a:solidFill>
                </a:ln>
                <a:solidFill>
                  <a:schemeClr val="bg1"/>
                </a:solidFill>
                <a:effectLst>
                  <a:outerShdw blurRad="50800" dist="39000" dir="5460000" algn="tl">
                    <a:srgbClr val="000000">
                      <a:alpha val="38000"/>
                    </a:srgbClr>
                  </a:outerShdw>
                </a:effectLst>
              </a:rPr>
              <a:t>Radiation</a:t>
            </a:r>
            <a:endParaRPr lang="en-US" b="1" dirty="0">
              <a:ln w="11430">
                <a:solidFill>
                  <a:schemeClr val="bg1"/>
                </a:solidFill>
              </a:ln>
              <a:solidFill>
                <a:schemeClr val="bg1"/>
              </a:solidFill>
              <a:effectLst>
                <a:outerShdw blurRad="50800" dist="39000" dir="5460000" algn="tl">
                  <a:srgbClr val="000000">
                    <a:alpha val="38000"/>
                  </a:srgbClr>
                </a:outerShdw>
              </a:effectLst>
            </a:endParaRPr>
          </a:p>
        </p:txBody>
      </p:sp>
      <p:cxnSp>
        <p:nvCxnSpPr>
          <p:cNvPr id="27" name="Straight Arrow Connector 26"/>
          <p:cNvCxnSpPr/>
          <p:nvPr/>
        </p:nvCxnSpPr>
        <p:spPr>
          <a:xfrm flipH="1" flipV="1">
            <a:off x="3190651" y="1524000"/>
            <a:ext cx="9749" cy="2514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667000" y="1981200"/>
            <a:ext cx="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34" idx="2"/>
          </p:cNvCxnSpPr>
          <p:nvPr/>
        </p:nvCxnSpPr>
        <p:spPr>
          <a:xfrm flipV="1">
            <a:off x="5257800" y="1590020"/>
            <a:ext cx="23111" cy="24485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248400" y="1447800"/>
            <a:ext cx="23111" cy="2590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56022" y="1447800"/>
            <a:ext cx="86817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smtClean="0">
                <a:ln w="11430">
                  <a:solidFill>
                    <a:sysClr val="windowText" lastClr="000000"/>
                  </a:solidFill>
                </a:ln>
              </a:rPr>
              <a:t>Argon</a:t>
            </a:r>
          </a:p>
          <a:p>
            <a:r>
              <a:rPr lang="en-US" sz="1400" b="1" dirty="0" smtClean="0">
                <a:ln w="11430">
                  <a:solidFill>
                    <a:sysClr val="windowText" lastClr="000000"/>
                  </a:solidFill>
                </a:ln>
              </a:rPr>
              <a:t>488,514</a:t>
            </a:r>
            <a:endParaRPr lang="en-US" sz="1400" b="1" dirty="0">
              <a:ln w="11430">
                <a:solidFill>
                  <a:sysClr val="windowText" lastClr="000000"/>
                </a:solidFill>
              </a:ln>
            </a:endParaRPr>
          </a:p>
        </p:txBody>
      </p:sp>
      <p:sp>
        <p:nvSpPr>
          <p:cNvPr id="34" name="TextBox 33"/>
          <p:cNvSpPr txBox="1"/>
          <p:nvPr/>
        </p:nvSpPr>
        <p:spPr>
          <a:xfrm>
            <a:off x="4846822" y="1066800"/>
            <a:ext cx="86817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smtClean="0">
                <a:ln w="11430">
                  <a:solidFill>
                    <a:sysClr val="windowText" lastClr="000000"/>
                  </a:solidFill>
                </a:ln>
              </a:rPr>
              <a:t>Diode</a:t>
            </a:r>
          </a:p>
          <a:p>
            <a:r>
              <a:rPr lang="en-US" sz="1400" b="1" dirty="0" smtClean="0">
                <a:ln w="11430">
                  <a:solidFill>
                    <a:sysClr val="windowText" lastClr="000000"/>
                  </a:solidFill>
                </a:ln>
              </a:rPr>
              <a:t>800-830</a:t>
            </a:r>
            <a:endParaRPr lang="en-US" sz="1400" b="1" dirty="0">
              <a:ln w="11430">
                <a:solidFill>
                  <a:sysClr val="windowText" lastClr="000000"/>
                </a:solidFill>
              </a:ln>
            </a:endParaRPr>
          </a:p>
        </p:txBody>
      </p:sp>
      <p:sp>
        <p:nvSpPr>
          <p:cNvPr id="35" name="TextBox 34"/>
          <p:cNvSpPr txBox="1"/>
          <p:nvPr/>
        </p:nvSpPr>
        <p:spPr>
          <a:xfrm>
            <a:off x="5456422" y="1524000"/>
            <a:ext cx="86817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smtClean="0">
                <a:ln w="11430">
                  <a:solidFill>
                    <a:sysClr val="windowText" lastClr="000000"/>
                  </a:solidFill>
                </a:ln>
              </a:rPr>
              <a:t>Diode</a:t>
            </a:r>
          </a:p>
          <a:p>
            <a:pPr algn="ctr"/>
            <a:r>
              <a:rPr lang="en-US" sz="1400" b="1" dirty="0" smtClean="0">
                <a:ln w="11430">
                  <a:solidFill>
                    <a:sysClr val="windowText" lastClr="000000"/>
                  </a:solidFill>
                </a:ln>
              </a:rPr>
              <a:t>980</a:t>
            </a:r>
            <a:endParaRPr lang="en-US" sz="1400" b="1" dirty="0">
              <a:ln w="11430">
                <a:solidFill>
                  <a:sysClr val="windowText" lastClr="000000"/>
                </a:solidFill>
              </a:ln>
            </a:endParaRPr>
          </a:p>
        </p:txBody>
      </p:sp>
      <p:sp>
        <p:nvSpPr>
          <p:cNvPr id="36" name="TextBox 35"/>
          <p:cNvSpPr txBox="1"/>
          <p:nvPr/>
        </p:nvSpPr>
        <p:spPr>
          <a:xfrm>
            <a:off x="5867400" y="990600"/>
            <a:ext cx="86817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err="1" smtClean="0">
                <a:ln w="11430">
                  <a:solidFill>
                    <a:sysClr val="windowText" lastClr="000000"/>
                  </a:solidFill>
                </a:ln>
              </a:rPr>
              <a:t>Nd:YAG</a:t>
            </a:r>
            <a:endParaRPr lang="en-US" sz="1400" b="1" dirty="0" smtClean="0">
              <a:ln w="11430">
                <a:solidFill>
                  <a:sysClr val="windowText" lastClr="000000"/>
                </a:solidFill>
              </a:ln>
            </a:endParaRPr>
          </a:p>
          <a:p>
            <a:pPr algn="ctr"/>
            <a:r>
              <a:rPr lang="en-US" sz="1400" b="1" dirty="0" smtClean="0">
                <a:ln w="11430">
                  <a:solidFill>
                    <a:sysClr val="windowText" lastClr="000000"/>
                  </a:solidFill>
                </a:ln>
              </a:rPr>
              <a:t>1064</a:t>
            </a:r>
            <a:endParaRPr lang="en-US" sz="1400" b="1" dirty="0">
              <a:ln w="11430">
                <a:solidFill>
                  <a:sysClr val="windowText" lastClr="000000"/>
                </a:solidFill>
              </a:ln>
            </a:endParaRPr>
          </a:p>
        </p:txBody>
      </p:sp>
      <p:sp>
        <p:nvSpPr>
          <p:cNvPr id="37" name="TextBox 36"/>
          <p:cNvSpPr txBox="1"/>
          <p:nvPr/>
        </p:nvSpPr>
        <p:spPr>
          <a:xfrm>
            <a:off x="6551573" y="1534180"/>
            <a:ext cx="992227"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err="1" smtClean="0">
                <a:ln w="11430">
                  <a:solidFill>
                    <a:sysClr val="windowText" lastClr="000000"/>
                  </a:solidFill>
                </a:ln>
              </a:rPr>
              <a:t>Er,Cr:YSGG</a:t>
            </a:r>
            <a:endParaRPr lang="en-US" sz="1400" b="1" dirty="0" smtClean="0">
              <a:ln w="11430">
                <a:solidFill>
                  <a:sysClr val="windowText" lastClr="000000"/>
                </a:solidFill>
              </a:ln>
            </a:endParaRPr>
          </a:p>
          <a:p>
            <a:pPr algn="ctr"/>
            <a:r>
              <a:rPr lang="en-US" sz="1400" b="1" dirty="0" smtClean="0">
                <a:ln w="11430">
                  <a:solidFill>
                    <a:sysClr val="windowText" lastClr="000000"/>
                  </a:solidFill>
                </a:ln>
              </a:rPr>
              <a:t>2790</a:t>
            </a:r>
            <a:endParaRPr lang="en-US" sz="1400" b="1" dirty="0">
              <a:ln w="11430">
                <a:solidFill>
                  <a:sysClr val="windowText" lastClr="000000"/>
                </a:solidFill>
              </a:ln>
            </a:endParaRPr>
          </a:p>
        </p:txBody>
      </p:sp>
      <p:sp>
        <p:nvSpPr>
          <p:cNvPr id="44" name="TextBox 43"/>
          <p:cNvSpPr txBox="1"/>
          <p:nvPr/>
        </p:nvSpPr>
        <p:spPr>
          <a:xfrm>
            <a:off x="7084973" y="838200"/>
            <a:ext cx="992227"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err="1" smtClean="0">
                <a:ln w="11430">
                  <a:solidFill>
                    <a:sysClr val="windowText" lastClr="000000"/>
                  </a:solidFill>
                </a:ln>
              </a:rPr>
              <a:t>Er:YAG</a:t>
            </a:r>
            <a:endParaRPr lang="en-US" sz="1400" b="1" dirty="0" smtClean="0">
              <a:ln w="11430">
                <a:solidFill>
                  <a:sysClr val="windowText" lastClr="000000"/>
                </a:solidFill>
              </a:ln>
            </a:endParaRPr>
          </a:p>
          <a:p>
            <a:pPr algn="ctr"/>
            <a:r>
              <a:rPr lang="en-US" sz="1400" b="1" dirty="0" smtClean="0">
                <a:ln w="11430">
                  <a:solidFill>
                    <a:sysClr val="windowText" lastClr="000000"/>
                  </a:solidFill>
                </a:ln>
              </a:rPr>
              <a:t>2940</a:t>
            </a:r>
            <a:endParaRPr lang="en-US" sz="1400" b="1" dirty="0">
              <a:ln w="11430">
                <a:solidFill>
                  <a:sysClr val="windowText" lastClr="000000"/>
                </a:solidFill>
              </a:ln>
            </a:endParaRPr>
          </a:p>
        </p:txBody>
      </p:sp>
      <p:sp>
        <p:nvSpPr>
          <p:cNvPr id="45" name="TextBox 44"/>
          <p:cNvSpPr txBox="1"/>
          <p:nvPr/>
        </p:nvSpPr>
        <p:spPr>
          <a:xfrm>
            <a:off x="7770773" y="1295400"/>
            <a:ext cx="1256701" cy="76944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smtClean="0">
                <a:ln w="11430">
                  <a:solidFill>
                    <a:sysClr val="windowText" lastClr="000000"/>
                  </a:solidFill>
                </a:ln>
              </a:rPr>
              <a:t>CO</a:t>
            </a:r>
            <a:r>
              <a:rPr lang="en-US" sz="1200" b="1" dirty="0" smtClean="0">
                <a:ln w="11430">
                  <a:solidFill>
                    <a:sysClr val="windowText" lastClr="000000"/>
                  </a:solidFill>
                </a:ln>
              </a:rPr>
              <a:t>2</a:t>
            </a:r>
            <a:endParaRPr lang="en-US" sz="1200" b="1" dirty="0">
              <a:ln w="11430">
                <a:solidFill>
                  <a:sysClr val="windowText" lastClr="000000"/>
                </a:solidFill>
              </a:ln>
            </a:endParaRPr>
          </a:p>
          <a:p>
            <a:r>
              <a:rPr lang="en-US" sz="1400" b="1" dirty="0" smtClean="0">
                <a:ln w="11430">
                  <a:solidFill>
                    <a:sysClr val="windowText" lastClr="000000"/>
                  </a:solidFill>
                </a:ln>
              </a:rPr>
              <a:t>     9600,</a:t>
            </a:r>
          </a:p>
          <a:p>
            <a:pPr algn="ctr"/>
            <a:r>
              <a:rPr lang="en-US" sz="1400" b="1" dirty="0" smtClean="0">
                <a:ln w="11430">
                  <a:solidFill>
                    <a:sysClr val="windowText" lastClr="000000"/>
                  </a:solidFill>
                </a:ln>
              </a:rPr>
              <a:t>            10600</a:t>
            </a:r>
            <a:endParaRPr lang="en-US" sz="1400" b="1" dirty="0">
              <a:ln w="11430">
                <a:solidFill>
                  <a:sysClr val="windowText" lastClr="000000"/>
                </a:solidFill>
              </a:ln>
            </a:endParaRPr>
          </a:p>
        </p:txBody>
      </p:sp>
      <p:sp>
        <p:nvSpPr>
          <p:cNvPr id="46" name="TextBox 45"/>
          <p:cNvSpPr txBox="1"/>
          <p:nvPr/>
        </p:nvSpPr>
        <p:spPr>
          <a:xfrm>
            <a:off x="2667000" y="1141512"/>
            <a:ext cx="992227" cy="30777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smtClean="0">
                <a:ln w="11430">
                  <a:solidFill>
                    <a:sysClr val="windowText" lastClr="000000"/>
                  </a:solidFill>
                </a:ln>
              </a:rPr>
              <a:t>KTP</a:t>
            </a:r>
            <a:endParaRPr lang="en-US" sz="1400" b="1" dirty="0">
              <a:ln w="11430">
                <a:solidFill>
                  <a:sysClr val="windowText" lastClr="000000"/>
                </a:solidFill>
              </a:ln>
            </a:endParaRPr>
          </a:p>
        </p:txBody>
      </p:sp>
      <p:cxnSp>
        <p:nvCxnSpPr>
          <p:cNvPr id="47" name="Straight Arrow Connector 46"/>
          <p:cNvCxnSpPr/>
          <p:nvPr/>
        </p:nvCxnSpPr>
        <p:spPr>
          <a:xfrm flipV="1">
            <a:off x="8610600" y="1981200"/>
            <a:ext cx="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63113" y="5257800"/>
            <a:ext cx="1709892"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ln>
                <a:solidFill>
                  <a:srgbClr val="40297B"/>
                </a:solidFill>
              </a:rPr>
              <a:t>(in nanometers)</a:t>
            </a:r>
            <a:endParaRPr lang="en-US" b="1" dirty="0">
              <a:ln w="11430">
                <a:solidFill>
                  <a:sysClr val="windowText" lastClr="000000"/>
                </a:solidFill>
              </a:ln>
              <a:solidFill>
                <a:srgbClr val="40297B"/>
              </a:solidFill>
            </a:endParaRPr>
          </a:p>
        </p:txBody>
      </p:sp>
      <p:cxnSp>
        <p:nvCxnSpPr>
          <p:cNvPr id="42" name="Straight Arrow Connector 41"/>
          <p:cNvCxnSpPr/>
          <p:nvPr/>
        </p:nvCxnSpPr>
        <p:spPr>
          <a:xfrm>
            <a:off x="152400" y="4038600"/>
            <a:ext cx="8875074" cy="0"/>
          </a:xfrm>
          <a:prstGeom prst="straightConnector1">
            <a:avLst/>
          </a:prstGeom>
          <a:ln w="76200">
            <a:solidFill>
              <a:srgbClr val="4A7EBB"/>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16" y="4724400"/>
            <a:ext cx="874555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ysClr val="windowText" lastClr="000000"/>
                  </a:solidFill>
                </a:ln>
                <a:solidFill>
                  <a:srgbClr val="40297B"/>
                </a:solidFill>
                <a:effectLst>
                  <a:outerShdw blurRad="50800" dist="39000" dir="5460000" algn="tl">
                    <a:srgbClr val="000000">
                      <a:alpha val="38000"/>
                    </a:srgbClr>
                  </a:outerShdw>
                </a:effectLst>
              </a:rPr>
              <a:t>Dental  Laser Wavelengths  on Electromagnetic  Spectrum</a:t>
            </a:r>
            <a:endParaRPr lang="en-US" sz="2800" b="1" dirty="0">
              <a:ln w="11430">
                <a:solidFill>
                  <a:sysClr val="windowText" lastClr="000000"/>
                </a:solidFill>
              </a:ln>
              <a:solidFill>
                <a:srgbClr val="40297B"/>
              </a:solidFill>
              <a:effectLst>
                <a:outerShdw blurRad="50800" dist="39000" dir="5460000" algn="tl">
                  <a:srgbClr val="000000">
                    <a:alpha val="38000"/>
                  </a:srgbClr>
                </a:outerShdw>
              </a:effectLst>
            </a:endParaRPr>
          </a:p>
        </p:txBody>
      </p:sp>
      <p:pic>
        <p:nvPicPr>
          <p:cNvPr id="33" name="Picture 2" descr="ksiazkaIIIstr60"/>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rcRect/>
          <a:stretch>
            <a:fillRect/>
          </a:stretch>
        </p:blipFill>
        <p:spPr bwMode="auto">
          <a:xfrm>
            <a:off x="-21230" y="-34636"/>
            <a:ext cx="9317629" cy="6973824"/>
          </a:xfrm>
          <a:prstGeom prst="rect">
            <a:avLst/>
          </a:prstGeom>
          <a:noFill/>
          <a:ln w="9525">
            <a:noFill/>
            <a:miter lim="800000"/>
            <a:headEnd/>
            <a:tailEnd/>
          </a:ln>
        </p:spPr>
      </p:pic>
      <p:sp>
        <p:nvSpPr>
          <p:cNvPr id="7" name="Oval 6"/>
          <p:cNvSpPr/>
          <p:nvPr/>
        </p:nvSpPr>
        <p:spPr>
          <a:xfrm>
            <a:off x="3657600" y="4986010"/>
            <a:ext cx="3001778" cy="8051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200400" y="3919210"/>
            <a:ext cx="3001778" cy="8051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144266">
            <a:off x="6963361" y="3715334"/>
            <a:ext cx="2135227" cy="8858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16200000">
            <a:off x="906275" y="2604015"/>
            <a:ext cx="2612142" cy="9956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9089014">
            <a:off x="3364961" y="1555221"/>
            <a:ext cx="2713222" cy="14745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162095">
            <a:off x="5417541" y="606003"/>
            <a:ext cx="1587807" cy="369332"/>
          </a:xfrm>
          <a:prstGeom prst="rect">
            <a:avLst/>
          </a:prstGeom>
        </p:spPr>
        <p:txBody>
          <a:bodyPr wrap="none">
            <a:spAutoFit/>
          </a:bodyPr>
          <a:lstStyle/>
          <a:p>
            <a:r>
              <a:rPr lang="en-GB" b="1" dirty="0"/>
              <a:t>energy density</a:t>
            </a:r>
            <a:endParaRPr lang="en-US" dirty="0"/>
          </a:p>
        </p:txBody>
      </p:sp>
      <p:cxnSp>
        <p:nvCxnSpPr>
          <p:cNvPr id="41" name="Straight Arrow Connector 40"/>
          <p:cNvCxnSpPr/>
          <p:nvPr/>
        </p:nvCxnSpPr>
        <p:spPr>
          <a:xfrm flipH="1">
            <a:off x="5721640" y="457200"/>
            <a:ext cx="1184209"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6564868"/>
            <a:ext cx="377680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b="1" dirty="0" smtClean="0"/>
              <a:t>CATEGORIES OF INTERACTION  TYPES </a:t>
            </a:r>
            <a:endParaRPr lang="en-US" dirty="0"/>
          </a:p>
        </p:txBody>
      </p:sp>
    </p:spTree>
    <p:extLst>
      <p:ext uri="{BB962C8B-B14F-4D97-AF65-F5344CB8AC3E}">
        <p14:creationId xmlns:p14="http://schemas.microsoft.com/office/powerpoint/2010/main" val="8589313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243935"/>
            <a:ext cx="9143999" cy="461665"/>
          </a:xfrm>
          <a:prstGeom prst="rect">
            <a:avLst/>
          </a:prstGeom>
          <a:noFill/>
          <a:ln>
            <a:solidFill>
              <a:schemeClr val="bg1"/>
            </a:solidFill>
          </a:ln>
          <a:effectLst/>
        </p:spPr>
        <p:style>
          <a:lnRef idx="0">
            <a:scrgbClr r="0" g="0" b="0"/>
          </a:lnRef>
          <a:fillRef idx="1001">
            <a:schemeClr val="lt1"/>
          </a:fillRef>
          <a:effectRef idx="0">
            <a:scrgbClr r="0" g="0" b="0"/>
          </a:effectRef>
          <a:fontRef idx="major"/>
        </p:style>
        <p:txBody>
          <a:bodyPr wrap="square" rtlCol="0">
            <a:spAutoFit/>
          </a:bodyPr>
          <a:lstStyle/>
          <a:p>
            <a:r>
              <a:rPr lang="en-US" sz="1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(Schema from Sasaki KM et al. </a:t>
            </a:r>
            <a:r>
              <a:rPr lang="en-US" sz="12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Ultrastructural</a:t>
            </a:r>
            <a:r>
              <a:rPr lang="en-US" sz="1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analysis of bone tissue irradiated by </a:t>
            </a:r>
            <a:r>
              <a:rPr lang="en-US" sz="12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Er:YAG</a:t>
            </a:r>
            <a:r>
              <a:rPr lang="en-US" sz="1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laser. Lasers </a:t>
            </a:r>
            <a:r>
              <a:rPr lang="en-US" sz="12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Surg</a:t>
            </a:r>
            <a:r>
              <a:rPr lang="en-US" sz="1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Med 2002: 31: 322-332; with permission. Lasers in Surgery and Medicine  copyright (2002) Wiley-</a:t>
            </a:r>
            <a:r>
              <a:rPr lang="en-US" sz="12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Liss</a:t>
            </a:r>
            <a:r>
              <a:rPr lang="en-US" sz="1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Inc..</a:t>
            </a:r>
            <a:endParaRPr lang="en-US" sz="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Picture 2"/>
          <p:cNvPicPr>
            <a:picLocks noChangeAspect="1" noChangeArrowheads="1"/>
          </p:cNvPicPr>
          <p:nvPr/>
        </p:nvPicPr>
        <p:blipFill>
          <a:blip r:embed="rId3" cstate="print"/>
          <a:srcRect/>
          <a:stretch>
            <a:fillRect/>
          </a:stretch>
        </p:blipFill>
        <p:spPr bwMode="auto">
          <a:xfrm>
            <a:off x="152400" y="1600200"/>
            <a:ext cx="3640548" cy="2133600"/>
          </a:xfrm>
          <a:prstGeom prst="rect">
            <a:avLst/>
          </a:prstGeom>
          <a:noFill/>
          <a:ln w="9525">
            <a:noFill/>
            <a:miter lim="800000"/>
            <a:headEnd/>
            <a:tailEnd/>
          </a:ln>
          <a:effectLst>
            <a:outerShdw blurRad="50800" dist="152400" dir="8520000" sx="105000" sy="105000" algn="ctr" rotWithShape="0">
              <a:schemeClr val="bg1">
                <a:lumMod val="50000"/>
                <a:alpha val="23000"/>
              </a:schemeClr>
            </a:outerShdw>
          </a:effectLst>
          <a:scene3d>
            <a:camera prst="orthographicFront"/>
            <a:lightRig rig="threePt" dir="t"/>
          </a:scene3d>
          <a:sp3d/>
        </p:spPr>
      </p:pic>
      <p:sp>
        <p:nvSpPr>
          <p:cNvPr id="7" name="Rectangle 6"/>
          <p:cNvSpPr/>
          <p:nvPr/>
        </p:nvSpPr>
        <p:spPr>
          <a:xfrm>
            <a:off x="609600" y="961986"/>
            <a:ext cx="1872179" cy="369332"/>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effectLst>
                  <a:outerShdw blurRad="50800" dist="39000" dir="5460000" algn="tl">
                    <a:srgbClr val="000000">
                      <a:alpha val="38000"/>
                    </a:srgbClr>
                  </a:outerShdw>
                </a:effectLst>
              </a:rPr>
              <a:t>Before irradiation</a:t>
            </a:r>
            <a:endParaRPr lang="en-US" b="1" dirty="0">
              <a:ln w="11430"/>
              <a:solidFill>
                <a:sysClr val="windowText" lastClr="000000"/>
              </a:solidFill>
              <a:effectLst>
                <a:outerShdw blurRad="50800" dist="39000" dir="5460000" algn="tl">
                  <a:srgbClr val="000000">
                    <a:alpha val="38000"/>
                  </a:srgbClr>
                </a:outerShdw>
              </a:effectLst>
            </a:endParaRPr>
          </a:p>
        </p:txBody>
      </p:sp>
      <p:pic>
        <p:nvPicPr>
          <p:cNvPr id="8" name="Picture 3"/>
          <p:cNvPicPr>
            <a:picLocks noChangeAspect="1" noChangeArrowheads="1"/>
          </p:cNvPicPr>
          <p:nvPr/>
        </p:nvPicPr>
        <p:blipFill>
          <a:blip r:embed="rId4" cstate="print"/>
          <a:srcRect/>
          <a:stretch>
            <a:fillRect/>
          </a:stretch>
        </p:blipFill>
        <p:spPr bwMode="auto">
          <a:xfrm>
            <a:off x="6134100" y="1627994"/>
            <a:ext cx="2552700" cy="2029606"/>
          </a:xfrm>
          <a:prstGeom prst="rect">
            <a:avLst/>
          </a:prstGeom>
          <a:noFill/>
          <a:ln w="9525">
            <a:noFill/>
            <a:miter lim="800000"/>
            <a:headEnd/>
            <a:tailEnd/>
          </a:ln>
          <a:effectLst>
            <a:glow rad="101600">
              <a:schemeClr val="bg1">
                <a:lumMod val="65000"/>
                <a:alpha val="60000"/>
              </a:schemeClr>
            </a:glow>
          </a:effectLst>
        </p:spPr>
      </p:pic>
      <p:sp>
        <p:nvSpPr>
          <p:cNvPr id="9" name="Rectangle 8"/>
          <p:cNvSpPr/>
          <p:nvPr/>
        </p:nvSpPr>
        <p:spPr>
          <a:xfrm>
            <a:off x="6248400" y="961986"/>
            <a:ext cx="1740413" cy="369332"/>
          </a:xfrm>
          <a:prstGeom prst="rect">
            <a:avLst/>
          </a:prstGeom>
          <a:ln>
            <a:noFill/>
          </a:ln>
          <a:effectLst/>
          <a:scene3d>
            <a:camera prst="orthographicFront">
              <a:rot lat="0" lon="0" rev="0"/>
            </a:camera>
            <a:lightRig rig="chilly" dir="t">
              <a:rot lat="0" lon="0" rev="18480000"/>
            </a:lightRig>
          </a:scene3d>
          <a:sp3d prstMaterial="clear">
            <a:bevelT h="63500"/>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Laser irradiation</a:t>
            </a:r>
            <a:endParaRPr lang="en-US" b="1" dirty="0">
              <a:ln w="11430"/>
              <a:solidFill>
                <a:sysClr val="windowText" lastClr="000000"/>
              </a:solidFill>
            </a:endParaRPr>
          </a:p>
        </p:txBody>
      </p:sp>
      <p:pic>
        <p:nvPicPr>
          <p:cNvPr id="10" name="Picture 5"/>
          <p:cNvPicPr>
            <a:picLocks noChangeAspect="1" noChangeArrowheads="1"/>
          </p:cNvPicPr>
          <p:nvPr/>
        </p:nvPicPr>
        <p:blipFill>
          <a:blip r:embed="rId5" cstate="print"/>
          <a:srcRect/>
          <a:stretch>
            <a:fillRect/>
          </a:stretch>
        </p:blipFill>
        <p:spPr bwMode="auto">
          <a:xfrm>
            <a:off x="148245" y="4086186"/>
            <a:ext cx="8500526" cy="1930957"/>
          </a:xfrm>
          <a:prstGeom prst="rect">
            <a:avLst/>
          </a:prstGeom>
          <a:noFill/>
          <a:ln w="9525">
            <a:noFill/>
            <a:miter lim="800000"/>
            <a:headEnd/>
            <a:tailEnd/>
          </a:ln>
          <a:effectLst/>
        </p:spPr>
      </p:pic>
      <p:sp>
        <p:nvSpPr>
          <p:cNvPr id="11" name="Rectangle 10"/>
          <p:cNvSpPr/>
          <p:nvPr/>
        </p:nvSpPr>
        <p:spPr>
          <a:xfrm>
            <a:off x="711055" y="5726668"/>
            <a:ext cx="7801103" cy="36933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             Deep layer                         Intermediate layer              Superficial layer</a:t>
            </a:r>
            <a:endParaRPr lang="en-US" b="1" dirty="0">
              <a:ln w="11430"/>
              <a:solidFill>
                <a:sysClr val="windowText" lastClr="000000"/>
              </a:solidFill>
            </a:endParaRPr>
          </a:p>
        </p:txBody>
      </p:sp>
      <p:sp>
        <p:nvSpPr>
          <p:cNvPr id="12" name="Rectangle 11"/>
          <p:cNvSpPr/>
          <p:nvPr/>
        </p:nvSpPr>
        <p:spPr>
          <a:xfrm>
            <a:off x="3792948" y="2349803"/>
            <a:ext cx="2251514"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  W: water molecules.</a:t>
            </a:r>
            <a:endParaRPr lang="en-US" b="1" dirty="0">
              <a:ln w="11430"/>
              <a:solidFill>
                <a:sysClr val="windowText" lastClr="000000"/>
              </a:solidFill>
            </a:endParaRPr>
          </a:p>
        </p:txBody>
      </p:sp>
      <p:sp>
        <p:nvSpPr>
          <p:cNvPr id="13" name="Rectangle 12"/>
          <p:cNvSpPr/>
          <p:nvPr/>
        </p:nvSpPr>
        <p:spPr>
          <a:xfrm>
            <a:off x="3792949" y="1716682"/>
            <a:ext cx="2455451" cy="36933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BA: biological </a:t>
            </a:r>
            <a:r>
              <a:rPr lang="en-US" b="1" dirty="0" err="1" smtClean="0">
                <a:ln w="11430"/>
                <a:solidFill>
                  <a:sysClr val="windowText" lastClr="000000"/>
                </a:solidFill>
              </a:rPr>
              <a:t>apatites</a:t>
            </a:r>
            <a:r>
              <a:rPr lang="en-US" b="1" dirty="0" smtClean="0">
                <a:ln w="11430"/>
                <a:solidFill>
                  <a:sysClr val="windowText" lastClr="000000"/>
                </a:solidFill>
              </a:rPr>
              <a:t>.</a:t>
            </a:r>
            <a:endParaRPr lang="en-US" b="1" dirty="0">
              <a:ln w="11430"/>
              <a:solidFill>
                <a:sysClr val="windowText" lastClr="000000"/>
              </a:solidFill>
            </a:endParaRPr>
          </a:p>
        </p:txBody>
      </p:sp>
      <p:sp>
        <p:nvSpPr>
          <p:cNvPr id="14" name="Rectangle 13"/>
          <p:cNvSpPr/>
          <p:nvPr/>
        </p:nvSpPr>
        <p:spPr>
          <a:xfrm>
            <a:off x="3792949" y="2057400"/>
            <a:ext cx="2188752" cy="36933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ysClr val="windowText" lastClr="000000"/>
                </a:solidFill>
              </a:rPr>
              <a:t>PM: protein matrix.</a:t>
            </a:r>
            <a:endParaRPr lang="en-US" b="1" dirty="0">
              <a:ln w="11430"/>
              <a:solidFill>
                <a:sysClr val="windowText" lastClr="000000"/>
              </a:solidFill>
            </a:endParaRPr>
          </a:p>
        </p:txBody>
      </p:sp>
      <p:sp>
        <p:nvSpPr>
          <p:cNvPr id="15" name="Rectangle 14"/>
          <p:cNvSpPr/>
          <p:nvPr/>
        </p:nvSpPr>
        <p:spPr>
          <a:xfrm>
            <a:off x="533400" y="152400"/>
            <a:ext cx="6969087" cy="646331"/>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342900" lvl="0" indent="-342900" algn="ctr">
              <a:lnSpc>
                <a:spcPct val="80000"/>
              </a:lnSpc>
              <a:spcBef>
                <a:spcPct val="20000"/>
              </a:spcBef>
            </a:pPr>
            <a:r>
              <a:rPr lang="sl-SI" sz="2000" b="1" dirty="0" smtClean="0">
                <a:solidFill>
                  <a:schemeClr val="bg1"/>
                </a:solidFill>
                <a:latin typeface="Arial" pitchFamily="34" charset="0"/>
                <a:cs typeface="Arial" pitchFamily="34" charset="0"/>
              </a:rPr>
              <a:t>Scaling and Concrement Removal</a:t>
            </a:r>
            <a:r>
              <a:rPr lang="en-US" sz="2000" b="1" dirty="0" smtClean="0">
                <a:solidFill>
                  <a:schemeClr val="bg1"/>
                </a:solidFill>
                <a:latin typeface="Arial" pitchFamily="34" charset="0"/>
                <a:cs typeface="Arial" pitchFamily="34" charset="0"/>
              </a:rPr>
              <a:t> /  </a:t>
            </a:r>
            <a:r>
              <a:rPr lang="en-GB" sz="2000" b="1" dirty="0" err="1" smtClean="0">
                <a:solidFill>
                  <a:schemeClr val="bg1"/>
                </a:solidFill>
                <a:latin typeface="Arial" pitchFamily="34" charset="0"/>
                <a:ea typeface="Times New Roman" pitchFamily="18" charset="0"/>
                <a:cs typeface="Arial" pitchFamily="34" charset="0"/>
              </a:rPr>
              <a:t>Er:YAG</a:t>
            </a:r>
            <a:r>
              <a:rPr lang="en-GB" sz="2000" b="1" dirty="0" smtClean="0">
                <a:solidFill>
                  <a:schemeClr val="bg1"/>
                </a:solidFill>
                <a:latin typeface="Arial" pitchFamily="34" charset="0"/>
                <a:ea typeface="Times New Roman" pitchFamily="18" charset="0"/>
                <a:cs typeface="Arial" pitchFamily="34" charset="0"/>
              </a:rPr>
              <a:t> wavelength</a:t>
            </a:r>
            <a:endParaRPr lang="en-GB" sz="2000" dirty="0" smtClean="0">
              <a:solidFill>
                <a:schemeClr val="bg1"/>
              </a:solidFill>
              <a:latin typeface="Arial" pitchFamily="34" charset="0"/>
            </a:endParaRPr>
          </a:p>
          <a:p>
            <a:pPr marL="342900" indent="-342900" algn="ctr">
              <a:lnSpc>
                <a:spcPct val="80000"/>
              </a:lnSpc>
              <a:spcBef>
                <a:spcPct val="20000"/>
              </a:spcBef>
            </a:pPr>
            <a:endParaRPr lang="sl-SI" sz="2000" dirty="0" smtClean="0">
              <a:solidFill>
                <a:schemeClr val="bg1"/>
              </a:solidFill>
            </a:endParaRPr>
          </a:p>
        </p:txBody>
      </p:sp>
      <p:sp>
        <p:nvSpPr>
          <p:cNvPr id="16" name="Footer Placeholder 5"/>
          <p:cNvSpPr>
            <a:spLocks noGrp="1"/>
          </p:cNvSpPr>
          <p:nvPr>
            <p:ph type="ftr" sz="quarter" idx="11"/>
          </p:nvPr>
        </p:nvSpPr>
        <p:spPr>
          <a:xfrm>
            <a:off x="3124200" y="6569075"/>
            <a:ext cx="2895600" cy="365125"/>
          </a:xfrm>
        </p:spPr>
        <p:txBody>
          <a:bodyPr/>
          <a:lstStyle/>
          <a:p>
            <a:r>
              <a:rPr lang="en-US" dirty="0" err="1" smtClean="0"/>
              <a:t>Gwangju</a:t>
            </a:r>
            <a:r>
              <a:rPr lang="en-US" dirty="0" smtClean="0"/>
              <a:t>, Korea      </a:t>
            </a:r>
            <a:endParaRPr lang="en-US" dirty="0"/>
          </a:p>
        </p:txBody>
      </p:sp>
      <p:sp>
        <p:nvSpPr>
          <p:cNvPr id="17" name="Date Placeholder 6"/>
          <p:cNvSpPr>
            <a:spLocks noGrp="1"/>
          </p:cNvSpPr>
          <p:nvPr>
            <p:ph type="dt" sz="half" idx="10"/>
          </p:nvPr>
        </p:nvSpPr>
        <p:spPr>
          <a:xfrm>
            <a:off x="457200" y="6569075"/>
            <a:ext cx="2133600" cy="365125"/>
          </a:xfrm>
        </p:spPr>
        <p:txBody>
          <a:bodyPr/>
          <a:lstStyle/>
          <a:p>
            <a:r>
              <a:rPr lang="en-US" smtClean="0"/>
              <a:t>May 2015</a:t>
            </a:r>
            <a:endParaRPr lang="en-US"/>
          </a:p>
        </p:txBody>
      </p:sp>
    </p:spTree>
    <p:extLst>
      <p:ext uri="{BB962C8B-B14F-4D97-AF65-F5344CB8AC3E}">
        <p14:creationId xmlns:p14="http://schemas.microsoft.com/office/powerpoint/2010/main" val="33943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1371600"/>
            <a:ext cx="6781800" cy="489364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en-US" sz="16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Ovate </a:t>
            </a:r>
            <a:r>
              <a:rPr lang="en-US" sz="2400" b="1" dirty="0" err="1">
                <a:ln w="11430">
                  <a:solidFill>
                    <a:schemeClr val="tx1"/>
                  </a:solidFill>
                </a:ln>
              </a:rPr>
              <a:t>pontic</a:t>
            </a:r>
            <a:r>
              <a:rPr lang="en-US" sz="2400" b="1" dirty="0">
                <a:ln w="11430">
                  <a:solidFill>
                    <a:schemeClr val="tx1"/>
                  </a:solidFill>
                </a:ln>
              </a:rPr>
              <a:t> site </a:t>
            </a:r>
            <a:r>
              <a:rPr lang="en-US" sz="2400" b="1" dirty="0" smtClean="0">
                <a:ln w="11430">
                  <a:solidFill>
                    <a:schemeClr val="tx1"/>
                  </a:solidFill>
                </a:ln>
              </a:rPr>
              <a:t>preparations</a:t>
            </a:r>
          </a:p>
          <a:p>
            <a:endParaRPr lang="en-US" sz="10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Periodontal </a:t>
            </a:r>
            <a:r>
              <a:rPr lang="en-US" sz="2400" b="1" dirty="0">
                <a:ln w="11430">
                  <a:solidFill>
                    <a:schemeClr val="tx1"/>
                  </a:solidFill>
                </a:ln>
              </a:rPr>
              <a:t>pocket </a:t>
            </a:r>
            <a:r>
              <a:rPr lang="en-US" sz="2400" b="1" dirty="0" smtClean="0">
                <a:ln w="11430">
                  <a:solidFill>
                    <a:schemeClr val="tx1"/>
                  </a:solidFill>
                </a:ln>
              </a:rPr>
              <a:t>disinfection</a:t>
            </a:r>
          </a:p>
          <a:p>
            <a:endParaRPr lang="en-US" sz="10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Graft </a:t>
            </a:r>
            <a:r>
              <a:rPr lang="en-US" sz="2400" b="1" dirty="0">
                <a:ln w="11430">
                  <a:solidFill>
                    <a:schemeClr val="tx1"/>
                  </a:solidFill>
                </a:ln>
              </a:rPr>
              <a:t>donor site </a:t>
            </a:r>
            <a:r>
              <a:rPr lang="en-US" sz="2400" b="1" dirty="0" smtClean="0">
                <a:ln w="11430">
                  <a:solidFill>
                    <a:schemeClr val="tx1"/>
                  </a:solidFill>
                </a:ln>
              </a:rPr>
              <a:t>palliation</a:t>
            </a:r>
          </a:p>
          <a:p>
            <a:endParaRPr lang="en-US" sz="10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Graft </a:t>
            </a:r>
            <a:r>
              <a:rPr lang="en-US" sz="2400" b="1" dirty="0">
                <a:ln w="11430">
                  <a:solidFill>
                    <a:schemeClr val="tx1"/>
                  </a:solidFill>
                </a:ln>
              </a:rPr>
              <a:t>bed site </a:t>
            </a:r>
            <a:r>
              <a:rPr lang="en-US" sz="2400" b="1" dirty="0" smtClean="0">
                <a:ln w="11430">
                  <a:solidFill>
                    <a:schemeClr val="tx1"/>
                  </a:solidFill>
                </a:ln>
              </a:rPr>
              <a:t>preparation</a:t>
            </a:r>
          </a:p>
          <a:p>
            <a:endParaRPr lang="en-US" sz="10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Esthetic </a:t>
            </a:r>
            <a:r>
              <a:rPr lang="en-US" sz="2400" b="1" dirty="0">
                <a:ln w="11430">
                  <a:solidFill>
                    <a:schemeClr val="tx1"/>
                  </a:solidFill>
                </a:ln>
              </a:rPr>
              <a:t>remodeling of bulky graft </a:t>
            </a:r>
            <a:r>
              <a:rPr lang="en-US" sz="2400" b="1" dirty="0" smtClean="0">
                <a:ln w="11430">
                  <a:solidFill>
                    <a:schemeClr val="tx1"/>
                  </a:solidFill>
                </a:ln>
              </a:rPr>
              <a:t>sites</a:t>
            </a:r>
          </a:p>
          <a:p>
            <a:endParaRPr lang="en-US" sz="10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Esthetic </a:t>
            </a:r>
            <a:r>
              <a:rPr lang="en-US" sz="2400" b="1" dirty="0">
                <a:ln w="11430">
                  <a:solidFill>
                    <a:schemeClr val="tx1"/>
                  </a:solidFill>
                </a:ln>
              </a:rPr>
              <a:t>crown </a:t>
            </a:r>
            <a:r>
              <a:rPr lang="en-US" sz="2400" b="1" dirty="0" smtClean="0">
                <a:ln w="11430">
                  <a:solidFill>
                    <a:schemeClr val="tx1"/>
                  </a:solidFill>
                </a:ln>
              </a:rPr>
              <a:t>lengthening/</a:t>
            </a:r>
            <a:r>
              <a:rPr lang="en-US" sz="2400" b="1" dirty="0" err="1" smtClean="0">
                <a:ln w="11430">
                  <a:solidFill>
                    <a:schemeClr val="tx1"/>
                  </a:solidFill>
                </a:ln>
              </a:rPr>
              <a:t>gingivoplasty</a:t>
            </a:r>
            <a:endParaRPr lang="en-US" sz="2400" b="1" dirty="0" smtClean="0">
              <a:ln w="11430">
                <a:solidFill>
                  <a:schemeClr val="tx1"/>
                </a:solidFill>
              </a:ln>
            </a:endParaRPr>
          </a:p>
          <a:p>
            <a:endParaRPr lang="en-US" sz="1000" b="1" dirty="0">
              <a:ln w="11430">
                <a:solidFill>
                  <a:schemeClr val="tx1"/>
                </a:solidFill>
              </a:ln>
            </a:endParaRPr>
          </a:p>
          <a:p>
            <a:pPr marL="285750" indent="-285750">
              <a:buFont typeface="Wingdings" pitchFamily="2" charset="2"/>
              <a:buChar char="Ø"/>
            </a:pPr>
            <a:r>
              <a:rPr lang="en-US" sz="2400" b="1" dirty="0" smtClean="0">
                <a:ln w="11430">
                  <a:solidFill>
                    <a:schemeClr val="tx1"/>
                  </a:solidFill>
                </a:ln>
              </a:rPr>
              <a:t>Melanin depigmentation</a:t>
            </a:r>
          </a:p>
          <a:p>
            <a:endParaRPr lang="en-US" sz="10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Laser </a:t>
            </a:r>
            <a:r>
              <a:rPr lang="en-US" sz="2400" b="1" dirty="0">
                <a:ln w="11430">
                  <a:solidFill>
                    <a:schemeClr val="tx1"/>
                  </a:solidFill>
                </a:ln>
              </a:rPr>
              <a:t>tooth </a:t>
            </a:r>
            <a:r>
              <a:rPr lang="en-US" sz="2400" b="1" dirty="0" smtClean="0">
                <a:ln w="11430">
                  <a:solidFill>
                    <a:schemeClr val="tx1"/>
                  </a:solidFill>
                </a:ln>
              </a:rPr>
              <a:t>whitening</a:t>
            </a:r>
            <a:endParaRPr lang="en-US" sz="1000" b="1" dirty="0" smtClean="0">
              <a:ln w="11430">
                <a:solidFill>
                  <a:schemeClr val="tx1"/>
                </a:solidFill>
              </a:ln>
            </a:endParaRPr>
          </a:p>
          <a:p>
            <a:endParaRPr lang="en-US" sz="10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Tooth </a:t>
            </a:r>
            <a:r>
              <a:rPr lang="en-US" sz="2400" b="1" dirty="0">
                <a:ln w="11430">
                  <a:solidFill>
                    <a:schemeClr val="tx1"/>
                  </a:solidFill>
                </a:ln>
              </a:rPr>
              <a:t>desensitization</a:t>
            </a:r>
          </a:p>
        </p:txBody>
      </p:sp>
      <p:sp>
        <p:nvSpPr>
          <p:cNvPr id="7" name="Rectangle 6"/>
          <p:cNvSpPr/>
          <p:nvPr/>
        </p:nvSpPr>
        <p:spPr>
          <a:xfrm>
            <a:off x="457200" y="533400"/>
            <a:ext cx="8610600" cy="830997"/>
          </a:xfrm>
          <a:prstGeom prst="rect">
            <a:avLst/>
          </a:prstGeom>
          <a:solidFill>
            <a:schemeClr val="bg1">
              <a:lumMod val="8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solidFill>
                    <a:schemeClr val="tx1"/>
                  </a:solidFill>
                </a:ln>
              </a:rPr>
              <a:t>PROCEDURES NOT PREVIOUSLY DONE THAT ENHANCE THE RESULTS OF ROUTINE PROCEDURES INCLUDE THE FOLLOWING:</a:t>
            </a:r>
          </a:p>
        </p:txBody>
      </p:sp>
    </p:spTree>
    <p:extLst>
      <p:ext uri="{BB962C8B-B14F-4D97-AF65-F5344CB8AC3E}">
        <p14:creationId xmlns:p14="http://schemas.microsoft.com/office/powerpoint/2010/main" val="10836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20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2000"/>
                                        <p:tgtEl>
                                          <p:spTgt spid="3">
                                            <p:txEl>
                                              <p:pRg st="9" end="9"/>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75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fade">
                                      <p:cBhvr>
                                        <p:cTn id="35" dur="750"/>
                                        <p:tgtEl>
                                          <p:spTgt spid="3">
                                            <p:txEl>
                                              <p:pRg st="13" end="13"/>
                                            </p:txEl>
                                          </p:spTgt>
                                        </p:tgtEl>
                                      </p:cBhvr>
                                    </p:animEffect>
                                  </p:childTnLst>
                                </p:cTn>
                              </p:par>
                            </p:childTnLst>
                          </p:cTn>
                        </p:par>
                        <p:par>
                          <p:cTn id="36" fill="hold">
                            <p:stCondLst>
                              <p:cond delay="750"/>
                            </p:stCondLst>
                            <p:childTnLst>
                              <p:par>
                                <p:cTn id="37" presetID="10" presetClass="entr" presetSubtype="0" fill="hold" nodeType="after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500"/>
                                        <p:tgtEl>
                                          <p:spTgt spid="3">
                                            <p:txEl>
                                              <p:pRg st="15" end="15"/>
                                            </p:txEl>
                                          </p:spTgt>
                                        </p:tgtEl>
                                      </p:cBhvr>
                                    </p:animEffect>
                                  </p:childTnLst>
                                </p:cTn>
                              </p:par>
                            </p:childTnLst>
                          </p:cTn>
                        </p:par>
                        <p:par>
                          <p:cTn id="40" fill="hold">
                            <p:stCondLst>
                              <p:cond delay="1250"/>
                            </p:stCondLst>
                            <p:childTnLst>
                              <p:par>
                                <p:cTn id="41" presetID="10" presetClass="entr" presetSubtype="0" fill="hold" nodeType="after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animEffect transition="in" filter="fade">
                                      <p:cBhvr>
                                        <p:cTn id="43"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69075"/>
            <a:ext cx="2133600" cy="365125"/>
          </a:xfrm>
        </p:spPr>
        <p:txBody>
          <a:bodyPr/>
          <a:lstStyle/>
          <a:p>
            <a:r>
              <a:rPr lang="en-US" smtClean="0"/>
              <a:t>May 2015</a:t>
            </a:r>
            <a:endParaRPr lang="en-US"/>
          </a:p>
        </p:txBody>
      </p:sp>
      <p:sp>
        <p:nvSpPr>
          <p:cNvPr id="3" name="Footer Placeholder 2"/>
          <p:cNvSpPr>
            <a:spLocks noGrp="1"/>
          </p:cNvSpPr>
          <p:nvPr>
            <p:ph type="ftr" sz="quarter" idx="11"/>
          </p:nvPr>
        </p:nvSpPr>
        <p:spPr>
          <a:xfrm>
            <a:off x="3124200" y="6569075"/>
            <a:ext cx="2895600" cy="365125"/>
          </a:xfrm>
        </p:spPr>
        <p:txBody>
          <a:bodyPr/>
          <a:lstStyle/>
          <a:p>
            <a:r>
              <a:rPr lang="en-US" smtClean="0"/>
              <a:t>Gwangju, Korea      </a:t>
            </a:r>
            <a:endParaRPr lang="en-US"/>
          </a:p>
        </p:txBody>
      </p:sp>
      <p:sp>
        <p:nvSpPr>
          <p:cNvPr id="4" name="Rectangle 3"/>
          <p:cNvSpPr/>
          <p:nvPr/>
        </p:nvSpPr>
        <p:spPr>
          <a:xfrm>
            <a:off x="1295400" y="457200"/>
            <a:ext cx="4572000" cy="923330"/>
          </a:xfrm>
          <a:prstGeom prst="rect">
            <a:avLst/>
          </a:prstGeom>
        </p:spPr>
        <p:txBody>
          <a:bodyPr>
            <a:spAutoFit/>
          </a:bodyPr>
          <a:lstStyle/>
          <a:p>
            <a:r>
              <a:rPr lang="en-US" dirty="0" smtClean="0"/>
              <a:t>History </a:t>
            </a:r>
            <a:r>
              <a:rPr lang="en-US" dirty="0"/>
              <a:t>has shown that the evolution of worthy new dental technologies from tech-push to market-pull tends to be slow-paced at best.</a:t>
            </a:r>
          </a:p>
        </p:txBody>
      </p:sp>
      <p:sp>
        <p:nvSpPr>
          <p:cNvPr id="5" name="Rectangle 4"/>
          <p:cNvSpPr/>
          <p:nvPr/>
        </p:nvSpPr>
        <p:spPr>
          <a:xfrm>
            <a:off x="2286000" y="2828836"/>
            <a:ext cx="4572000" cy="1200329"/>
          </a:xfrm>
          <a:prstGeom prst="rect">
            <a:avLst/>
          </a:prstGeom>
        </p:spPr>
        <p:txBody>
          <a:bodyPr>
            <a:spAutoFit/>
          </a:bodyPr>
          <a:lstStyle/>
          <a:p>
            <a:r>
              <a:rPr lang="en-US" dirty="0"/>
              <a:t>‘‘Tech-push’’ is a term that describes products that are developed, tested, and marketed before the widespread perception of need in the user </a:t>
            </a:r>
            <a:r>
              <a:rPr lang="en-US" dirty="0" smtClean="0"/>
              <a:t>community.</a:t>
            </a:r>
            <a:r>
              <a:rPr lang="en-US" baseline="30000" dirty="0" smtClean="0"/>
              <a:t>1</a:t>
            </a:r>
            <a:endParaRPr lang="en-US" dirty="0"/>
          </a:p>
        </p:txBody>
      </p:sp>
      <p:sp>
        <p:nvSpPr>
          <p:cNvPr id="6" name="Rectangle 5"/>
          <p:cNvSpPr/>
          <p:nvPr/>
        </p:nvSpPr>
        <p:spPr>
          <a:xfrm>
            <a:off x="21770" y="6059269"/>
            <a:ext cx="9122229" cy="646331"/>
          </a:xfrm>
          <a:prstGeom prst="rect">
            <a:avLst/>
          </a:prstGeom>
        </p:spPr>
        <p:txBody>
          <a:bodyPr wrap="square">
            <a:spAutoFit/>
          </a:bodyPr>
          <a:lstStyle/>
          <a:p>
            <a:r>
              <a:rPr lang="en-US" dirty="0" smtClean="0">
                <a:solidFill>
                  <a:srgbClr val="002060"/>
                </a:solidFill>
              </a:rPr>
              <a:t>1. Martin </a:t>
            </a:r>
            <a:r>
              <a:rPr lang="en-US" dirty="0">
                <a:solidFill>
                  <a:srgbClr val="002060"/>
                </a:solidFill>
              </a:rPr>
              <a:t>MJ. Managing Innovation and Entrepreneurship in Technology-based Firms. Hoboken, NJ: </a:t>
            </a:r>
            <a:r>
              <a:rPr lang="en-US" dirty="0" err="1">
                <a:solidFill>
                  <a:srgbClr val="002060"/>
                </a:solidFill>
              </a:rPr>
              <a:t>WileyIEEE</a:t>
            </a:r>
            <a:r>
              <a:rPr lang="en-US" dirty="0">
                <a:solidFill>
                  <a:srgbClr val="002060"/>
                </a:solidFill>
              </a:rPr>
              <a:t>; 1994:43-44.</a:t>
            </a:r>
          </a:p>
        </p:txBody>
      </p:sp>
    </p:spTree>
    <p:extLst>
      <p:ext uri="{BB962C8B-B14F-4D97-AF65-F5344CB8AC3E}">
        <p14:creationId xmlns:p14="http://schemas.microsoft.com/office/powerpoint/2010/main" val="26919303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2015</a:t>
            </a:r>
            <a:endParaRPr lang="en-US"/>
          </a:p>
        </p:txBody>
      </p:sp>
      <p:sp>
        <p:nvSpPr>
          <p:cNvPr id="3" name="Footer Placeholder 2"/>
          <p:cNvSpPr>
            <a:spLocks noGrp="1"/>
          </p:cNvSpPr>
          <p:nvPr>
            <p:ph type="ftr" sz="quarter" idx="11"/>
          </p:nvPr>
        </p:nvSpPr>
        <p:spPr/>
        <p:txBody>
          <a:bodyPr/>
          <a:lstStyle/>
          <a:p>
            <a:r>
              <a:rPr lang="en-US" smtClean="0"/>
              <a:t>Gwangju, Korea      </a:t>
            </a:r>
            <a:endParaRPr lang="en-US"/>
          </a:p>
        </p:txBody>
      </p:sp>
      <p:sp>
        <p:nvSpPr>
          <p:cNvPr id="4" name="Rectangle 3"/>
          <p:cNvSpPr/>
          <p:nvPr/>
        </p:nvSpPr>
        <p:spPr>
          <a:xfrm>
            <a:off x="228600" y="152400"/>
            <a:ext cx="8686800" cy="707886"/>
          </a:xfrm>
          <a:prstGeom prst="rect">
            <a:avLst/>
          </a:prstGeom>
        </p:spPr>
        <p:txBody>
          <a:bodyPr wrap="square">
            <a:spAutoFit/>
          </a:bodyPr>
          <a:lstStyle/>
          <a:p>
            <a:pPr algn="just"/>
            <a:r>
              <a:rPr lang="en-US" sz="2000" dirty="0" smtClean="0"/>
              <a:t>Immediately postoperatively </a:t>
            </a:r>
            <a:r>
              <a:rPr lang="en-US" sz="2000" dirty="0"/>
              <a:t>the laser can offer protection to the surgical </a:t>
            </a:r>
            <a:r>
              <a:rPr lang="en-US" sz="2000" dirty="0" smtClean="0"/>
              <a:t>site  through  a  coagulum  surface91 and  bacterial  </a:t>
            </a:r>
            <a:r>
              <a:rPr lang="en-US" sz="2000" dirty="0"/>
              <a:t>reduction.</a:t>
            </a:r>
          </a:p>
        </p:txBody>
      </p:sp>
      <p:sp>
        <p:nvSpPr>
          <p:cNvPr id="5" name="Rectangle 4"/>
          <p:cNvSpPr/>
          <p:nvPr/>
        </p:nvSpPr>
        <p:spPr>
          <a:xfrm>
            <a:off x="205854" y="900092"/>
            <a:ext cx="8686800" cy="646331"/>
          </a:xfrm>
          <a:prstGeom prst="rect">
            <a:avLst/>
          </a:prstGeom>
        </p:spPr>
        <p:txBody>
          <a:bodyPr wrap="square">
            <a:spAutoFit/>
          </a:bodyPr>
          <a:lstStyle/>
          <a:p>
            <a:r>
              <a:rPr lang="en-US" dirty="0"/>
              <a:t>Studies have shown additional benefits with laser use, </a:t>
            </a:r>
            <a:r>
              <a:rPr lang="en-US" dirty="0" smtClean="0"/>
              <a:t>such as </a:t>
            </a:r>
            <a:r>
              <a:rPr lang="en-US" dirty="0"/>
              <a:t>minimal wound contraction91 and minimal scarring </a:t>
            </a:r>
            <a:r>
              <a:rPr lang="en-US" dirty="0" smtClean="0"/>
              <a:t>when compared </a:t>
            </a:r>
            <a:r>
              <a:rPr lang="en-US" dirty="0"/>
              <a:t>to scalpel surgery.92</a:t>
            </a:r>
          </a:p>
        </p:txBody>
      </p:sp>
      <p:sp>
        <p:nvSpPr>
          <p:cNvPr id="6" name="Rectangle 5"/>
          <p:cNvSpPr/>
          <p:nvPr/>
        </p:nvSpPr>
        <p:spPr>
          <a:xfrm>
            <a:off x="183108" y="1546423"/>
            <a:ext cx="8686800" cy="923330"/>
          </a:xfrm>
          <a:prstGeom prst="rect">
            <a:avLst/>
          </a:prstGeom>
        </p:spPr>
        <p:txBody>
          <a:bodyPr wrap="square">
            <a:spAutoFit/>
          </a:bodyPr>
          <a:lstStyle/>
          <a:p>
            <a:r>
              <a:rPr lang="en-US" dirty="0"/>
              <a:t>less tissue </a:t>
            </a:r>
            <a:r>
              <a:rPr lang="en-US" dirty="0" smtClean="0"/>
              <a:t>damage with </a:t>
            </a:r>
            <a:r>
              <a:rPr lang="en-US" dirty="0"/>
              <a:t>the laser compared to </a:t>
            </a:r>
            <a:r>
              <a:rPr lang="en-US" dirty="0" err="1"/>
              <a:t>electrosurgery</a:t>
            </a:r>
            <a:r>
              <a:rPr lang="en-US" dirty="0"/>
              <a:t> or conventional</a:t>
            </a:r>
          </a:p>
          <a:p>
            <a:r>
              <a:rPr lang="en-US" dirty="0"/>
              <a:t>instruments93 and a higher production and release of </a:t>
            </a:r>
            <a:r>
              <a:rPr lang="en-US" dirty="0" smtClean="0"/>
              <a:t>growth factors </a:t>
            </a:r>
            <a:r>
              <a:rPr lang="en-US" dirty="0"/>
              <a:t>in laser sites compared to scalpel sites.94</a:t>
            </a:r>
          </a:p>
        </p:txBody>
      </p:sp>
      <p:sp>
        <p:nvSpPr>
          <p:cNvPr id="7" name="Rectangle 6"/>
          <p:cNvSpPr/>
          <p:nvPr/>
        </p:nvSpPr>
        <p:spPr>
          <a:xfrm>
            <a:off x="174009" y="2540266"/>
            <a:ext cx="8915400" cy="3139321"/>
          </a:xfrm>
          <a:prstGeom prst="rect">
            <a:avLst/>
          </a:prstGeom>
        </p:spPr>
        <p:txBody>
          <a:bodyPr wrap="square">
            <a:spAutoFit/>
          </a:bodyPr>
          <a:lstStyle/>
          <a:p>
            <a:pPr algn="just"/>
            <a:r>
              <a:rPr lang="en-US" dirty="0" err="1"/>
              <a:t>Aphthous</a:t>
            </a:r>
            <a:r>
              <a:rPr lang="en-US" dirty="0"/>
              <a:t> and herpetic lesions – Defocusing techniques </a:t>
            </a:r>
            <a:r>
              <a:rPr lang="en-US" dirty="0" smtClean="0"/>
              <a:t>and using </a:t>
            </a:r>
            <a:r>
              <a:rPr lang="en-US" dirty="0" err="1"/>
              <a:t>subablative</a:t>
            </a:r>
            <a:r>
              <a:rPr lang="en-US" dirty="0"/>
              <a:t> power values can reduce pain, </a:t>
            </a:r>
            <a:r>
              <a:rPr lang="en-US" dirty="0" smtClean="0"/>
              <a:t>stimulate cellular </a:t>
            </a:r>
            <a:r>
              <a:rPr lang="en-US" dirty="0"/>
              <a:t>repair, and reduce any inflammatory reaction. </a:t>
            </a:r>
            <a:r>
              <a:rPr lang="en-US" dirty="0" smtClean="0"/>
              <a:t>Care should </a:t>
            </a:r>
            <a:r>
              <a:rPr lang="en-US" dirty="0"/>
              <a:t>be taken during laser treatment of herpetic </a:t>
            </a:r>
            <a:r>
              <a:rPr lang="en-US" dirty="0" smtClean="0"/>
              <a:t>lesions; surface </a:t>
            </a:r>
            <a:r>
              <a:rPr lang="en-US" dirty="0"/>
              <a:t>coagulum may inhibit laser energy absorption </a:t>
            </a:r>
            <a:r>
              <a:rPr lang="en-US" dirty="0" smtClean="0"/>
              <a:t>during treatment</a:t>
            </a:r>
            <a:r>
              <a:rPr lang="en-US" dirty="0"/>
              <a:t>. Any claims of the laser’s ability to reduce viruses</a:t>
            </a:r>
          </a:p>
          <a:p>
            <a:pPr algn="just"/>
            <a:r>
              <a:rPr lang="en-US" dirty="0"/>
              <a:t>remain speculative.</a:t>
            </a:r>
          </a:p>
          <a:p>
            <a:pPr algn="just"/>
            <a:r>
              <a:rPr lang="en-US" dirty="0"/>
              <a:t>• Postoperative Appearance – The optimal appearance of </a:t>
            </a:r>
            <a:r>
              <a:rPr lang="en-US" dirty="0" smtClean="0"/>
              <a:t>a postoperative </a:t>
            </a:r>
            <a:r>
              <a:rPr lang="en-US" dirty="0"/>
              <a:t>laser surgical site will be pink in the zone </a:t>
            </a:r>
            <a:r>
              <a:rPr lang="en-US" dirty="0" smtClean="0"/>
              <a:t>of ablation </a:t>
            </a:r>
            <a:r>
              <a:rPr lang="en-US" dirty="0"/>
              <a:t>that may be accompanied with a superficial layer </a:t>
            </a:r>
            <a:r>
              <a:rPr lang="en-US" dirty="0" smtClean="0"/>
              <a:t>of coagulum</a:t>
            </a:r>
            <a:r>
              <a:rPr lang="en-US" dirty="0"/>
              <a:t>, which may serve to protect the surface. </a:t>
            </a:r>
            <a:r>
              <a:rPr lang="en-US" dirty="0" smtClean="0"/>
              <a:t>Depending on </a:t>
            </a:r>
            <a:r>
              <a:rPr lang="en-US" dirty="0"/>
              <a:t>different laser parameters and the type of </a:t>
            </a:r>
            <a:r>
              <a:rPr lang="en-US" dirty="0" smtClean="0"/>
              <a:t>wavelength, coagulum </a:t>
            </a:r>
            <a:r>
              <a:rPr lang="en-US" dirty="0"/>
              <a:t>layers can range from 0.01-1.0 mm thick, which </a:t>
            </a:r>
            <a:r>
              <a:rPr lang="en-US" dirty="0" smtClean="0"/>
              <a:t>aids  in </a:t>
            </a:r>
            <a:r>
              <a:rPr lang="en-US" dirty="0"/>
              <a:t>hemostasis.100-101 As healing occurs, regardless of </a:t>
            </a:r>
            <a:r>
              <a:rPr lang="en-US" dirty="0" smtClean="0"/>
              <a:t>device, physiologically </a:t>
            </a:r>
            <a:r>
              <a:rPr lang="en-US" dirty="0"/>
              <a:t>a zone of reversible edema surrounds </a:t>
            </a:r>
            <a:r>
              <a:rPr lang="en-US" dirty="0" smtClean="0"/>
              <a:t>the surgical </a:t>
            </a:r>
            <a:r>
              <a:rPr lang="en-US" dirty="0"/>
              <a:t>site.97</a:t>
            </a:r>
          </a:p>
        </p:txBody>
      </p:sp>
      <p:sp>
        <p:nvSpPr>
          <p:cNvPr id="8" name="Rectangle 7"/>
          <p:cNvSpPr/>
          <p:nvPr/>
        </p:nvSpPr>
        <p:spPr>
          <a:xfrm>
            <a:off x="2514600" y="2579523"/>
            <a:ext cx="4572000" cy="1754326"/>
          </a:xfrm>
          <a:prstGeom prst="rect">
            <a:avLst/>
          </a:prstGeom>
          <a:solidFill>
            <a:schemeClr val="accent1">
              <a:lumMod val="20000"/>
              <a:lumOff val="80000"/>
            </a:schemeClr>
          </a:solidFill>
        </p:spPr>
        <p:txBody>
          <a:bodyPr>
            <a:spAutoFit/>
          </a:bodyPr>
          <a:lstStyle/>
          <a:p>
            <a:r>
              <a:rPr lang="en-US" dirty="0"/>
              <a:t>100. Aoki A, Sasaki KM, Watanabe H, Ishikawa I. Lasers </a:t>
            </a:r>
            <a:r>
              <a:rPr lang="en-US" dirty="0" smtClean="0"/>
              <a:t>in</a:t>
            </a:r>
          </a:p>
          <a:p>
            <a:r>
              <a:rPr lang="en-US" dirty="0" smtClean="0"/>
              <a:t>nonsurgical periodontal therapy.</a:t>
            </a:r>
          </a:p>
          <a:p>
            <a:r>
              <a:rPr lang="en-US" i="1" dirty="0" err="1" smtClean="0"/>
              <a:t>Periodontol</a:t>
            </a:r>
            <a:r>
              <a:rPr lang="en-US" i="1" dirty="0" smtClean="0"/>
              <a:t> </a:t>
            </a:r>
            <a:r>
              <a:rPr lang="en-US" dirty="0"/>
              <a:t>2000. 2004;36:59-97</a:t>
            </a:r>
            <a:r>
              <a:rPr lang="en-US" dirty="0" smtClean="0"/>
              <a:t>.</a:t>
            </a:r>
          </a:p>
          <a:p>
            <a:r>
              <a:rPr lang="en-US" dirty="0"/>
              <a:t>97. Parker S. Laser-tissue interaction. Br Dent J 2007;202(2):73-81.</a:t>
            </a:r>
          </a:p>
        </p:txBody>
      </p:sp>
      <p:sp>
        <p:nvSpPr>
          <p:cNvPr id="9" name="Rectangle 8"/>
          <p:cNvSpPr/>
          <p:nvPr/>
        </p:nvSpPr>
        <p:spPr>
          <a:xfrm>
            <a:off x="1256731" y="161428"/>
            <a:ext cx="7832678" cy="1477328"/>
          </a:xfrm>
          <a:prstGeom prst="rect">
            <a:avLst/>
          </a:prstGeom>
          <a:solidFill>
            <a:schemeClr val="accent1">
              <a:lumMod val="20000"/>
              <a:lumOff val="80000"/>
            </a:schemeClr>
          </a:solidFill>
        </p:spPr>
        <p:txBody>
          <a:bodyPr wrap="square">
            <a:spAutoFit/>
          </a:bodyPr>
          <a:lstStyle/>
          <a:p>
            <a:r>
              <a:rPr lang="en-US" dirty="0"/>
              <a:t>91. Fisher SE, Frame JW, Browne RM, Tranter RMD. A </a:t>
            </a:r>
            <a:r>
              <a:rPr lang="en-US" dirty="0" smtClean="0"/>
              <a:t>comparative histological </a:t>
            </a:r>
            <a:r>
              <a:rPr lang="en-US" dirty="0"/>
              <a:t>study of wound healing following CO2 laser </a:t>
            </a:r>
            <a:r>
              <a:rPr lang="en-US" dirty="0" smtClean="0"/>
              <a:t>and conventional </a:t>
            </a:r>
            <a:r>
              <a:rPr lang="en-US" dirty="0"/>
              <a:t>surgical excision of canine </a:t>
            </a:r>
            <a:r>
              <a:rPr lang="en-US" dirty="0" err="1"/>
              <a:t>buccal</a:t>
            </a:r>
            <a:r>
              <a:rPr lang="en-US" dirty="0"/>
              <a:t> mucosa. </a:t>
            </a:r>
            <a:r>
              <a:rPr lang="en-US" i="1" dirty="0" smtClean="0"/>
              <a:t>Arch Oral </a:t>
            </a:r>
            <a:r>
              <a:rPr lang="en-US" i="1" dirty="0" err="1"/>
              <a:t>Biol</a:t>
            </a:r>
            <a:r>
              <a:rPr lang="en-US" i="1" dirty="0"/>
              <a:t> </a:t>
            </a:r>
            <a:r>
              <a:rPr lang="en-US" dirty="0"/>
              <a:t>1983;28(4):287-291</a:t>
            </a:r>
            <a:r>
              <a:rPr lang="en-US" dirty="0" smtClean="0"/>
              <a:t>.</a:t>
            </a:r>
          </a:p>
          <a:p>
            <a:r>
              <a:rPr lang="en-US" dirty="0"/>
              <a:t>94. </a:t>
            </a:r>
            <a:r>
              <a:rPr lang="en-US" dirty="0" err="1"/>
              <a:t>Cecere</a:t>
            </a:r>
            <a:r>
              <a:rPr lang="en-US" dirty="0"/>
              <a:t> W, </a:t>
            </a:r>
            <a:r>
              <a:rPr lang="en-US" dirty="0" err="1"/>
              <a:t>Liebow</a:t>
            </a:r>
            <a:r>
              <a:rPr lang="en-US" dirty="0"/>
              <a:t> C. Laser causes greater growth </a:t>
            </a:r>
            <a:r>
              <a:rPr lang="en-US" dirty="0" smtClean="0"/>
              <a:t>factor release </a:t>
            </a:r>
            <a:r>
              <a:rPr lang="en-US" dirty="0"/>
              <a:t>than scalpel. </a:t>
            </a:r>
            <a:r>
              <a:rPr lang="en-US" i="1" dirty="0"/>
              <a:t>Lasers </a:t>
            </a:r>
            <a:r>
              <a:rPr lang="en-US" i="1" dirty="0" err="1"/>
              <a:t>Surg</a:t>
            </a:r>
            <a:r>
              <a:rPr lang="en-US" i="1" dirty="0"/>
              <a:t> Med </a:t>
            </a:r>
            <a:r>
              <a:rPr lang="en-US" dirty="0"/>
              <a:t>1990;10(</a:t>
            </a:r>
            <a:r>
              <a:rPr lang="en-US" dirty="0" err="1"/>
              <a:t>Suppl</a:t>
            </a:r>
            <a:r>
              <a:rPr lang="en-US" dirty="0"/>
              <a:t> 2):</a:t>
            </a:r>
            <a:r>
              <a:rPr lang="en-US" dirty="0" smtClean="0"/>
              <a:t>22, Abstract </a:t>
            </a:r>
            <a:r>
              <a:rPr lang="en-US" dirty="0"/>
              <a:t>79.</a:t>
            </a:r>
          </a:p>
        </p:txBody>
      </p:sp>
    </p:spTree>
    <p:extLst>
      <p:ext uri="{BB962C8B-B14F-4D97-AF65-F5344CB8AC3E}">
        <p14:creationId xmlns:p14="http://schemas.microsoft.com/office/powerpoint/2010/main" val="38067201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2015</a:t>
            </a:r>
            <a:endParaRPr lang="en-US"/>
          </a:p>
        </p:txBody>
      </p:sp>
      <p:sp>
        <p:nvSpPr>
          <p:cNvPr id="3" name="Footer Placeholder 2"/>
          <p:cNvSpPr>
            <a:spLocks noGrp="1"/>
          </p:cNvSpPr>
          <p:nvPr>
            <p:ph type="ftr" sz="quarter" idx="11"/>
          </p:nvPr>
        </p:nvSpPr>
        <p:spPr/>
        <p:txBody>
          <a:bodyPr/>
          <a:lstStyle/>
          <a:p>
            <a:r>
              <a:rPr lang="en-US" smtClean="0"/>
              <a:t>Gwangju, Korea      </a:t>
            </a:r>
            <a:endParaRPr lang="en-US"/>
          </a:p>
        </p:txBody>
      </p:sp>
      <p:sp>
        <p:nvSpPr>
          <p:cNvPr id="4" name="Rectangle 3"/>
          <p:cNvSpPr/>
          <p:nvPr/>
        </p:nvSpPr>
        <p:spPr>
          <a:xfrm>
            <a:off x="304800" y="457200"/>
            <a:ext cx="4572000" cy="3139321"/>
          </a:xfrm>
          <a:prstGeom prst="rect">
            <a:avLst/>
          </a:prstGeom>
        </p:spPr>
        <p:txBody>
          <a:bodyPr>
            <a:spAutoFit/>
          </a:bodyPr>
          <a:lstStyle/>
          <a:p>
            <a:r>
              <a:rPr lang="en-US" dirty="0"/>
              <a:t>a science-based perspective on several increasingly popular uses for dental lasers. These topics include: </a:t>
            </a:r>
            <a:r>
              <a:rPr lang="en-US" dirty="0" err="1"/>
              <a:t>Sulcular</a:t>
            </a:r>
            <a:r>
              <a:rPr lang="en-US" dirty="0"/>
              <a:t> Debridement (sometimes termed Laser Curettage), Laser-Assisted New Attachment Procedure (LANAP), Reduction of Bacteria Levels in periodontal pockets (sometimes termed Pocket Sterilization), Laser-facilitated Wound Healing, Laser Root </a:t>
            </a:r>
            <a:r>
              <a:rPr lang="en-US" dirty="0" err="1"/>
              <a:t>Planing</a:t>
            </a:r>
            <a:r>
              <a:rPr lang="en-US" dirty="0"/>
              <a:t>, Aid in the Diagnosis of Caries (Laser Fluorescence), and other Hard Tissue Applications including </a:t>
            </a:r>
            <a:r>
              <a:rPr lang="en-US" dirty="0" err="1"/>
              <a:t>endodontics</a:t>
            </a:r>
            <a:r>
              <a:rPr lang="en-US" dirty="0"/>
              <a:t>.</a:t>
            </a:r>
          </a:p>
        </p:txBody>
      </p:sp>
      <p:sp>
        <p:nvSpPr>
          <p:cNvPr id="5" name="Rectangle 4"/>
          <p:cNvSpPr/>
          <p:nvPr/>
        </p:nvSpPr>
        <p:spPr>
          <a:xfrm>
            <a:off x="1066800" y="4038600"/>
            <a:ext cx="4612673" cy="646331"/>
          </a:xfrm>
          <a:prstGeom prst="rect">
            <a:avLst/>
          </a:prstGeom>
        </p:spPr>
        <p:txBody>
          <a:bodyPr wrap="none">
            <a:spAutoFit/>
          </a:bodyPr>
          <a:lstStyle/>
          <a:p>
            <a:r>
              <a:rPr lang="en-US" b="1" dirty="0"/>
              <a:t>Blood-containing </a:t>
            </a:r>
            <a:r>
              <a:rPr lang="en-US" b="1" dirty="0" smtClean="0"/>
              <a:t>targets- </a:t>
            </a:r>
            <a:r>
              <a:rPr lang="en-US" dirty="0" smtClean="0"/>
              <a:t>wavelength </a:t>
            </a:r>
            <a:r>
              <a:rPr lang="en-US" dirty="0"/>
              <a:t>between</a:t>
            </a:r>
          </a:p>
          <a:p>
            <a:r>
              <a:rPr lang="en-US" dirty="0"/>
              <a:t>500 and 600 nm.</a:t>
            </a:r>
          </a:p>
        </p:txBody>
      </p:sp>
      <p:sp>
        <p:nvSpPr>
          <p:cNvPr id="6" name="Rectangle 5"/>
          <p:cNvSpPr/>
          <p:nvPr/>
        </p:nvSpPr>
        <p:spPr>
          <a:xfrm>
            <a:off x="304800" y="4684931"/>
            <a:ext cx="7772400" cy="1477328"/>
          </a:xfrm>
          <a:prstGeom prst="rect">
            <a:avLst/>
          </a:prstGeom>
        </p:spPr>
        <p:txBody>
          <a:bodyPr wrap="square">
            <a:spAutoFit/>
          </a:bodyPr>
          <a:lstStyle/>
          <a:p>
            <a:r>
              <a:rPr lang="en-US" b="1" dirty="0"/>
              <a:t>Melanin-containing </a:t>
            </a:r>
            <a:r>
              <a:rPr lang="en-US" b="1" dirty="0" smtClean="0"/>
              <a:t>targets- </a:t>
            </a:r>
            <a:r>
              <a:rPr lang="en-US" b="1" dirty="0"/>
              <a:t>The peak absorption of human melanin pigment occurs around 335nm, and absorption is almost completely attenuated for wavelengths longer than 700nm. </a:t>
            </a:r>
            <a:r>
              <a:rPr lang="en-US" b="1" dirty="0" smtClean="0"/>
              <a:t> </a:t>
            </a:r>
            <a:r>
              <a:rPr lang="en-US" dirty="0" smtClean="0">
                <a:solidFill>
                  <a:schemeClr val="bg1">
                    <a:lumMod val="85000"/>
                  </a:schemeClr>
                </a:solidFill>
              </a:rPr>
              <a:t>“blue /450-495/ or green(495-570)/yellow” (570-590) portion of the spectrum; wavelengths of 630-1100 nm may provide selective </a:t>
            </a:r>
            <a:r>
              <a:rPr lang="en-US" dirty="0" err="1" smtClean="0">
                <a:solidFill>
                  <a:schemeClr val="bg1">
                    <a:lumMod val="85000"/>
                  </a:schemeClr>
                </a:solidFill>
              </a:rPr>
              <a:t>melanosome</a:t>
            </a:r>
            <a:r>
              <a:rPr lang="en-US" dirty="0" smtClean="0">
                <a:solidFill>
                  <a:schemeClr val="bg1">
                    <a:lumMod val="85000"/>
                  </a:schemeClr>
                </a:solidFill>
              </a:rPr>
              <a:t> absorption</a:t>
            </a:r>
            <a:endParaRPr lang="en-US" dirty="0">
              <a:solidFill>
                <a:schemeClr val="bg1">
                  <a:lumMod val="85000"/>
                </a:schemeClr>
              </a:solidFill>
            </a:endParaRPr>
          </a:p>
        </p:txBody>
      </p:sp>
      <p:sp>
        <p:nvSpPr>
          <p:cNvPr id="7" name="Rectangle 6"/>
          <p:cNvSpPr/>
          <p:nvPr/>
        </p:nvSpPr>
        <p:spPr>
          <a:xfrm>
            <a:off x="304800" y="6019800"/>
            <a:ext cx="8686800" cy="646331"/>
          </a:xfrm>
          <a:prstGeom prst="rect">
            <a:avLst/>
          </a:prstGeom>
        </p:spPr>
        <p:txBody>
          <a:bodyPr wrap="square">
            <a:spAutoFit/>
          </a:bodyPr>
          <a:lstStyle/>
          <a:p>
            <a:r>
              <a:rPr lang="en-US" b="1" dirty="0">
                <a:solidFill>
                  <a:srgbClr val="0070C0"/>
                </a:solidFill>
              </a:rPr>
              <a:t>The spectroscopy of human melanin pigmentation," by N. </a:t>
            </a:r>
            <a:r>
              <a:rPr lang="en-US" b="1" dirty="0" err="1">
                <a:solidFill>
                  <a:srgbClr val="0070C0"/>
                </a:solidFill>
              </a:rPr>
              <a:t>Kollias</a:t>
            </a:r>
            <a:r>
              <a:rPr lang="en-US" b="1" dirty="0">
                <a:solidFill>
                  <a:srgbClr val="0070C0"/>
                </a:solidFill>
              </a:rPr>
              <a:t>. In: </a:t>
            </a:r>
            <a:r>
              <a:rPr lang="en-US" b="1" i="1" dirty="0">
                <a:solidFill>
                  <a:srgbClr val="0070C0"/>
                </a:solidFill>
              </a:rPr>
              <a:t>Melanin: Its Role in Human </a:t>
            </a:r>
            <a:r>
              <a:rPr lang="en-US" b="1" i="1" dirty="0" err="1">
                <a:solidFill>
                  <a:srgbClr val="0070C0"/>
                </a:solidFill>
              </a:rPr>
              <a:t>Photoprotection</a:t>
            </a:r>
            <a:r>
              <a:rPr lang="en-US" b="1" i="1" dirty="0">
                <a:solidFill>
                  <a:srgbClr val="0070C0"/>
                </a:solidFill>
              </a:rPr>
              <a:t>, </a:t>
            </a:r>
            <a:r>
              <a:rPr lang="en-US" b="1" dirty="0">
                <a:solidFill>
                  <a:srgbClr val="0070C0"/>
                </a:solidFill>
              </a:rPr>
              <a:t>pp. 31 - 38. </a:t>
            </a:r>
            <a:r>
              <a:rPr lang="en-US" b="1" dirty="0" err="1">
                <a:solidFill>
                  <a:srgbClr val="0070C0"/>
                </a:solidFill>
              </a:rPr>
              <a:t>Valdenmar</a:t>
            </a:r>
            <a:r>
              <a:rPr lang="en-US" b="1" dirty="0">
                <a:solidFill>
                  <a:srgbClr val="0070C0"/>
                </a:solidFill>
              </a:rPr>
              <a:t> Publishing Co. (1995).</a:t>
            </a:r>
            <a:endParaRPr lang="en-US" dirty="0">
              <a:solidFill>
                <a:srgbClr val="0070C0"/>
              </a:solidFill>
            </a:endParaRPr>
          </a:p>
        </p:txBody>
      </p:sp>
    </p:spTree>
    <p:extLst>
      <p:ext uri="{BB962C8B-B14F-4D97-AF65-F5344CB8AC3E}">
        <p14:creationId xmlns:p14="http://schemas.microsoft.com/office/powerpoint/2010/main" val="5696396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uretedental.in/wp-content/uploads/Laser-Dentistry-Banner.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2948" y="-618472"/>
            <a:ext cx="9956165" cy="74764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1565492"/>
            <a:ext cx="7543800" cy="310854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a:t>
            </a:r>
            <a:r>
              <a:rPr lang="en-US" sz="2800" b="1" dirty="0">
                <a:ln w="11430">
                  <a:solidFill>
                    <a:sysClr val="windowText" lastClr="000000"/>
                  </a:solidFill>
                </a:ln>
                <a:solidFill>
                  <a:sysClr val="windowText" lastClr="000000"/>
                </a:solidFill>
              </a:rPr>
              <a:t>In total, 30 different dental indications have been reported in the literature. </a:t>
            </a:r>
            <a:endParaRPr lang="en-US" sz="2800" b="1" dirty="0" smtClean="0">
              <a:ln w="11430">
                <a:solidFill>
                  <a:sysClr val="windowText" lastClr="000000"/>
                </a:solidFill>
              </a:ln>
              <a:solidFill>
                <a:sysClr val="windowText" lastClr="000000"/>
              </a:solidFill>
            </a:endParaRPr>
          </a:p>
          <a:p>
            <a:pPr algn="just"/>
            <a:r>
              <a:rPr lang="en-US" sz="2800" b="1" dirty="0">
                <a:ln w="11430">
                  <a:solidFill>
                    <a:sysClr val="windowText" lastClr="000000"/>
                  </a:solidFill>
                </a:ln>
                <a:solidFill>
                  <a:sysClr val="windowText" lastClr="000000"/>
                </a:solidFill>
              </a:rPr>
              <a:t>	</a:t>
            </a:r>
            <a:r>
              <a:rPr lang="en-US" sz="2800" b="1" dirty="0" smtClean="0">
                <a:ln w="11430">
                  <a:solidFill>
                    <a:sysClr val="windowText" lastClr="000000"/>
                  </a:solidFill>
                </a:ln>
                <a:solidFill>
                  <a:sysClr val="windowText" lastClr="000000"/>
                </a:solidFill>
              </a:rPr>
              <a:t>However</a:t>
            </a:r>
            <a:r>
              <a:rPr lang="en-US" sz="2800" b="1" dirty="0">
                <a:ln w="11430">
                  <a:solidFill>
                    <a:sysClr val="windowText" lastClr="000000"/>
                  </a:solidFill>
                </a:ln>
                <a:solidFill>
                  <a:sysClr val="windowText" lastClr="000000"/>
                </a:solidFill>
              </a:rPr>
              <a:t>, it rather shows the input on general biological systems, such as the immune system, </a:t>
            </a:r>
            <a:r>
              <a:rPr lang="en-US" sz="2800" b="1" dirty="0" smtClean="0">
                <a:ln w="11430">
                  <a:solidFill>
                    <a:sysClr val="windowText" lastClr="000000"/>
                  </a:solidFill>
                </a:ln>
                <a:solidFill>
                  <a:sysClr val="windowText" lastClr="000000"/>
                </a:solidFill>
              </a:rPr>
              <a:t>superoxide </a:t>
            </a:r>
            <a:r>
              <a:rPr lang="en-US" sz="2800" b="1" dirty="0" err="1" smtClean="0">
                <a:ln w="11430">
                  <a:solidFill>
                    <a:sysClr val="windowText" lastClr="000000"/>
                  </a:solidFill>
                </a:ln>
                <a:solidFill>
                  <a:sysClr val="windowText" lastClr="000000"/>
                </a:solidFill>
              </a:rPr>
              <a:t>dismutases</a:t>
            </a:r>
            <a:r>
              <a:rPr lang="en-US" sz="2800" b="1" dirty="0" smtClean="0">
                <a:ln w="11430">
                  <a:solidFill>
                    <a:sysClr val="windowText" lastClr="000000"/>
                  </a:solidFill>
                </a:ln>
                <a:solidFill>
                  <a:sysClr val="windowText" lastClr="000000"/>
                </a:solidFill>
              </a:rPr>
              <a:t> (</a:t>
            </a:r>
            <a:r>
              <a:rPr lang="en-US" sz="2800" b="1" dirty="0">
                <a:ln w="11430">
                  <a:solidFill>
                    <a:sysClr val="windowText" lastClr="000000"/>
                  </a:solidFill>
                </a:ln>
                <a:solidFill>
                  <a:sysClr val="windowText" lastClr="000000"/>
                </a:solidFill>
              </a:rPr>
              <a:t>SOD</a:t>
            </a:r>
            <a:r>
              <a:rPr lang="en-US" sz="2800" b="1" dirty="0" smtClean="0">
                <a:ln w="11430">
                  <a:solidFill>
                    <a:sysClr val="windowText" lastClr="000000"/>
                  </a:solidFill>
                </a:ln>
                <a:solidFill>
                  <a:sysClr val="windowText" lastClr="000000"/>
                </a:solidFill>
              </a:rPr>
              <a:t>) </a:t>
            </a:r>
            <a:r>
              <a:rPr lang="en-US" sz="2800" b="1" dirty="0">
                <a:ln w="11430">
                  <a:solidFill>
                    <a:sysClr val="windowText" lastClr="000000"/>
                  </a:solidFill>
                </a:ln>
                <a:solidFill>
                  <a:sysClr val="windowText" lastClr="000000"/>
                </a:solidFill>
              </a:rPr>
              <a:t>activity, ATP production, cell membrane permeability, release of transmitter substances etc</a:t>
            </a:r>
            <a:r>
              <a:rPr lang="en-US" sz="2800" b="1" dirty="0" smtClean="0">
                <a:ln w="11430">
                  <a:solidFill>
                    <a:sysClr val="windowText" lastClr="000000"/>
                  </a:solidFill>
                </a:ln>
                <a:solidFill>
                  <a:sysClr val="windowText" lastClr="000000"/>
                </a:solidFill>
              </a:rPr>
              <a:t>. </a:t>
            </a:r>
            <a:endParaRPr lang="en-US" sz="2800" b="1" dirty="0">
              <a:ln w="11430">
                <a:solidFill>
                  <a:sysClr val="windowText" lastClr="000000"/>
                </a:solidFill>
              </a:ln>
              <a:solidFill>
                <a:sysClr val="windowText" lastClr="000000"/>
              </a:solidFill>
            </a:endParaRPr>
          </a:p>
        </p:txBody>
      </p:sp>
      <p:sp>
        <p:nvSpPr>
          <p:cNvPr id="5" name="TextBox 4"/>
          <p:cNvSpPr txBox="1"/>
          <p:nvPr/>
        </p:nvSpPr>
        <p:spPr>
          <a:xfrm>
            <a:off x="0" y="-533400"/>
            <a:ext cx="5257800" cy="2677656"/>
          </a:xfrm>
          <a:prstGeom prst="rect">
            <a:avLst/>
          </a:prstGeom>
          <a:noFill/>
          <a:ln>
            <a:noFill/>
          </a:ln>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54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endParaRPr>
          </a:p>
          <a:p>
            <a:pPr algn="ctr"/>
            <a:r>
              <a:rPr lang="en-US" sz="60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rPr>
              <a:t>CONCLUSION</a:t>
            </a:r>
          </a:p>
          <a:p>
            <a:pPr algn="ctr"/>
            <a:endParaRPr lang="en-US" sz="54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 name="Date Placeholder 1"/>
          <p:cNvSpPr>
            <a:spLocks noGrp="1"/>
          </p:cNvSpPr>
          <p:nvPr>
            <p:ph type="dt" sz="half" idx="10"/>
          </p:nvPr>
        </p:nvSpPr>
        <p:spPr>
          <a:xfrm>
            <a:off x="457200" y="6569075"/>
            <a:ext cx="2133600" cy="365125"/>
          </a:xfrm>
        </p:spPr>
        <p:txBody>
          <a:bodyPr/>
          <a:lstStyle/>
          <a:p>
            <a:r>
              <a:rPr lang="en-US" smtClean="0"/>
              <a:t>May 2015</a:t>
            </a:r>
            <a:endParaRPr lang="en-US"/>
          </a:p>
        </p:txBody>
      </p:sp>
      <p:sp>
        <p:nvSpPr>
          <p:cNvPr id="3" name="Footer Placeholder 2"/>
          <p:cNvSpPr>
            <a:spLocks noGrp="1"/>
          </p:cNvSpPr>
          <p:nvPr>
            <p:ph type="ftr" sz="quarter" idx="11"/>
          </p:nvPr>
        </p:nvSpPr>
        <p:spPr>
          <a:xfrm>
            <a:off x="3124200" y="6569075"/>
            <a:ext cx="2895600" cy="365125"/>
          </a:xfrm>
        </p:spPr>
        <p:txBody>
          <a:bodyPr/>
          <a:lstStyle/>
          <a:p>
            <a:r>
              <a:rPr lang="en-US" smtClean="0"/>
              <a:t>Gwangju, Korea      </a:t>
            </a:r>
            <a:endParaRPr lang="en-US"/>
          </a:p>
        </p:txBody>
      </p:sp>
    </p:spTree>
    <p:extLst>
      <p:ext uri="{BB962C8B-B14F-4D97-AF65-F5344CB8AC3E}">
        <p14:creationId xmlns:p14="http://schemas.microsoft.com/office/powerpoint/2010/main" val="2521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157948"/>
            <a:ext cx="8534400" cy="34163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en-US" sz="2400" b="1" dirty="0" smtClean="0">
              <a:ln w="11430">
                <a:solidFill>
                  <a:schemeClr val="tx1"/>
                </a:solidFill>
              </a:ln>
            </a:endParaRPr>
          </a:p>
          <a:p>
            <a:pPr marL="285750" indent="-285750">
              <a:buFont typeface="Wingdings" pitchFamily="2" charset="2"/>
              <a:buChar char="Ø"/>
            </a:pPr>
            <a:r>
              <a:rPr lang="en-US" sz="2400" b="1" dirty="0" smtClean="0">
                <a:ln w="11430">
                  <a:solidFill>
                    <a:schemeClr val="tx1"/>
                  </a:solidFill>
                </a:ln>
              </a:rPr>
              <a:t>Tuberosity/torus reduction</a:t>
            </a:r>
          </a:p>
          <a:p>
            <a:pPr marL="285750" indent="-285750">
              <a:buFont typeface="Wingdings" pitchFamily="2" charset="2"/>
              <a:buChar char="Ø"/>
            </a:pPr>
            <a:r>
              <a:rPr lang="en-US" sz="2400" b="1" dirty="0" smtClean="0">
                <a:ln w="11430">
                  <a:solidFill>
                    <a:schemeClr val="tx1"/>
                  </a:solidFill>
                </a:ln>
              </a:rPr>
              <a:t>Biopsy</a:t>
            </a:r>
            <a:endParaRPr lang="en-US" sz="2400" b="1" dirty="0">
              <a:ln w="11430">
                <a:solidFill>
                  <a:schemeClr val="tx1"/>
                </a:solidFill>
              </a:ln>
            </a:endParaRPr>
          </a:p>
          <a:p>
            <a:pPr marL="285750" indent="-285750">
              <a:buFont typeface="Wingdings" pitchFamily="2" charset="2"/>
              <a:buChar char="Ø"/>
            </a:pPr>
            <a:r>
              <a:rPr lang="en-US" sz="2400" b="1" dirty="0" smtClean="0">
                <a:ln w="11430">
                  <a:solidFill>
                    <a:schemeClr val="tx1"/>
                  </a:solidFill>
                </a:ln>
              </a:rPr>
              <a:t>Orthodontic </a:t>
            </a:r>
            <a:r>
              <a:rPr lang="en-US" sz="2400" b="1" dirty="0">
                <a:ln w="11430">
                  <a:solidFill>
                    <a:schemeClr val="tx1"/>
                  </a:solidFill>
                </a:ln>
              </a:rPr>
              <a:t>and drug-induced tissue </a:t>
            </a:r>
            <a:r>
              <a:rPr lang="en-US" sz="2400" b="1" dirty="0" smtClean="0">
                <a:ln w="11430">
                  <a:solidFill>
                    <a:schemeClr val="tx1"/>
                  </a:solidFill>
                </a:ln>
              </a:rPr>
              <a:t>hypertrophy</a:t>
            </a:r>
          </a:p>
          <a:p>
            <a:pPr marL="285750" indent="-285750">
              <a:buFont typeface="Wingdings" pitchFamily="2" charset="2"/>
              <a:buChar char="Ø"/>
            </a:pPr>
            <a:r>
              <a:rPr lang="en-US" sz="2400" b="1" dirty="0" smtClean="0">
                <a:ln w="11430">
                  <a:solidFill>
                    <a:schemeClr val="tx1"/>
                  </a:solidFill>
                </a:ln>
              </a:rPr>
              <a:t>Osseous </a:t>
            </a:r>
            <a:r>
              <a:rPr lang="en-US" sz="2400" b="1" dirty="0">
                <a:ln w="11430">
                  <a:solidFill>
                    <a:schemeClr val="tx1"/>
                  </a:solidFill>
                </a:ln>
              </a:rPr>
              <a:t>periodontal </a:t>
            </a:r>
            <a:r>
              <a:rPr lang="en-US" sz="2400" b="1" dirty="0" smtClean="0">
                <a:ln w="11430">
                  <a:solidFill>
                    <a:schemeClr val="tx1"/>
                  </a:solidFill>
                </a:ln>
              </a:rPr>
              <a:t>surgery/de-epithelialization</a:t>
            </a:r>
          </a:p>
          <a:p>
            <a:pPr marL="285750" indent="-285750">
              <a:buFont typeface="Wingdings" pitchFamily="2" charset="2"/>
              <a:buChar char="Ø"/>
            </a:pPr>
            <a:r>
              <a:rPr lang="en-US" sz="2400" b="1" dirty="0" smtClean="0">
                <a:ln w="11430">
                  <a:solidFill>
                    <a:schemeClr val="tx1"/>
                  </a:solidFill>
                </a:ln>
              </a:rPr>
              <a:t>Lingual </a:t>
            </a:r>
            <a:r>
              <a:rPr lang="en-US" sz="2400" b="1" dirty="0" err="1">
                <a:ln w="11430">
                  <a:solidFill>
                    <a:schemeClr val="tx1"/>
                  </a:solidFill>
                </a:ln>
              </a:rPr>
              <a:t>frenum</a:t>
            </a:r>
            <a:r>
              <a:rPr lang="en-US" sz="2400" b="1" dirty="0">
                <a:ln w="11430">
                  <a:solidFill>
                    <a:schemeClr val="tx1"/>
                  </a:solidFill>
                </a:ln>
              </a:rPr>
              <a:t> </a:t>
            </a:r>
            <a:r>
              <a:rPr lang="en-US" sz="2400" b="1" dirty="0" smtClean="0">
                <a:ln w="11430">
                  <a:solidFill>
                    <a:schemeClr val="tx1"/>
                  </a:solidFill>
                </a:ln>
              </a:rPr>
              <a:t>removal</a:t>
            </a:r>
          </a:p>
          <a:p>
            <a:pPr marL="285750" indent="-285750">
              <a:buFont typeface="Wingdings" pitchFamily="2" charset="2"/>
              <a:buChar char="Ø"/>
            </a:pPr>
            <a:r>
              <a:rPr lang="en-US" sz="2400" b="1" dirty="0" smtClean="0">
                <a:ln w="11430">
                  <a:solidFill>
                    <a:schemeClr val="tx1"/>
                  </a:solidFill>
                </a:ln>
              </a:rPr>
              <a:t>Oral </a:t>
            </a:r>
            <a:r>
              <a:rPr lang="en-US" sz="2400" b="1" dirty="0">
                <a:ln w="11430">
                  <a:solidFill>
                    <a:schemeClr val="tx1"/>
                  </a:solidFill>
                </a:ln>
              </a:rPr>
              <a:t>medicine procedures, such as treatment of </a:t>
            </a:r>
            <a:r>
              <a:rPr lang="en-US" sz="2400" b="1" dirty="0" smtClean="0">
                <a:ln w="11430">
                  <a:solidFill>
                    <a:schemeClr val="tx1"/>
                  </a:solidFill>
                </a:ln>
              </a:rPr>
              <a:t>:</a:t>
            </a:r>
          </a:p>
          <a:p>
            <a:r>
              <a:rPr lang="en-US" sz="2400" b="1" dirty="0">
                <a:ln w="11430">
                  <a:solidFill>
                    <a:schemeClr val="tx1"/>
                  </a:solidFill>
                </a:ln>
              </a:rPr>
              <a:t>	</a:t>
            </a:r>
            <a:r>
              <a:rPr lang="en-US" sz="2400" b="1" dirty="0" err="1" smtClean="0">
                <a:ln w="11430">
                  <a:solidFill>
                    <a:schemeClr val="tx1"/>
                  </a:solidFill>
                </a:ln>
              </a:rPr>
              <a:t>aphthous</a:t>
            </a:r>
            <a:r>
              <a:rPr lang="en-US" sz="2400" b="1" dirty="0" smtClean="0">
                <a:ln w="11430">
                  <a:solidFill>
                    <a:schemeClr val="tx1"/>
                  </a:solidFill>
                </a:ln>
              </a:rPr>
              <a:t> </a:t>
            </a:r>
            <a:r>
              <a:rPr lang="en-US" sz="2400" b="1" dirty="0">
                <a:ln w="11430">
                  <a:solidFill>
                    <a:schemeClr val="tx1"/>
                  </a:solidFill>
                </a:ln>
              </a:rPr>
              <a:t>ulcers, </a:t>
            </a:r>
            <a:endParaRPr lang="en-US" sz="2400" b="1" dirty="0" smtClean="0">
              <a:ln w="11430">
                <a:solidFill>
                  <a:schemeClr val="tx1"/>
                </a:solidFill>
              </a:ln>
            </a:endParaRPr>
          </a:p>
          <a:p>
            <a:r>
              <a:rPr lang="en-US" sz="2400" b="1" dirty="0">
                <a:ln w="11430">
                  <a:solidFill>
                    <a:schemeClr val="tx1"/>
                  </a:solidFill>
                </a:ln>
              </a:rPr>
              <a:t>	</a:t>
            </a:r>
            <a:r>
              <a:rPr lang="en-US" sz="2400" b="1" dirty="0" smtClean="0">
                <a:ln w="11430">
                  <a:solidFill>
                    <a:schemeClr val="tx1"/>
                  </a:solidFill>
                </a:ln>
              </a:rPr>
              <a:t>herpetic </a:t>
            </a:r>
            <a:r>
              <a:rPr lang="en-US" sz="2400" b="1" dirty="0" err="1">
                <a:ln w="11430">
                  <a:solidFill>
                    <a:schemeClr val="tx1"/>
                  </a:solidFill>
                </a:ln>
              </a:rPr>
              <a:t>gingivostomatitis</a:t>
            </a:r>
            <a:r>
              <a:rPr lang="en-US" sz="2400" b="1" dirty="0">
                <a:ln w="11430">
                  <a:solidFill>
                    <a:schemeClr val="tx1"/>
                  </a:solidFill>
                </a:ln>
              </a:rPr>
              <a:t>, and lichen </a:t>
            </a:r>
            <a:r>
              <a:rPr lang="en-US" sz="2400" b="1" dirty="0" err="1">
                <a:ln w="11430">
                  <a:solidFill>
                    <a:schemeClr val="tx1"/>
                  </a:solidFill>
                </a:ln>
              </a:rPr>
              <a:t>planus</a:t>
            </a:r>
            <a:endParaRPr lang="en-US" sz="2400" b="1" dirty="0">
              <a:ln w="11430">
                <a:solidFill>
                  <a:schemeClr val="tx1"/>
                </a:solidFill>
              </a:ln>
            </a:endParaRPr>
          </a:p>
        </p:txBody>
      </p:sp>
      <p:sp>
        <p:nvSpPr>
          <p:cNvPr id="4" name="Rectangle 3"/>
          <p:cNvSpPr/>
          <p:nvPr/>
        </p:nvSpPr>
        <p:spPr>
          <a:xfrm>
            <a:off x="457200" y="1295400"/>
            <a:ext cx="8534400" cy="830997"/>
          </a:xfrm>
          <a:prstGeom prst="rect">
            <a:avLst/>
          </a:prstGeom>
          <a:solidFill>
            <a:schemeClr val="bg1">
              <a:lumMod val="8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solidFill>
                    <a:schemeClr val="tx1"/>
                  </a:solidFill>
                </a:ln>
              </a:rPr>
              <a:t>CERTAIN REFERRED PROCEDURES NOW STAY IN THE PRACTICE, AS FOLLOWS:</a:t>
            </a:r>
          </a:p>
        </p:txBody>
      </p:sp>
    </p:spTree>
    <p:extLst>
      <p:ext uri="{BB962C8B-B14F-4D97-AF65-F5344CB8AC3E}">
        <p14:creationId xmlns:p14="http://schemas.microsoft.com/office/powerpoint/2010/main" val="17136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75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750"/>
                                        <p:tgtEl>
                                          <p:spTgt spid="3">
                                            <p:txEl>
                                              <p:pRg st="5" end="5"/>
                                            </p:txEl>
                                          </p:spTgt>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750"/>
                                        <p:tgtEl>
                                          <p:spTgt spid="3">
                                            <p:txEl>
                                              <p:pRg st="6" end="6"/>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750"/>
                                        <p:tgtEl>
                                          <p:spTgt spid="3">
                                            <p:txEl>
                                              <p:pRg st="7" end="7"/>
                                            </p:txEl>
                                          </p:spTgt>
                                        </p:tgtEl>
                                      </p:cBhvr>
                                    </p:animEffect>
                                  </p:childTnLst>
                                </p:cTn>
                              </p:par>
                            </p:childTnLst>
                          </p:cTn>
                        </p:par>
                        <p:par>
                          <p:cTn id="34" fill="hold">
                            <p:stCondLst>
                              <p:cond delay="5250"/>
                            </p:stCondLst>
                            <p:childTnLst>
                              <p:par>
                                <p:cTn id="35" presetID="10" presetClass="entr" presetSubtype="0"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75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87215</TotalTime>
  <Words>7764</Words>
  <Application>Microsoft Office PowerPoint</Application>
  <PresentationFormat>On-screen Show (4:3)</PresentationFormat>
  <Paragraphs>702</Paragraphs>
  <Slides>83</Slides>
  <Notes>14</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LASER – THE FUTURE OF DENTISTRY</vt:lpstr>
      <vt:lpstr>PowerPoint Presentation</vt:lpstr>
      <vt:lpstr>PowerPoint Presentation</vt:lpstr>
      <vt:lpstr>PowerPoint Presentation</vt:lpstr>
      <vt:lpstr>PowerPoint Presentation</vt:lpstr>
      <vt:lpstr>How it happened?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Ana-PC</dc:creator>
  <cp:lastModifiedBy>Ana-PC</cp:lastModifiedBy>
  <cp:revision>228</cp:revision>
  <dcterms:created xsi:type="dcterms:W3CDTF">2006-08-16T00:00:00Z</dcterms:created>
  <dcterms:modified xsi:type="dcterms:W3CDTF">2015-10-27T14:34:46Z</dcterms:modified>
</cp:coreProperties>
</file>