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60" r:id="rId4"/>
  </p:sldIdLst>
  <p:sldSz cx="9144000" cy="6858000" type="screen4x3"/>
  <p:notesSz cx="6858000" cy="9144000"/>
  <p:defaultTextStyle>
    <a:defPPr>
      <a:defRPr lang="mk-M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8" y="-4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endParaRPr lang="en-GB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itchFamily="18" charset="0"/>
              </a:defRPr>
            </a:lvl1pPr>
          </a:lstStyle>
          <a:p>
            <a:fld id="{58E3758B-5FA5-4131-95E8-8C005B6EBA36}" type="datetimeFigureOut">
              <a:rPr lang="en-GB"/>
              <a:pPr/>
              <a:t>30/09/2015</a:t>
            </a:fld>
            <a:endParaRPr lang="en-GB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eorgia" pitchFamily="18" charset="0"/>
              </a:defRPr>
            </a:lvl1pPr>
          </a:lstStyle>
          <a:p>
            <a:endParaRPr lang="en-GB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eorgia" pitchFamily="18" charset="0"/>
              </a:defRPr>
            </a:lvl1pPr>
          </a:lstStyle>
          <a:p>
            <a:fld id="{C457957C-5A5F-4F4B-A90F-A45DCB6A692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2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23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24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25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26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29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30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6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9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0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8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FFD25E-A691-412A-92E8-5DF0CB2BB3E0}" type="datetimeFigureOut">
              <a:rPr lang="mk-MK"/>
              <a:pPr>
                <a:defRPr/>
              </a:pPr>
              <a:t>30.09.2015</a:t>
            </a:fld>
            <a:endParaRPr lang="mk-MK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AFA1683-E7CD-4617-884C-8D4EA56D9FFE}" type="slidenum">
              <a:rPr lang="mk-MK"/>
              <a:pPr>
                <a:defRPr/>
              </a:pPr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7A8F0A-15C5-4CE0-84D7-21D61AD74B26}" type="datetimeFigureOut">
              <a:rPr lang="mk-MK"/>
              <a:pPr>
                <a:defRPr/>
              </a:pPr>
              <a:t>30.09.2015</a:t>
            </a:fld>
            <a:endParaRPr lang="mk-MK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F102F-7FCC-4931-8DB9-99C41AC77C85}" type="slidenum">
              <a:rPr lang="mk-MK"/>
              <a:pPr>
                <a:defRPr/>
              </a:pPr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548FB-5C89-40D3-B4EE-1ED434EBF4B5}" type="datetimeFigureOut">
              <a:rPr lang="mk-MK"/>
              <a:pPr>
                <a:defRPr/>
              </a:pPr>
              <a:t>30.09.2015</a:t>
            </a:fld>
            <a:endParaRPr lang="mk-MK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F5A4-E8EF-4591-A7C0-D5C2DC4EE2E3}" type="slidenum">
              <a:rPr lang="mk-MK"/>
              <a:pPr>
                <a:defRPr/>
              </a:pPr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06310-3248-4251-A7FE-F5B984D99096}" type="datetimeFigureOut">
              <a:rPr lang="mk-MK"/>
              <a:pPr>
                <a:defRPr/>
              </a:pPr>
              <a:t>30.09.2015</a:t>
            </a:fld>
            <a:endParaRPr lang="mk-MK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978774-C1F7-4D64-8101-6390738F298A}" type="slidenum">
              <a:rPr lang="mk-MK"/>
              <a:pPr>
                <a:defRPr/>
              </a:pPr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F127C-2AF0-4A84-9C30-190D4924C499}" type="datetimeFigureOut">
              <a:rPr lang="mk-MK"/>
              <a:pPr>
                <a:defRPr/>
              </a:pPr>
              <a:t>30.09.2015</a:t>
            </a:fld>
            <a:endParaRPr lang="mk-MK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B93E95-4DF4-4DF3-96CC-9D1658428BF7}" type="slidenum">
              <a:rPr lang="mk-MK"/>
              <a:pPr>
                <a:defRPr/>
              </a:pPr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37E25-8B7F-436F-A7AE-07A12ED20A3E}" type="datetimeFigureOut">
              <a:rPr lang="mk-MK"/>
              <a:pPr>
                <a:defRPr/>
              </a:pPr>
              <a:t>30.09.2015</a:t>
            </a:fld>
            <a:endParaRPr lang="mk-MK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CC561-CFDD-4817-894B-AB759E92C727}" type="slidenum">
              <a:rPr lang="mk-MK"/>
              <a:pPr>
                <a:defRPr/>
              </a:pPr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16CC5DC-4311-4F7D-A887-036DC19B7E4B}" type="datetimeFigureOut">
              <a:rPr lang="mk-MK"/>
              <a:pPr>
                <a:defRPr/>
              </a:pPr>
              <a:t>30.09.2015</a:t>
            </a:fld>
            <a:endParaRPr lang="mk-MK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E7E58E4-0003-400F-9227-020540D465FD}" type="slidenum">
              <a:rPr lang="mk-MK"/>
              <a:pPr>
                <a:defRPr/>
              </a:pPr>
              <a:t>‹#›</a:t>
            </a:fld>
            <a:endParaRPr lang="mk-MK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D2887-D2F5-4402-BE91-7AAE4D326B97}" type="datetimeFigureOut">
              <a:rPr lang="mk-MK"/>
              <a:pPr>
                <a:defRPr/>
              </a:pPr>
              <a:t>30.09.2015</a:t>
            </a:fld>
            <a:endParaRPr lang="mk-M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89BA8-1FD7-4214-8EFA-F922E520E838}" type="slidenum">
              <a:rPr lang="mk-MK"/>
              <a:pPr>
                <a:defRPr/>
              </a:pPr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9F36B5-F122-4F3C-929A-D674A9EFFDF0}" type="datetimeFigureOut">
              <a:rPr lang="mk-MK"/>
              <a:pPr>
                <a:defRPr/>
              </a:pPr>
              <a:t>30.09.2015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1A1A1D-3E29-4A45-903A-3107BC100E85}" type="slidenum">
              <a:rPr lang="mk-MK"/>
              <a:pPr>
                <a:defRPr/>
              </a:pPr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C905D6-2338-4A89-B722-01394F0556C3}" type="datetimeFigureOut">
              <a:rPr lang="mk-MK"/>
              <a:pPr>
                <a:defRPr/>
              </a:pPr>
              <a:t>30.09.2015</a:t>
            </a:fld>
            <a:endParaRPr lang="mk-MK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5941C-A77A-4935-A02F-99E69C7DC078}" type="slidenum">
              <a:rPr lang="mk-MK"/>
              <a:pPr>
                <a:defRPr/>
              </a:pPr>
              <a:t>‹#›</a:t>
            </a:fld>
            <a:endParaRPr lang="mk-M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62B3A-8627-427B-A7A3-F27842D5B633}" type="datetimeFigureOut">
              <a:rPr lang="mk-MK"/>
              <a:pPr>
                <a:defRPr/>
              </a:pPr>
              <a:t>30.09.2015</a:t>
            </a:fld>
            <a:endParaRPr lang="mk-MK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E47DB-7068-4BF8-BAE5-B424AA430CF7}" type="slidenum">
              <a:rPr lang="mk-MK"/>
              <a:pPr>
                <a:defRPr/>
              </a:pPr>
              <a:t>‹#›</a:t>
            </a:fld>
            <a:endParaRPr lang="mk-M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 smtClean="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40A6DFE-C31F-49A9-95B2-AD15688D3913}" type="datetimeFigureOut">
              <a:rPr lang="mk-MK"/>
              <a:pPr>
                <a:defRPr/>
              </a:pPr>
              <a:t>30.09.2015</a:t>
            </a:fld>
            <a:endParaRPr lang="mk-M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mk-MK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B910D9C-A873-41E8-854B-BB7026100B77}" type="slidenum">
              <a:rPr lang="mk-MK"/>
              <a:pPr>
                <a:defRPr/>
              </a:pPr>
              <a:t>‹#›</a:t>
            </a:fld>
            <a:endParaRPr lang="mk-M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5" r:id="rId5"/>
    <p:sldLayoutId id="2147483686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fontAlgn="base">
        <a:spcBef>
          <a:spcPts val="300"/>
        </a:spcBef>
        <a:spcAft>
          <a:spcPct val="0"/>
        </a:spcAft>
        <a:buClr>
          <a:srgbClr val="A5AB81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fontAlgn="base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fontAlgn="base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ts val="300"/>
        </a:spcBef>
        <a:spcAft>
          <a:spcPct val="0"/>
        </a:spcAft>
        <a:buClr>
          <a:srgbClr val="A5AB81"/>
        </a:buClr>
        <a:buFont typeface="Georgia" pitchFamily="18" charset="0"/>
        <a:buChar char="▫"/>
        <a:defRPr sz="2000" kern="1200">
          <a:solidFill>
            <a:srgbClr val="A5AB8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7544" y="2708920"/>
            <a:ext cx="8458200" cy="1470025"/>
          </a:xfrm>
        </p:spPr>
        <p:txBody>
          <a:bodyPr>
            <a:normAutofit fontScale="90000"/>
          </a:bodyPr>
          <a:lstStyle/>
          <a:p>
            <a:pPr algn="r" fontAlgn="auto">
              <a:spcAft>
                <a:spcPts val="0"/>
              </a:spcAft>
              <a:defRPr/>
            </a:pPr>
            <a:r>
              <a:rPr lang="en-US" sz="3600" cap="all" dirty="0" smtClean="0"/>
              <a:t>Dose assessment due to radon exposure in dwellings, schools and kindergarten </a:t>
            </a:r>
            <a:r>
              <a:rPr lang="mk-MK" dirty="0" smtClean="0"/>
              <a:t/>
            </a:r>
            <a:br>
              <a:rPr lang="mk-MK" dirty="0" smtClean="0"/>
            </a:br>
            <a:endParaRPr lang="mk-M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8313" y="4221163"/>
            <a:ext cx="8505825" cy="1752600"/>
          </a:xfrm>
        </p:spPr>
        <p:txBody>
          <a:bodyPr>
            <a:normAutofit fontScale="85000" lnSpcReduction="20000"/>
          </a:bodyPr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2000" b="1" u="sng" dirty="0" err="1" smtClean="0">
                <a:solidFill>
                  <a:schemeClr val="tx1"/>
                </a:solidFill>
              </a:rPr>
              <a:t>Zdenka</a:t>
            </a:r>
            <a:r>
              <a:rPr lang="en-US" sz="2000" b="1" u="sng" dirty="0" smtClean="0">
                <a:solidFill>
                  <a:schemeClr val="tx1"/>
                </a:solidFill>
              </a:rPr>
              <a:t> Stojanovska</a:t>
            </a:r>
            <a:r>
              <a:rPr lang="en-US" sz="2000" b="1" u="sng" baseline="30000" dirty="0" smtClean="0">
                <a:solidFill>
                  <a:schemeClr val="tx1"/>
                </a:solidFill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Zora</a:t>
            </a:r>
            <a:r>
              <a:rPr lang="en-US" sz="2000" b="1" dirty="0" smtClean="0">
                <a:solidFill>
                  <a:schemeClr val="tx1"/>
                </a:solidFill>
              </a:rPr>
              <a:t> S. Zunic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2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Kremena</a:t>
            </a:r>
            <a:r>
              <a:rPr lang="en-US" sz="2000" b="1" dirty="0" smtClean="0">
                <a:solidFill>
                  <a:schemeClr val="tx1"/>
                </a:solidFill>
              </a:rPr>
              <a:t> Ivanova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3</a:t>
            </a:r>
            <a:r>
              <a:rPr lang="en-US" sz="2000" b="1" dirty="0" smtClean="0">
                <a:solidFill>
                  <a:schemeClr val="tx1"/>
                </a:solidFill>
              </a:rPr>
              <a:t>,    Peter Bossew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4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Blazo</a:t>
            </a:r>
            <a:r>
              <a:rPr lang="en-US" sz="2000" b="1" dirty="0" smtClean="0">
                <a:solidFill>
                  <a:schemeClr val="tx1"/>
                </a:solidFill>
              </a:rPr>
              <a:t> Boev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1</a:t>
            </a:r>
            <a:r>
              <a:rPr lang="en-US" sz="2000" b="1" dirty="0" smtClean="0">
                <a:solidFill>
                  <a:schemeClr val="tx1"/>
                </a:solidFill>
              </a:rPr>
              <a:t>, Martina Tsenova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3</a:t>
            </a:r>
            <a:r>
              <a:rPr lang="en-US" sz="2000" b="1" dirty="0" smtClean="0">
                <a:solidFill>
                  <a:schemeClr val="tx1"/>
                </a:solidFill>
              </a:rPr>
              <a:t>, </a:t>
            </a:r>
            <a:r>
              <a:rPr lang="en-US" sz="2000" b="1" dirty="0" err="1" smtClean="0">
                <a:solidFill>
                  <a:schemeClr val="tx1"/>
                </a:solidFill>
              </a:rPr>
              <a:t>Vaso</a:t>
            </a:r>
            <a:r>
              <a:rPr lang="en-US" sz="2000" b="1" dirty="0" smtClean="0">
                <a:solidFill>
                  <a:schemeClr val="tx1"/>
                </a:solidFill>
              </a:rPr>
              <a:t> Taleski</a:t>
            </a:r>
            <a:r>
              <a:rPr lang="en-US" sz="2000" b="1" baseline="30000" dirty="0" smtClean="0">
                <a:solidFill>
                  <a:schemeClr val="tx1"/>
                </a:solidFill>
              </a:rPr>
              <a:t>1</a:t>
            </a:r>
          </a:p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endParaRPr lang="mk-MK" sz="2000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900" dirty="0" smtClean="0">
                <a:solidFill>
                  <a:schemeClr val="tx1"/>
                </a:solidFill>
              </a:rPr>
              <a:t>1 </a:t>
            </a:r>
            <a:r>
              <a:rPr lang="en-US" sz="1900" dirty="0" err="1" smtClean="0">
                <a:solidFill>
                  <a:schemeClr val="tx1"/>
                </a:solidFill>
              </a:rPr>
              <a:t>Goce</a:t>
            </a:r>
            <a:r>
              <a:rPr lang="en-US" sz="1900" dirty="0" smtClean="0">
                <a:solidFill>
                  <a:schemeClr val="tx1"/>
                </a:solidFill>
              </a:rPr>
              <a:t> </a:t>
            </a:r>
            <a:r>
              <a:rPr lang="en-US" sz="1900" dirty="0" err="1" smtClean="0">
                <a:solidFill>
                  <a:schemeClr val="tx1"/>
                </a:solidFill>
              </a:rPr>
              <a:t>Delcev</a:t>
            </a:r>
            <a:r>
              <a:rPr lang="en-US" sz="1900" dirty="0" smtClean="0">
                <a:solidFill>
                  <a:schemeClr val="tx1"/>
                </a:solidFill>
              </a:rPr>
              <a:t> University, Faculty of Medical sciences, </a:t>
            </a:r>
            <a:r>
              <a:rPr lang="en-US" sz="1900" dirty="0" err="1" smtClean="0">
                <a:solidFill>
                  <a:schemeClr val="tx1"/>
                </a:solidFill>
              </a:rPr>
              <a:t>Stip</a:t>
            </a:r>
            <a:r>
              <a:rPr lang="en-US" sz="1900" dirty="0" smtClean="0">
                <a:solidFill>
                  <a:schemeClr val="tx1"/>
                </a:solidFill>
              </a:rPr>
              <a:t>, Republic of Macedonia</a:t>
            </a:r>
            <a:endParaRPr lang="mk-MK" sz="1900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900" dirty="0" smtClean="0">
                <a:solidFill>
                  <a:schemeClr val="tx1"/>
                </a:solidFill>
              </a:rPr>
              <a:t>2 University of Belgrade, Institute of Nuclear Sciences “</a:t>
            </a:r>
            <a:r>
              <a:rPr lang="en-US" sz="1900" dirty="0" err="1" smtClean="0">
                <a:solidFill>
                  <a:schemeClr val="tx1"/>
                </a:solidFill>
              </a:rPr>
              <a:t>Vinča</a:t>
            </a:r>
            <a:r>
              <a:rPr lang="en-US" sz="1900" dirty="0" smtClean="0">
                <a:solidFill>
                  <a:schemeClr val="tx1"/>
                </a:solidFill>
              </a:rPr>
              <a:t>”, Belgrade, Serbia</a:t>
            </a:r>
            <a:endParaRPr lang="mk-MK" sz="1900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900" dirty="0" smtClean="0">
                <a:solidFill>
                  <a:schemeClr val="tx1"/>
                </a:solidFill>
              </a:rPr>
              <a:t>3 National Center of Radiobiology and Radiation Protection, Sofia, Bulgaria</a:t>
            </a:r>
            <a:endParaRPr lang="mk-MK" sz="1900" dirty="0" smtClean="0">
              <a:solidFill>
                <a:schemeClr val="tx1"/>
              </a:solidFill>
            </a:endParaRPr>
          </a:p>
          <a:p>
            <a:pPr algn="ctr"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sz="1900" dirty="0" smtClean="0">
                <a:solidFill>
                  <a:schemeClr val="tx1"/>
                </a:solidFill>
              </a:rPr>
              <a:t>4 German Federal Office for Radiation Protection, Berlin, Germany</a:t>
            </a:r>
            <a:endParaRPr lang="mk-MK" sz="19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mk-MK" dirty="0" smtClean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4048" lvl="1" indent="-182880" algn="just" fontAlgn="auto">
              <a:buFont typeface="Wingdings" panose="05000000000000000000" pitchFamily="2" charset="2"/>
              <a:buChar char="§"/>
              <a:defRPr/>
            </a:pPr>
            <a:endParaRPr lang="en-US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384048" lvl="1" indent="-182880" algn="just" fontAlgn="auto">
              <a:buFont typeface="Wingdings" panose="05000000000000000000" pitchFamily="2" charset="2"/>
              <a:buChar char="§"/>
              <a:defRPr/>
            </a:pP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part of a wider survey of radon concentrations in indoor environment throughout the Balkan region, including international collaboration. </a:t>
            </a:r>
          </a:p>
          <a:p>
            <a:pPr marL="384048" lvl="1" indent="-182880" algn="just" fontAlgn="auto">
              <a:buFont typeface="Wingdings" panose="05000000000000000000" pitchFamily="2" charset="2"/>
              <a:buChar char="§"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566928" lvl="2" indent="-182880" algn="just" fontAlgn="auto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Factor affecting, variation of indoor radon concentration in the dwellings, kindergarten and schools in three municipalities .</a:t>
            </a:r>
          </a:p>
          <a:p>
            <a:pPr marL="566928" lvl="2" indent="-182880" algn="just" fontAlgn="auto">
              <a:buFont typeface="Wingdings" panose="05000000000000000000" pitchFamily="2" charset="2"/>
              <a:buChar char="§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Dose assessment due to radon exposure in dwellings, schools and kindergarten.</a:t>
            </a:r>
            <a:endParaRPr lang="en-GB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975"/>
          </a:xfrm>
        </p:spPr>
        <p:txBody>
          <a:bodyPr/>
          <a:lstStyle/>
          <a:p>
            <a:r>
              <a:rPr lang="en-US" smtClean="0"/>
              <a:t>Detectors</a:t>
            </a:r>
            <a:endParaRPr lang="mk-MK" smtClean="0"/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>
          <a:xfrm>
            <a:off x="381000" y="2244725"/>
            <a:ext cx="4041775" cy="457200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dirty="0" smtClean="0"/>
              <a:t>RSKS  detectors</a:t>
            </a:r>
            <a:endParaRPr lang="mk-MK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half" idx="3"/>
          </p:nvPr>
        </p:nvSpPr>
        <p:spPr>
          <a:xfrm>
            <a:off x="4721225" y="2244725"/>
            <a:ext cx="4041775" cy="457200"/>
          </a:xfrm>
        </p:spPr>
        <p:txBody>
          <a:bodyPr/>
          <a:lstStyle/>
          <a:p>
            <a:pPr fontAlgn="auto">
              <a:spcAft>
                <a:spcPts val="0"/>
              </a:spcAft>
              <a:buClr>
                <a:schemeClr val="accent3"/>
              </a:buClr>
              <a:buFont typeface="Georgia"/>
              <a:buNone/>
              <a:defRPr/>
            </a:pPr>
            <a:r>
              <a:rPr lang="en-US" dirty="0" smtClean="0"/>
              <a:t>Gamma 1 detectors</a:t>
            </a:r>
            <a:endParaRPr lang="mk-MK" dirty="0"/>
          </a:p>
        </p:txBody>
      </p:sp>
      <p:sp>
        <p:nvSpPr>
          <p:cNvPr id="17412" name="Content Placeholder 2"/>
          <p:cNvSpPr>
            <a:spLocks noGrp="1"/>
          </p:cNvSpPr>
          <p:nvPr>
            <p:ph sz="quarter" idx="2"/>
          </p:nvPr>
        </p:nvSpPr>
        <p:spPr>
          <a:xfrm>
            <a:off x="251520" y="2708275"/>
            <a:ext cx="4171255" cy="3886200"/>
          </a:xfrm>
        </p:spPr>
        <p:txBody>
          <a:bodyPr/>
          <a:lstStyle/>
          <a:p>
            <a:pPr algn="just"/>
            <a:r>
              <a:rPr lang="en-US" dirty="0" smtClean="0"/>
              <a:t>Provided by  producer </a:t>
            </a:r>
            <a:r>
              <a:rPr lang="en-US" dirty="0" err="1" smtClean="0"/>
              <a:t>Radosys</a:t>
            </a:r>
            <a:r>
              <a:rPr lang="en-US" dirty="0" smtClean="0"/>
              <a:t>, Hungary  as donation.</a:t>
            </a:r>
          </a:p>
          <a:p>
            <a:pPr algn="just"/>
            <a:r>
              <a:rPr lang="en-US" dirty="0" smtClean="0"/>
              <a:t>Analyzed in National Center of Radiobiology and Radiation Protection, Sofia, Bulgaria</a:t>
            </a:r>
            <a:endParaRPr lang="mk-MK" dirty="0" smtClean="0"/>
          </a:p>
        </p:txBody>
      </p:sp>
      <p:sp>
        <p:nvSpPr>
          <p:cNvPr id="17413" name="Content Placeholder 13"/>
          <p:cNvSpPr>
            <a:spLocks noGrp="1"/>
          </p:cNvSpPr>
          <p:nvPr>
            <p:ph sz="quarter" idx="4"/>
          </p:nvPr>
        </p:nvSpPr>
        <p:spPr>
          <a:xfrm>
            <a:off x="4718050" y="2708275"/>
            <a:ext cx="4041775" cy="3886200"/>
          </a:xfrm>
        </p:spPr>
        <p:txBody>
          <a:bodyPr/>
          <a:lstStyle/>
          <a:p>
            <a:pPr algn="just"/>
            <a:r>
              <a:rPr lang="en-US" smtClean="0"/>
              <a:t>Provided by Institute of Nuclear Sciences “Vinča”, Belgrade, Serbia.</a:t>
            </a:r>
          </a:p>
          <a:p>
            <a:pPr algn="just"/>
            <a:r>
              <a:rPr lang="en-US" smtClean="0"/>
              <a:t>Analyzed</a:t>
            </a:r>
            <a:r>
              <a:rPr lang="en-GB" smtClean="0"/>
              <a:t> in Landauer Nordic (producer)  laboratory, Sweden.</a:t>
            </a:r>
            <a:endParaRPr lang="mk-MK" smtClean="0"/>
          </a:p>
        </p:txBody>
      </p:sp>
      <p:sp>
        <p:nvSpPr>
          <p:cNvPr id="17414" name="AutoShape 2" descr="data:image/jpeg;base64,/9j/4AAQSkZJRgABAQAAAQABAAD/2wCEAAkGBxQSERQTExMVFhIVFxgXGBgXFhQXGxQXHBUXHBwcFxccHyggHB8pIRQVITEiJSktLi8uGh8zOjMsNywtLisBCgoKDQ0MFA8MFCwZFBwrLCw3LCssLDc3KywrLDcrLCwsLCssKys3NyssLCwrLCwrKywrLDcrKywsLCssNywrLP/AABEIAFAAlwMBIgACEQEDEQH/xAAcAAAABwEBAAAAAAAAAAAAAAAAAwQFBgcIAgH/xABDEAABAgMEBgYGBwYHAAAAAAABAgMABBEFEiExBgdBUWFxEyKBkaGxFDJScsHRQmKCkqLS8CMzQ7LC4RUWJFNjc5P/xAAWAQEBAQAAAAAAAAAAAAAAAAAAAQL/xAAVEQEBAAAAAAAAAAAAAAAAAAAAAf/aAAwDAQACEQMRAD8AvGBAjxSgBUmgGZOyA9iA6WsuzVpNSiJhbKAyXCU77x2VFcANsItMNbsvLVRLgPOe1XqDlTFfgOMU9bGsCbfeL1644U3LyapN3cLtKeMBd3+Q5kZWm790/mjpWhk4kE/4o7gPY4e9GdnbdmFmqnlk7yonzML5HTSdZNUTDnK+qh7K0gNJ6vbQcmJBlx1RUs3hU5kBRArxoIkcZ/0E1teioRLutAsjKhopNTU0Vkc8iBzi77Dtxibb6RhYUNo2pO5Q2QDjAgQIAQIECAECG227dYlE3n3AmuSc1K91IxMVvbmuVKCUsNJ5uKKj/wCaPiqAtqBGf39cE0VhQUEgV6qWuqedTU98Otm67F1AdQ0ocltHvN4eUBdcCIxo7p1KTlEpXccVkhZAve6oYK7DWJPACBAgQHhNMTlFA61dZKn1GWlVfsBgSP4vEn2dw25nZE4106U+iyoYQaOPg3uDYwP3iacgqM5kk1JzOJgOVEkkk1JzJhW1ZyqBSylpJyLhu3vdTme6O0kMJCiAXlCqQRUNjYojadwjidUHEh2vXwSsE412KFdhx5QCtNmy9MZtFeCVQW9ZiPoTLKzuJunxwhsCYMaZvEADEmg7YD1+XUg3VpKTuPw38xD3olpS9IPJcbVgMwakEbiNqeHdSEjk42mjJqtoYKVUkhXtN7gN22Ec3LFtRSSCMwRkpJyIgNb6MW83PS6XmyMcFJrUoVQVB7wRvBBh2jOupXScy82GFq/ZPEI4BRNEHvNPtRoqAERfTvS1MgzhdL6wbiTkkDNa+A8ThEjm5hLaFOLNEISVKO4AVMZq0rtpc7MrcVko1p7KR6qewY8zAI7StB6bcU444rrZk+sof0jgI5ZlEJFAkd0eJGULCSPZyrkT8YoLujs5QQ/JoVmB3QrvK+p90/mgAq+p90/mgGJUstk3mVVGZScQf13xbmrHWTfuy8yrAkJStWaFHAJWdqTsV2GK0eFCfHv2Q2TALaw4n7Q3jbEGvIEQ3VfpH6ZKXVmrrNEk7VoIqhXmDxSd8CAprXNaZftJxNapbogckj5lUQyTaCnAD6oqpXIY/wBoddLyVTz5OfSOZ/8AYqG6QH7zfcPmIApYLilLVmT+vlBamYdWJU3Bhsjr0M7oBrSzHZahyblzWlIDjONCIBo6GkKnBeYxzaVQe4rZ2EeMHdBHbqLrTnEJH4oBFZzxQ4hQNCCKHcdnwjX1lzXSstOe2hKu9IMY7lvWTzHnGt9EkkSMsDn0SP5RAM2tWb6OznADQuKSjmCanwBjP6DUniYvXXEmsik7nU+RHxiiEDEjmIBSgg5GphxuJIHIQ0toNRhSmNd8Oack8viYDohO4R2ltPDuglY4YwEHCARzJFTXAVI/EYSPgEEZgwpnk9Y0zBPnCVQpziib6lLULU1cJ6q0rQewX0/1QIZdXrKjNoCcypfg0r5wIzarjWrZpZtN7CgUoqHJYCh434iMk6EOivqnqnkYvbXfo2XWkTaBi2Ljnuk1Qv7Kqg8FHdFEzTO2lN43HaIqJtZ8sCim7CFBlBuiOaN20EkIcOOQO8fOJiihxGIMaiGmYbQ3QqwBwyhV6Ck5gcKQn0hyQPe8hC+xl32k8MO6IGydsbakRGLeNwBv6RN5XADIecS639IEMJKUm84cgNkV4txS1FSjUmIpdYEip59ttIqpakpHMkAeJEa9lmQhCUDJKQkcgKfCKU1H6KlTqptxPVawTUZuEbPdBx4kbovCAZdM7L9Kkn2h65QVI99OI8RTtjNM0nGuw+B2gxrCKN1n6LGXfU6lP+neNQR/DcOYPmOZgK+Qo1GMPMv17gFK3TmaZFXyhmW2QaHPz5Qe3MuAABRAHKAezLkivUpSvrbMd2zqmCX2rlbxGIr1TUZkYd0IUvO/7io5evml5RNN+MAmml1UTBBEKHBCizZJS1oCUlS1qCW0jNSjl2fKAsDUvZF6ZW6R1WUXftr/ALCBFlaGaPiRlUtYFw9dxXtOGlTyFABwAgQD0+ylaVIUApKgQQRUEEUIIjPusXQFcisuNgqlVHBWZb3JcPkrbkcY0LHDzSVpKVAKSoUIIBBB2EHOAxzMStIMlbXeaFAs03VPnF76U6pG3TflFho7W11KD7qhinliOUVva2raeaJrLrUB9Jujg/Dj4QEXc0iWql4FVMqmtO8QWu3nbpSk3Qc6Qpc0YfBp0LoO7ona/wAsPVkat514i7LuBO9SejHeuh8DAQwJKjjUk9pMTnQDQR2ddw6raT13CKhHAbFL3DZmd0WFovqeS2QuacB/4264+84cexIHOLRk5RDSEttoShCRQJSAABygC7Ls9uXaQy0m62gUA+J3k5kwqgQIAQmtCRbfbU06kKbUKEH9ZwpgQFJaWat3pcqWwC+xmAP3jfZt5juiBqY3HsOBEaphntfRiVmSS8whSj9IC6r7wxgM4JQr2THXRndTmaRdj+qySJqC8ngF18wYVSOreRbNS2pw/XUSO4UEUUxYlguzTlxlsur27EI4qV+u2Lp0I0JRIjpFkOTKhQrpggey2Ng47fCJPKyqGkhDaEoSMgkADuEHRAIECB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Georgia" pitchFamily="18" charset="0"/>
            </a:endParaRPr>
          </a:p>
        </p:txBody>
      </p:sp>
      <p:sp>
        <p:nvSpPr>
          <p:cNvPr id="17415" name="AutoShape 4" descr="data:image/jpeg;base64,/9j/4AAQSkZJRgABAQAAAQABAAD/2wCEAAkGBxQSERQTExMVFhIVFxgXGBgXFhQXGxQXHBUXHBwcFxccHyggHB8pIRQVITEiJSktLi8uGh8zOjMsNywtLisBCgoKDQ0MFA8MFCwZFBwrLCw3LCssLDc3KywrLDcrLCwsLCssKys3NyssLCwrLCwrKywrLDcrKywsLCssNywrLP/AABEIAFAAlwMBIgACEQEDEQH/xAAcAAAABwEBAAAAAAAAAAAAAAAAAwQFBgcIAgH/xABDEAABAgMEBgYGBwYHAAAAAAABAgMABBEFEiExBgdBUWFxEyKBkaGxFDJScsHRQmKCkqLS8CMzQ7LC4RUWJFNjc5P/xAAWAQEBAQAAAAAAAAAAAAAAAAAAAQL/xAAVEQEBAAAAAAAAAAAAAAAAAAAAAf/aAAwDAQACEQMRAD8AvGBAjxSgBUmgGZOyA9iA6WsuzVpNSiJhbKAyXCU77x2VFcANsItMNbsvLVRLgPOe1XqDlTFfgOMU9bGsCbfeL1644U3LyapN3cLtKeMBd3+Q5kZWm790/mjpWhk4kE/4o7gPY4e9GdnbdmFmqnlk7yonzML5HTSdZNUTDnK+qh7K0gNJ6vbQcmJBlx1RUs3hU5kBRArxoIkcZ/0E1teioRLutAsjKhopNTU0Vkc8iBzi77Dtxibb6RhYUNo2pO5Q2QDjAgQIAQIECAECG227dYlE3n3AmuSc1K91IxMVvbmuVKCUsNJ5uKKj/wCaPiqAtqBGf39cE0VhQUEgV6qWuqedTU98Otm67F1AdQ0ocltHvN4eUBdcCIxo7p1KTlEpXccVkhZAve6oYK7DWJPACBAgQHhNMTlFA61dZKn1GWlVfsBgSP4vEn2dw25nZE4106U+iyoYQaOPg3uDYwP3iacgqM5kk1JzOJgOVEkkk1JzJhW1ZyqBSylpJyLhu3vdTme6O0kMJCiAXlCqQRUNjYojadwjidUHEh2vXwSsE412KFdhx5QCtNmy9MZtFeCVQW9ZiPoTLKzuJunxwhsCYMaZvEADEmg7YD1+XUg3VpKTuPw38xD3olpS9IPJcbVgMwakEbiNqeHdSEjk42mjJqtoYKVUkhXtN7gN22Ec3LFtRSSCMwRkpJyIgNb6MW83PS6XmyMcFJrUoVQVB7wRvBBh2jOupXScy82GFq/ZPEI4BRNEHvNPtRoqAERfTvS1MgzhdL6wbiTkkDNa+A8ThEjm5hLaFOLNEISVKO4AVMZq0rtpc7MrcVko1p7KR6qewY8zAI7StB6bcU444rrZk+sof0jgI5ZlEJFAkd0eJGULCSPZyrkT8YoLujs5QQ/JoVmB3QrvK+p90/mgAq+p90/mgGJUstk3mVVGZScQf13xbmrHWTfuy8yrAkJStWaFHAJWdqTsV2GK0eFCfHv2Q2TALaw4n7Q3jbEGvIEQ3VfpH6ZKXVmrrNEk7VoIqhXmDxSd8CAprXNaZftJxNapbogckj5lUQyTaCnAD6oqpXIY/wBoddLyVTz5OfSOZ/8AYqG6QH7zfcPmIApYLilLVmT+vlBamYdWJU3Bhsjr0M7oBrSzHZahyblzWlIDjONCIBo6GkKnBeYxzaVQe4rZ2EeMHdBHbqLrTnEJH4oBFZzxQ4hQNCCKHcdnwjX1lzXSstOe2hKu9IMY7lvWTzHnGt9EkkSMsDn0SP5RAM2tWb6OznADQuKSjmCanwBjP6DUniYvXXEmsik7nU+RHxiiEDEjmIBSgg5GphxuJIHIQ0toNRhSmNd8Oack8viYDohO4R2ltPDuglY4YwEHCARzJFTXAVI/EYSPgEEZgwpnk9Y0zBPnCVQpziib6lLULU1cJ6q0rQewX0/1QIZdXrKjNoCcypfg0r5wIzarjWrZpZtN7CgUoqHJYCh434iMk6EOivqnqnkYvbXfo2XWkTaBi2Ljnuk1Qv7Kqg8FHdFEzTO2lN43HaIqJtZ8sCim7CFBlBuiOaN20EkIcOOQO8fOJiihxGIMaiGmYbQ3QqwBwyhV6Ck5gcKQn0hyQPe8hC+xl32k8MO6IGydsbakRGLeNwBv6RN5XADIecS639IEMJKUm84cgNkV4txS1FSjUmIpdYEip59ttIqpakpHMkAeJEa9lmQhCUDJKQkcgKfCKU1H6KlTqptxPVawTUZuEbPdBx4kbovCAZdM7L9Kkn2h65QVI99OI8RTtjNM0nGuw+B2gxrCKN1n6LGXfU6lP+neNQR/DcOYPmOZgK+Qo1GMPMv17gFK3TmaZFXyhmW2QaHPz5Qe3MuAABRAHKAezLkivUpSvrbMd2zqmCX2rlbxGIr1TUZkYd0IUvO/7io5evml5RNN+MAmml1UTBBEKHBCizZJS1oCUlS1qCW0jNSjl2fKAsDUvZF6ZW6R1WUXftr/ALCBFlaGaPiRlUtYFw9dxXtOGlTyFABwAgQD0+ylaVIUApKgQQRUEEUIIjPusXQFcisuNgqlVHBWZb3JcPkrbkcY0LHDzSVpKVAKSoUIIBBB2EHOAxzMStIMlbXeaFAs03VPnF76U6pG3TflFho7W11KD7qhinliOUVva2raeaJrLrUB9Jujg/Dj4QEXc0iWql4FVMqmtO8QWu3nbpSk3Qc6Qpc0YfBp0LoO7ona/wAsPVkat514i7LuBO9SejHeuh8DAQwJKjjUk9pMTnQDQR2ddw6raT13CKhHAbFL3DZmd0WFovqeS2QuacB/4264+84cexIHOLRk5RDSEttoShCRQJSAABygC7Ls9uXaQy0m62gUA+J3k5kwqgQIAQmtCRbfbU06kKbUKEH9ZwpgQFJaWat3pcqWwC+xmAP3jfZt5juiBqY3HsOBEaphntfRiVmSS8whSj9IC6r7wxgM4JQr2THXRndTmaRdj+qySJqC8ngF18wYVSOreRbNS2pw/XUSO4UEUUxYlguzTlxlsur27EI4qV+u2Lp0I0JRIjpFkOTKhQrpggey2Ng47fCJPKyqGkhDaEoSMgkADuEHRAIECB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Georgia" pitchFamily="18" charset="0"/>
            </a:endParaRPr>
          </a:p>
        </p:txBody>
      </p:sp>
      <p:sp>
        <p:nvSpPr>
          <p:cNvPr id="17416" name="AutoShape 6" descr="data:image/jpeg;base64,/9j/4AAQSkZJRgABAQAAAQABAAD/2wCEAAkGBxQSERQTExMVFhIVFxgXGBgXFhQXGxQXHBUXHBwcFxccHyggHB8pIRQVITEiJSktLi8uGh8zOjMsNywtLisBCgoKDQ0MFA8MFCwZFBwrLCw3LCssLDc3KywrLDcrLCwsLCssKys3NyssLCwrLCwrKywrLDcrKywsLCssNywrLP/AABEIAFAAlwMBIgACEQEDEQH/xAAcAAAABwEBAAAAAAAAAAAAAAAAAwQFBgcIAgH/xABDEAABAgMEBgYGBwYHAAAAAAABAgMABBEFEiExBgdBUWFxEyKBkaGxFDJScsHRQmKCkqLS8CMzQ7LC4RUWJFNjc5P/xAAWAQEBAQAAAAAAAAAAAAAAAAAAAQL/xAAVEQEBAAAAAAAAAAAAAAAAAAAAAf/aAAwDAQACEQMRAD8AvGBAjxSgBUmgGZOyA9iA6WsuzVpNSiJhbKAyXCU77x2VFcANsItMNbsvLVRLgPOe1XqDlTFfgOMU9bGsCbfeL1644U3LyapN3cLtKeMBd3+Q5kZWm790/mjpWhk4kE/4o7gPY4e9GdnbdmFmqnlk7yonzML5HTSdZNUTDnK+qh7K0gNJ6vbQcmJBlx1RUs3hU5kBRArxoIkcZ/0E1teioRLutAsjKhopNTU0Vkc8iBzi77Dtxibb6RhYUNo2pO5Q2QDjAgQIAQIECAECG227dYlE3n3AmuSc1K91IxMVvbmuVKCUsNJ5uKKj/wCaPiqAtqBGf39cE0VhQUEgV6qWuqedTU98Otm67F1AdQ0ocltHvN4eUBdcCIxo7p1KTlEpXccVkhZAve6oYK7DWJPACBAgQHhNMTlFA61dZKn1GWlVfsBgSP4vEn2dw25nZE4106U+iyoYQaOPg3uDYwP3iacgqM5kk1JzOJgOVEkkk1JzJhW1ZyqBSylpJyLhu3vdTme6O0kMJCiAXlCqQRUNjYojadwjidUHEh2vXwSsE412KFdhx5QCtNmy9MZtFeCVQW9ZiPoTLKzuJunxwhsCYMaZvEADEmg7YD1+XUg3VpKTuPw38xD3olpS9IPJcbVgMwakEbiNqeHdSEjk42mjJqtoYKVUkhXtN7gN22Ec3LFtRSSCMwRkpJyIgNb6MW83PS6XmyMcFJrUoVQVB7wRvBBh2jOupXScy82GFq/ZPEI4BRNEHvNPtRoqAERfTvS1MgzhdL6wbiTkkDNa+A8ThEjm5hLaFOLNEISVKO4AVMZq0rtpc7MrcVko1p7KR6qewY8zAI7StB6bcU444rrZk+sof0jgI5ZlEJFAkd0eJGULCSPZyrkT8YoLujs5QQ/JoVmB3QrvK+p90/mgAq+p90/mgGJUstk3mVVGZScQf13xbmrHWTfuy8yrAkJStWaFHAJWdqTsV2GK0eFCfHv2Q2TALaw4n7Q3jbEGvIEQ3VfpH6ZKXVmrrNEk7VoIqhXmDxSd8CAprXNaZftJxNapbogckj5lUQyTaCnAD6oqpXIY/wBoddLyVTz5OfSOZ/8AYqG6QH7zfcPmIApYLilLVmT+vlBamYdWJU3Bhsjr0M7oBrSzHZahyblzWlIDjONCIBo6GkKnBeYxzaVQe4rZ2EeMHdBHbqLrTnEJH4oBFZzxQ4hQNCCKHcdnwjX1lzXSstOe2hKu9IMY7lvWTzHnGt9EkkSMsDn0SP5RAM2tWb6OznADQuKSjmCanwBjP6DUniYvXXEmsik7nU+RHxiiEDEjmIBSgg5GphxuJIHIQ0toNRhSmNd8Oack8viYDohO4R2ltPDuglY4YwEHCARzJFTXAVI/EYSPgEEZgwpnk9Y0zBPnCVQpziib6lLULU1cJ6q0rQewX0/1QIZdXrKjNoCcypfg0r5wIzarjWrZpZtN7CgUoqHJYCh434iMk6EOivqnqnkYvbXfo2XWkTaBi2Ljnuk1Qv7Kqg8FHdFEzTO2lN43HaIqJtZ8sCim7CFBlBuiOaN20EkIcOOQO8fOJiihxGIMaiGmYbQ3QqwBwyhV6Ck5gcKQn0hyQPe8hC+xl32k8MO6IGydsbakRGLeNwBv6RN5XADIecS639IEMJKUm84cgNkV4txS1FSjUmIpdYEip59ttIqpakpHMkAeJEa9lmQhCUDJKQkcgKfCKU1H6KlTqptxPVawTUZuEbPdBx4kbovCAZdM7L9Kkn2h65QVI99OI8RTtjNM0nGuw+B2gxrCKN1n6LGXfU6lP+neNQR/DcOYPmOZgK+Qo1GMPMv17gFK3TmaZFXyhmW2QaHPz5Qe3MuAABRAHKAezLkivUpSvrbMd2zqmCX2rlbxGIr1TUZkYd0IUvO/7io5evml5RNN+MAmml1UTBBEKHBCizZJS1oCUlS1qCW0jNSjl2fKAsDUvZF6ZW6R1WUXftr/ALCBFlaGaPiRlUtYFw9dxXtOGlTyFABwAgQD0+ylaVIUApKgQQRUEEUIIjPusXQFcisuNgqlVHBWZb3JcPkrbkcY0LHDzSVpKVAKSoUIIBBB2EHOAxzMStIMlbXeaFAs03VPnF76U6pG3TflFho7W11KD7qhinliOUVva2raeaJrLrUB9Jujg/Dj4QEXc0iWql4FVMqmtO8QWu3nbpSk3Qc6Qpc0YfBp0LoO7ona/wAsPVkat514i7LuBO9SejHeuh8DAQwJKjjUk9pMTnQDQR2ddw6raT13CKhHAbFL3DZmd0WFovqeS2QuacB/4264+84cexIHOLRk5RDSEttoShCRQJSAABygC7Ls9uXaQy0m62gUA+J3k5kwqgQIAQmtCRbfbU06kKbUKEH9ZwpgQFJaWat3pcqWwC+xmAP3jfZt5juiBqY3HsOBEaphntfRiVmSS8whSj9IC6r7wxgM4JQr2THXRndTmaRdj+qySJqC8ngF18wYVSOreRbNS2pw/XUSO4UEUUxYlguzTlxlsur27EI4qV+u2Lp0I0JRIjpFkOTKhQrpggey2Ng47fCJPKyqGkhDaEoSMgkADuEHRAIECBAf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GB">
              <a:latin typeface="Georgia" pitchFamily="18" charset="0"/>
            </a:endParaRPr>
          </a:p>
        </p:txBody>
      </p:sp>
      <p:pic>
        <p:nvPicPr>
          <p:cNvPr id="17417" name="Picture 8" descr="http://www.gammaebutik.se/images/products/4_1.jpg"/>
          <p:cNvPicPr>
            <a:picLocks noChangeAspect="1" noChangeArrowheads="1"/>
          </p:cNvPicPr>
          <p:nvPr/>
        </p:nvPicPr>
        <p:blipFill>
          <a:blip r:embed="rId2" cstate="print"/>
          <a:srcRect t="32089" r="44736"/>
          <a:stretch>
            <a:fillRect/>
          </a:stretch>
        </p:blipFill>
        <p:spPr bwMode="auto">
          <a:xfrm>
            <a:off x="5724128" y="4725144"/>
            <a:ext cx="1939925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8" name="Picture 12" descr="http://fgmambiente.it/wp-content/uploads/2013/03/scheda-tecnica-rivelatori-RSKS.png"/>
          <p:cNvPicPr>
            <a:picLocks noChangeAspect="1" noChangeArrowheads="1"/>
          </p:cNvPicPr>
          <p:nvPr/>
        </p:nvPicPr>
        <p:blipFill>
          <a:blip r:embed="rId3" cstate="print"/>
          <a:srcRect l="56097" t="10464" r="11845" b="11060"/>
          <a:stretch>
            <a:fillRect/>
          </a:stretch>
        </p:blipFill>
        <p:spPr bwMode="auto">
          <a:xfrm>
            <a:off x="1692275" y="4652963"/>
            <a:ext cx="1727200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14">
      <a:dk1>
        <a:sysClr val="windowText" lastClr="000000"/>
      </a:dk1>
      <a:lt1>
        <a:sysClr val="window" lastClr="FFFFFF"/>
      </a:lt1>
      <a:dk2>
        <a:srgbClr val="F69D1A"/>
      </a:dk2>
      <a:lt2>
        <a:srgbClr val="EBDDC3"/>
      </a:lt2>
      <a:accent1>
        <a:srgbClr val="00B050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651</TotalTime>
  <Words>191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Urban</vt:lpstr>
      <vt:lpstr>Dose assessment due to radon exposure in dwellings, schools and kindergarten  </vt:lpstr>
      <vt:lpstr>Objectives</vt:lpstr>
      <vt:lpstr>Detectors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Dose assessment due to radon exposure in dwellings, schools and kindergarten</dc:title>
  <dc:creator>pavle</dc:creator>
  <cp:lastModifiedBy>pavle</cp:lastModifiedBy>
  <cp:revision>61</cp:revision>
  <dcterms:created xsi:type="dcterms:W3CDTF">2015-05-20T06:58:37Z</dcterms:created>
  <dcterms:modified xsi:type="dcterms:W3CDTF">2015-09-30T06:22:40Z</dcterms:modified>
</cp:coreProperties>
</file>