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43891200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48">
          <p15:clr>
            <a:srgbClr val="A4A3A4"/>
          </p15:clr>
        </p15:guide>
        <p15:guide id="2" orient="horz" pos="26928">
          <p15:clr>
            <a:srgbClr val="A4A3A4"/>
          </p15:clr>
        </p15:guide>
        <p15:guide id="3" orient="horz" pos="2864">
          <p15:clr>
            <a:srgbClr val="A4A3A4"/>
          </p15:clr>
        </p15:guide>
        <p15:guide id="4" pos="10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A31"/>
    <a:srgbClr val="F31D4B"/>
    <a:srgbClr val="0000FF"/>
    <a:srgbClr val="CC3300"/>
    <a:srgbClr val="0000CC"/>
    <a:srgbClr val="993300"/>
    <a:srgbClr val="003399"/>
    <a:srgbClr val="000066"/>
    <a:srgbClr val="000099"/>
    <a:srgbClr val="A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1452" y="186"/>
      </p:cViewPr>
      <p:guideLst>
        <p:guide orient="horz" pos="6448"/>
        <p:guide orient="horz" pos="26928"/>
        <p:guide orient="horz" pos="286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92" y="-108"/>
      </p:cViewPr>
      <p:guideLst>
        <p:guide orient="horz" pos="2910"/>
        <p:guide pos="211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98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3650" y="0"/>
            <a:ext cx="29098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6A579-0247-49A9-A116-FC0699B4BDE9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29098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3650" y="8775700"/>
            <a:ext cx="29098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50550-C065-4170-88C0-175E44ABA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5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58988" y="692150"/>
            <a:ext cx="259873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45BAB7-E9F9-435A-B8BD-F70ADBBCB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4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C7B9C-DA46-4FE0-B590-97F24EE1DB0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3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ersession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hyperlink" Target="http://www.megaprint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1">
                <a:lumMod val="75000"/>
              </a:schemeClr>
            </a:gs>
            <a:gs pos="50000">
              <a:srgbClr val="EAEAEA"/>
            </a:gs>
            <a:gs pos="100000">
              <a:srgbClr val="00306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 userDrawn="1"/>
        </p:nvSpPr>
        <p:spPr>
          <a:xfrm rot="16200000">
            <a:off x="26960580" y="43259012"/>
            <a:ext cx="319318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" dirty="0" smtClean="0">
                <a:hlinkClick r:id="rId3"/>
              </a:rPr>
              <a:t>www.postersession.com</a:t>
            </a:r>
            <a:endParaRPr lang="en-US" sz="100" dirty="0"/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26921461" y="43254967"/>
            <a:ext cx="398145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" dirty="0" smtClean="0">
                <a:effectLst/>
                <a:hlinkClick r:id="rId3"/>
              </a:rPr>
              <a:t>www.postersession.com</a:t>
            </a:r>
            <a:endParaRPr lang="en-US" sz="100" dirty="0" smtClean="0">
              <a:effectLst/>
            </a:endParaRPr>
          </a:p>
        </p:txBody>
      </p:sp>
      <p:pic>
        <p:nvPicPr>
          <p:cNvPr id="5" name="Picture 4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24904006" y="43215386"/>
            <a:ext cx="41417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29045793" y="43138551"/>
            <a:ext cx="2383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chemeClr val="bg1"/>
                </a:solidFill>
              </a:rPr>
              <a:t>www.postersession.com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1">
                <a:lumMod val="75000"/>
              </a:schemeClr>
            </a:gs>
            <a:gs pos="60000">
              <a:srgbClr val="EAEAEA"/>
            </a:gs>
            <a:gs pos="97000">
              <a:srgbClr val="00306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395559" y="9328088"/>
            <a:ext cx="29886546" cy="268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mk-MK" sz="44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Arial"/>
              </a:rPr>
              <a:t>	</a:t>
            </a:r>
            <a:r>
              <a:rPr lang="mk-MK" sz="4400" b="1" dirty="0" smtClean="0">
                <a:latin typeface="+mn-lt"/>
              </a:rPr>
              <a:t>Фасетите преставуваат високо естетски реставрации кои како тенок слој од композит или керамика  се поставуваат на површините на забите за да ја подобрат формата, големината и/или бојата на забот и бараат минимална препарација на забот или пак се изработуваат на потполно интактни заби.</a:t>
            </a:r>
            <a:endParaRPr lang="en-US" sz="4400" b="1" dirty="0" smtClean="0">
              <a:latin typeface="+mn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Calibri"/>
              <a:cs typeface="Arial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3121469" y="33236698"/>
            <a:ext cx="7372350" cy="1107996"/>
          </a:xfrm>
          <a:prstGeom prst="rect">
            <a:avLst/>
          </a:prstGeom>
          <a:solidFill>
            <a:srgbClr val="F31D4B"/>
          </a:solidFill>
          <a:ln w="9525">
            <a:noFill/>
            <a:miter lim="800000"/>
            <a:headEnd/>
            <a:tailEnd/>
          </a:ln>
          <a:effectLst>
            <a:softEdge rad="152400"/>
          </a:effectLst>
        </p:spPr>
        <p:txBody>
          <a:bodyPr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mk-MK" sz="6600" b="1" dirty="0" smtClean="0">
                <a:solidFill>
                  <a:schemeClr val="bg1"/>
                </a:solidFill>
              </a:rPr>
              <a:t>Заклучок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514350" y="508000"/>
            <a:ext cx="31889700" cy="7010400"/>
          </a:xfrm>
          <a:prstGeom prst="roundRect">
            <a:avLst>
              <a:gd name="adj" fmla="val 108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389438"/>
            <a:endParaRPr lang="en-US">
              <a:solidFill>
                <a:schemeClr val="bg1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84934" y="-577517"/>
            <a:ext cx="31719116" cy="1373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115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mk-MK" sz="10000" b="1" dirty="0" smtClean="0">
                <a:solidFill>
                  <a:srgbClr val="C20A31"/>
                </a:solidFill>
                <a:latin typeface="+mn-lt"/>
                <a:ea typeface="Times New Roman"/>
                <a:cs typeface="Times New Roman"/>
              </a:rPr>
              <a:t>ИНДИРЕКТНИ КОМПОЗИТНИ ФАСЕТИ</a:t>
            </a:r>
            <a:endParaRPr lang="en-US" sz="10000" b="1" dirty="0" smtClean="0">
              <a:solidFill>
                <a:srgbClr val="C20A31"/>
              </a:solidFill>
              <a:latin typeface="+mn-lt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mk-MK" sz="60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mk-MK" sz="6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Автор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: </a:t>
            </a:r>
            <a:r>
              <a:rPr lang="mk-MK" sz="6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Марија Митева </a:t>
            </a:r>
            <a:endParaRPr lang="en-US" sz="60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mk-MK" sz="6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Коавтор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: </a:t>
            </a:r>
            <a:r>
              <a:rPr lang="mk-MK" sz="6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Александар Гаврилов</a:t>
            </a:r>
          </a:p>
          <a:p>
            <a:pPr>
              <a:spcAft>
                <a:spcPts val="0"/>
              </a:spcAft>
            </a:pPr>
            <a:r>
              <a:rPr lang="mk-MK" sz="6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Ментор: Асс Д-р Јулија Заркова</a:t>
            </a:r>
          </a:p>
          <a:p>
            <a:pPr>
              <a:spcAft>
                <a:spcPts val="0"/>
              </a:spcAft>
            </a:pPr>
            <a:r>
              <a:rPr lang="mk-MK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Факултет за медицински науки – Дентална  медицина</a:t>
            </a:r>
          </a:p>
          <a:p>
            <a:pPr>
              <a:spcAft>
                <a:spcPts val="0"/>
              </a:spcAft>
            </a:pPr>
            <a:r>
              <a:rPr lang="mk-MK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Универзитет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“</a:t>
            </a:r>
            <a:r>
              <a:rPr lang="mk-MK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Гоце Делчев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”</a:t>
            </a:r>
            <a:r>
              <a:rPr lang="mk-MK" sz="4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 – Штип 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+mn-lt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mk-MK" sz="48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4800" b="1" i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5400" b="1" i="1" dirty="0"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5400" b="1" i="1" dirty="0" smtClean="0"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8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1347537" y="12560968"/>
            <a:ext cx="30175200" cy="225621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latin typeface="Arial"/>
                <a:ea typeface="Calibri"/>
                <a:cs typeface="Arial"/>
              </a:rPr>
              <a:t> </a:t>
            </a:r>
            <a:r>
              <a:rPr lang="mk-MK" sz="3200" dirty="0" smtClean="0">
                <a:latin typeface="Arial"/>
                <a:ea typeface="Calibri"/>
                <a:cs typeface="Arial"/>
              </a:rPr>
              <a:t>	</a:t>
            </a:r>
            <a:r>
              <a:rPr lang="mk-MK" sz="4400" b="1" dirty="0" smtClean="0"/>
              <a:t>Да прикажеме метод за изработка на фасети на индиректен начин со употреба на специјален заботехнички композит.</a:t>
            </a:r>
            <a:endParaRPr lang="en-US" sz="4400" b="1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Calibri"/>
                <a:cs typeface="Arial"/>
              </a:rPr>
              <a:t>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2090982" y="8220091"/>
            <a:ext cx="5003501" cy="1015663"/>
          </a:xfrm>
          <a:prstGeom prst="rect">
            <a:avLst/>
          </a:prstGeom>
          <a:solidFill>
            <a:srgbClr val="F31D4B"/>
          </a:solidFill>
          <a:ln w="9525">
            <a:noFill/>
            <a:miter lim="800000"/>
            <a:headEnd/>
            <a:tailEnd/>
          </a:ln>
          <a:effectLst>
            <a:softEdge rad="165100"/>
          </a:effectLst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mk-MK" sz="4400" b="1" dirty="0" smtClean="0">
                <a:solidFill>
                  <a:schemeClr val="bg1"/>
                </a:solidFill>
              </a:rPr>
              <a:t>Вовед</a:t>
            </a:r>
            <a:r>
              <a:rPr lang="mk-MK" sz="6000" b="1" dirty="0" smtClean="0">
                <a:solidFill>
                  <a:schemeClr val="bg1"/>
                </a:solidFill>
              </a:rPr>
              <a:t> 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011680" y="11672047"/>
            <a:ext cx="5169049" cy="1107996"/>
          </a:xfrm>
          <a:prstGeom prst="rect">
            <a:avLst/>
          </a:prstGeom>
          <a:solidFill>
            <a:srgbClr val="F31D4B"/>
          </a:solidFill>
          <a:ln w="9525">
            <a:noFill/>
            <a:miter lim="800000"/>
            <a:headEnd/>
            <a:tailEnd/>
          </a:ln>
          <a:effectLst>
            <a:softEdge rad="165100"/>
          </a:effectLst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mk-MK" sz="4400" b="1" dirty="0" smtClean="0">
                <a:solidFill>
                  <a:schemeClr val="bg1"/>
                </a:solidFill>
              </a:rPr>
              <a:t>Цел</a:t>
            </a:r>
            <a:r>
              <a:rPr lang="mk-MK" sz="6600" b="1" dirty="0" smtClean="0">
                <a:solidFill>
                  <a:schemeClr val="bg1"/>
                </a:solidFill>
              </a:rPr>
              <a:t> 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23" y="3058452"/>
            <a:ext cx="3351206" cy="3351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880" y="3740005"/>
            <a:ext cx="2866203" cy="228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502189" y="34473907"/>
            <a:ext cx="10120682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 smtClean="0"/>
              <a:t> </a:t>
            </a:r>
            <a:r>
              <a:rPr lang="mk-MK" sz="4400" b="1" dirty="0" smtClean="0"/>
              <a:t>	Изработката на индиректни композитни фасети со ваков тип на композит се покажа како соодветен метод поради економичноста, лесното цементирање, добрите физички карактеристики на материјалот, заштедата на забна супстанца и лесната изработка.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mk-MK" sz="4400" b="1" dirty="0" smtClean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44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3685" y="14811349"/>
            <a:ext cx="10817151" cy="126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en-US" sz="4000" b="1" dirty="0">
              <a:solidFill>
                <a:srgbClr val="333399">
                  <a:lumMod val="50000"/>
                </a:srgbClr>
              </a:solidFill>
              <a:latin typeface="+mn-lt"/>
            </a:endParaRPr>
          </a:p>
          <a:p>
            <a:pPr lvl="0" algn="l" defTabSz="4389438" eaLnBrk="0" hangingPunct="0">
              <a:lnSpc>
                <a:spcPct val="95000"/>
              </a:lnSpc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757" y="17349068"/>
            <a:ext cx="10052143" cy="769441"/>
          </a:xfrm>
          <a:prstGeom prst="rect">
            <a:avLst/>
          </a:prstGeom>
          <a:solidFill>
            <a:srgbClr val="F31D4B"/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r>
              <a:rPr lang="mk-MK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број 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TextBox 2053"/>
          <p:cNvSpPr txBox="1"/>
          <p:nvPr/>
        </p:nvSpPr>
        <p:spPr>
          <a:xfrm flipH="1">
            <a:off x="2082045" y="14157943"/>
            <a:ext cx="6057064" cy="769441"/>
          </a:xfrm>
          <a:prstGeom prst="rect">
            <a:avLst/>
          </a:prstGeom>
          <a:solidFill>
            <a:srgbClr val="F31D4B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mk-MK" sz="4400" b="1" dirty="0" smtClean="0">
                <a:solidFill>
                  <a:schemeClr val="bg1"/>
                </a:solidFill>
              </a:rPr>
              <a:t>Материјал и метод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63210" y="18171116"/>
            <a:ext cx="132228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mk-MK" sz="4400" b="1" dirty="0" smtClean="0"/>
              <a:t>	Кај </a:t>
            </a:r>
            <a:r>
              <a:rPr lang="en-US" sz="4400" b="1" dirty="0" smtClean="0"/>
              <a:t>првиот пациент</a:t>
            </a:r>
            <a:r>
              <a:rPr lang="mk-MK" sz="4400" b="1" dirty="0" smtClean="0"/>
              <a:t>,</a:t>
            </a:r>
            <a:r>
              <a:rPr lang="en-US" sz="4400" b="1" dirty="0" smtClean="0"/>
              <a:t> 47 годишна жена заклучивме дека е потребно изработка на фасетки без препарација поради присуството на повеќекратни дијастеми во </a:t>
            </a:r>
            <a:r>
              <a:rPr lang="mk-MK" sz="4400" b="1" dirty="0" smtClean="0"/>
              <a:t>интерканиниот сектор.</a:t>
            </a:r>
            <a:endParaRPr lang="en-US" sz="4400" b="1" dirty="0">
              <a:solidFill>
                <a:srgbClr val="333399">
                  <a:lumMod val="50000"/>
                </a:srgbClr>
              </a:solidFill>
              <a:latin typeface="+mn-lt"/>
              <a:ea typeface="Calibri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573382" y="29664606"/>
            <a:ext cx="6312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2800" b="1" dirty="0" smtClean="0">
                <a:solidFill>
                  <a:srgbClr val="333399">
                    <a:lumMod val="50000"/>
                  </a:srgbClr>
                </a:solidFill>
                <a:latin typeface="Arial"/>
                <a:ea typeface="Calibri"/>
                <a:cs typeface="Arial"/>
              </a:rPr>
              <a:t> </a:t>
            </a:r>
            <a:endParaRPr lang="en-US" sz="2800" dirty="0"/>
          </a:p>
        </p:txBody>
      </p:sp>
      <p:sp>
        <p:nvSpPr>
          <p:cNvPr id="50" name="Rectangle 49"/>
          <p:cNvSpPr/>
          <p:nvPr/>
        </p:nvSpPr>
        <p:spPr>
          <a:xfrm>
            <a:off x="1577208" y="26837817"/>
            <a:ext cx="299345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k-MK" sz="4400" b="1" dirty="0" smtClean="0"/>
              <a:t>	По земањето на дефинитивниот отпечаток излеавме работни модели и на нив изработивме 12 композитни фасети со микрополнет композит со двоен начин на полимеризација</a:t>
            </a:r>
            <a:r>
              <a:rPr lang="en-US" sz="4400" b="1" dirty="0" smtClean="0"/>
              <a:t>,</a:t>
            </a:r>
            <a:r>
              <a:rPr lang="mk-MK" sz="4400" b="1" dirty="0" smtClean="0"/>
              <a:t> светлосна и термичка </a:t>
            </a:r>
            <a:r>
              <a:rPr lang="en-US" sz="4400" b="1" i="1" u="sng" dirty="0" smtClean="0"/>
              <a:t>Adoro ® (IvoclarVivadent).</a:t>
            </a:r>
            <a:endParaRPr lang="en-US" sz="4400" b="1" i="1" u="sng" dirty="0"/>
          </a:p>
        </p:txBody>
      </p:sp>
      <p:sp>
        <p:nvSpPr>
          <p:cNvPr id="52" name="Rectangle 51"/>
          <p:cNvSpPr/>
          <p:nvPr/>
        </p:nvSpPr>
        <p:spPr>
          <a:xfrm>
            <a:off x="18108235" y="17283448"/>
            <a:ext cx="12897852" cy="769441"/>
          </a:xfrm>
          <a:prstGeom prst="rect">
            <a:avLst/>
          </a:prstGeom>
          <a:solidFill>
            <a:srgbClr val="F31D4B"/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r>
              <a:rPr lang="mk-MK" sz="4400" b="1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Пациент број 2</a:t>
            </a:r>
            <a:r>
              <a:rPr lang="en-US" sz="4400" b="1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6459200" y="18118509"/>
            <a:ext cx="151905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k-MK" sz="4400" b="1" dirty="0" smtClean="0"/>
              <a:t>	</a:t>
            </a:r>
            <a:r>
              <a:rPr lang="en-US" sz="4400" b="1" dirty="0" smtClean="0"/>
              <a:t>Kaj </a:t>
            </a:r>
            <a:r>
              <a:rPr lang="mk-MK" sz="4400" b="1" dirty="0" smtClean="0"/>
              <a:t>вториот пациент</a:t>
            </a:r>
            <a:r>
              <a:rPr lang="en-US" sz="4400" b="1" dirty="0" smtClean="0"/>
              <a:t>,</a:t>
            </a:r>
            <a:r>
              <a:rPr lang="mk-MK" sz="4400" b="1" dirty="0" smtClean="0"/>
              <a:t> 34 годишна жена</a:t>
            </a:r>
            <a:r>
              <a:rPr lang="en-US" sz="4400" b="1" dirty="0" smtClean="0"/>
              <a:t> </a:t>
            </a:r>
            <a:r>
              <a:rPr lang="mk-MK" sz="4400" b="1" dirty="0" smtClean="0"/>
              <a:t>најпрво саниравме кариес четврта класа на горниот лев централен инцизив а потоа беше направена минимална препарација на инцизивите и канините но без стапалка.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43791" y="15159790"/>
            <a:ext cx="30078946" cy="218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k-MK" sz="4400" b="1" dirty="0" smtClean="0"/>
              <a:t>	За постигнување на целта беа евалуирани два пациенти кои бараа корекции на насмевката</a:t>
            </a:r>
            <a:r>
              <a:rPr lang="en-US" sz="4400" b="1" dirty="0" smtClean="0"/>
              <a:t>. По </a:t>
            </a:r>
            <a:r>
              <a:rPr lang="mk-MK" sz="4400" b="1" dirty="0" smtClean="0"/>
              <a:t>завршениот клинички преглед и </a:t>
            </a:r>
            <a:r>
              <a:rPr lang="en-US" sz="4400" b="1" dirty="0" smtClean="0"/>
              <a:t>земањето на анатомски отпечатоци излеавме студио модели</a:t>
            </a:r>
            <a:r>
              <a:rPr lang="mk-MK" sz="4400" b="1" dirty="0" smtClean="0"/>
              <a:t> за </a:t>
            </a:r>
            <a:r>
              <a:rPr lang="en-US" sz="4400" b="1" dirty="0" smtClean="0"/>
              <a:t>да направиме дијагностичко навосочување и анализа на ситуација</a:t>
            </a:r>
            <a:r>
              <a:rPr lang="mk-MK" sz="4400" b="1" dirty="0" smtClean="0"/>
              <a:t>та. </a:t>
            </a:r>
            <a:endParaRPr lang="en-US" sz="4400" b="1" dirty="0"/>
          </a:p>
        </p:txBody>
      </p:sp>
      <p:pic>
        <p:nvPicPr>
          <p:cNvPr id="3076" name="Picture 4" descr="G:\sliki za poster\SDC102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0232" y="21709856"/>
            <a:ext cx="6317530" cy="4126774"/>
          </a:xfrm>
          <a:prstGeom prst="rect">
            <a:avLst/>
          </a:prstGeom>
          <a:noFill/>
        </p:spPr>
      </p:pic>
      <p:pic>
        <p:nvPicPr>
          <p:cNvPr id="3079" name="Picture 7" descr="C:\Users\pc\Desktop\11168973_10153299117984479_1392868979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35377" y="21596384"/>
            <a:ext cx="7177158" cy="4060582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2136203" y="41710942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Краен резултат кај  пациент број 1 </a:t>
            </a:r>
            <a:endParaRPr lang="en-US" sz="4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024752" y="41642675"/>
            <a:ext cx="768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Краен резултат кај пациент број 2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34" y="29241268"/>
            <a:ext cx="3683192" cy="2762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806" y="33236698"/>
            <a:ext cx="6661840" cy="5722350"/>
          </a:xfrm>
          <a:prstGeom prst="rect">
            <a:avLst/>
          </a:prstGeom>
          <a:effectLst>
            <a:softEdge rad="190500"/>
          </a:effectLst>
        </p:spPr>
      </p:pic>
      <p:grpSp>
        <p:nvGrpSpPr>
          <p:cNvPr id="41" name="Group 40"/>
          <p:cNvGrpSpPr/>
          <p:nvPr/>
        </p:nvGrpSpPr>
        <p:grpSpPr>
          <a:xfrm>
            <a:off x="0" y="29005890"/>
            <a:ext cx="32918400" cy="3443681"/>
            <a:chOff x="451288" y="28722110"/>
            <a:chExt cx="32467112" cy="3443681"/>
          </a:xfrm>
        </p:grpSpPr>
        <p:grpSp>
          <p:nvGrpSpPr>
            <p:cNvPr id="70" name="Group 69"/>
            <p:cNvGrpSpPr/>
            <p:nvPr/>
          </p:nvGrpSpPr>
          <p:grpSpPr>
            <a:xfrm>
              <a:off x="451288" y="28722110"/>
              <a:ext cx="29137309" cy="3443681"/>
              <a:chOff x="1684421" y="31979241"/>
              <a:chExt cx="28040046" cy="3224463"/>
            </a:xfrm>
          </p:grpSpPr>
          <p:pic>
            <p:nvPicPr>
              <p:cNvPr id="3080" name="Picture 8" descr="G:\sliki za poster\SDC10364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84421" y="32100252"/>
                <a:ext cx="3593432" cy="2695074"/>
              </a:xfrm>
              <a:prstGeom prst="rect">
                <a:avLst/>
              </a:prstGeom>
              <a:noFill/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00209" y="31979241"/>
                <a:ext cx="3589300" cy="3224463"/>
              </a:xfrm>
              <a:prstGeom prst="rect">
                <a:avLst/>
              </a:prstGeom>
              <a:effectLst>
                <a:softEdge rad="342900"/>
              </a:effectLst>
            </p:spPr>
          </p:pic>
          <p:pic>
            <p:nvPicPr>
              <p:cNvPr id="3082" name="Picture 10" descr="G:\sliki za poster\SDC10310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807116" y="32244631"/>
                <a:ext cx="3841143" cy="2598821"/>
              </a:xfrm>
              <a:prstGeom prst="rect">
                <a:avLst/>
              </a:prstGeom>
              <a:noFill/>
            </p:spPr>
          </p:pic>
          <p:pic>
            <p:nvPicPr>
              <p:cNvPr id="3084" name="Picture 12" descr="G:\sliki za poster\SDC10301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flipH="1">
                <a:off x="15755658" y="32244633"/>
                <a:ext cx="3216959" cy="2743200"/>
              </a:xfrm>
              <a:prstGeom prst="rect">
                <a:avLst/>
              </a:prstGeom>
              <a:noFill/>
            </p:spPr>
          </p:pic>
          <p:pic>
            <p:nvPicPr>
              <p:cNvPr id="3085" name="Picture 13" descr="G:\sliki za poster\SDC10334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8983375" y="32268696"/>
                <a:ext cx="3441025" cy="2695074"/>
              </a:xfrm>
              <a:prstGeom prst="rect">
                <a:avLst/>
              </a:prstGeom>
              <a:noFill/>
            </p:spPr>
          </p:pic>
          <p:pic>
            <p:nvPicPr>
              <p:cNvPr id="3086" name="Picture 14" descr="G:\sliki za poster\SDC10339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6427486" y="32243108"/>
                <a:ext cx="3296981" cy="2671009"/>
              </a:xfrm>
              <a:prstGeom prst="rect">
                <a:avLst/>
              </a:prstGeom>
              <a:noFill/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2268" y="29008552"/>
              <a:ext cx="3516132" cy="28160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4958" y="28998347"/>
              <a:ext cx="4189170" cy="282353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580" y="36555437"/>
            <a:ext cx="7402526" cy="5155505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24" y="21648991"/>
            <a:ext cx="4722286" cy="30502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29" y="24152717"/>
            <a:ext cx="3344986" cy="25087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32649847"/>
            <a:ext cx="6852260" cy="513919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97" y="36550465"/>
            <a:ext cx="6880636" cy="5160477"/>
          </a:xfrm>
          <a:prstGeom prst="rect">
            <a:avLst/>
          </a:prstGeom>
          <a:effectLst>
            <a:softEdge rad="2159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12167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59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Default Design</vt:lpstr>
      <vt:lpstr>PowerPoint Presentation</vt:lpstr>
    </vt:vector>
  </TitlesOfParts>
  <Company>MegaPrint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Vertical Poster</dc:title>
  <dc:creator>Ethan Shulda</dc:creator>
  <dc:description>©MegaPrint Inc. 2009</dc:description>
  <cp:lastModifiedBy>Julija Zarkova</cp:lastModifiedBy>
  <cp:revision>112</cp:revision>
  <cp:lastPrinted>2014-04-20T14:14:50Z</cp:lastPrinted>
  <dcterms:created xsi:type="dcterms:W3CDTF">2008-12-04T00:20:37Z</dcterms:created>
  <dcterms:modified xsi:type="dcterms:W3CDTF">2015-05-26T09:24:00Z</dcterms:modified>
  <cp:category>Research Poster</cp:category>
</cp:coreProperties>
</file>