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9" r:id="rId5"/>
    <p:sldId id="263" r:id="rId6"/>
    <p:sldId id="264" r:id="rId7"/>
    <p:sldId id="262" r:id="rId8"/>
    <p:sldId id="282" r:id="rId9"/>
    <p:sldId id="268" r:id="rId10"/>
    <p:sldId id="265" r:id="rId11"/>
    <p:sldId id="266" r:id="rId12"/>
    <p:sldId id="267" r:id="rId13"/>
    <p:sldId id="280" r:id="rId14"/>
    <p:sldId id="281" r:id="rId15"/>
    <p:sldId id="279" r:id="rId16"/>
    <p:sldId id="278" r:id="rId17"/>
    <p:sldId id="284" r:id="rId18"/>
    <p:sldId id="276" r:id="rId19"/>
    <p:sldId id="275" r:id="rId20"/>
    <p:sldId id="274" r:id="rId21"/>
    <p:sldId id="273" r:id="rId22"/>
    <p:sldId id="285" r:id="rId23"/>
    <p:sldId id="269" r:id="rId24"/>
    <p:sldId id="270" r:id="rId25"/>
    <p:sldId id="271" r:id="rId26"/>
    <p:sldId id="272" r:id="rId27"/>
    <p:sldId id="25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4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A722272-BC8C-4C65-BD44-4CFE3E672D69}" type="slidenum">
              <a:rPr lang="bg-BG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CB596A1-11CA-46D8-958B-2AE0D087C8BA}" type="slidenum">
              <a:rPr lang="bg-BG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00"/>
            <a:ext cx="8763000" cy="5334000"/>
          </a:xfrm>
        </p:spPr>
        <p:txBody>
          <a:bodyPr/>
          <a:lstStyle/>
          <a:p>
            <a:pPr algn="ctr"/>
            <a:r>
              <a:rPr lang="bg-BG" sz="4400" dirty="0" smtClean="0"/>
              <a:t>КИНЕЗИТЕРАПИЯ </a:t>
            </a:r>
            <a:br>
              <a:rPr lang="bg-BG" sz="4400" dirty="0" smtClean="0"/>
            </a:br>
            <a:r>
              <a:rPr lang="bg-BG" sz="4400" dirty="0" smtClean="0"/>
              <a:t>ПРИ ХРОНИЧЕН БОЛКОВ СИНДРОМ </a:t>
            </a:r>
            <a:br>
              <a:rPr lang="bg-BG" sz="4400" dirty="0" smtClean="0"/>
            </a:br>
            <a:r>
              <a:rPr lang="bg-BG" sz="4400" dirty="0" smtClean="0"/>
              <a:t>В ЛУМБОСАКРАЛНА ОБЛАСТ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191000"/>
            <a:ext cx="8763000" cy="2667000"/>
          </a:xfrm>
        </p:spPr>
        <p:txBody>
          <a:bodyPr/>
          <a:lstStyle/>
          <a:p>
            <a:pPr algn="ctr"/>
            <a:r>
              <a:rPr lang="bg-BG" sz="3600" b="1" dirty="0" smtClean="0"/>
              <a:t>Л. Крайджикова*, Л. Николовска**,         Т. Кръстев**, Д. Спасов </a:t>
            </a:r>
          </a:p>
          <a:p>
            <a:pPr algn="ctr"/>
            <a:endParaRPr lang="en-GB" dirty="0" smtClean="0"/>
          </a:p>
          <a:p>
            <a:r>
              <a:rPr lang="bg-BG" sz="2800" b="1" dirty="0" smtClean="0"/>
              <a:t>* Национална спортна академия „Васил Левски” </a:t>
            </a:r>
            <a:endParaRPr lang="en-GB" sz="2800" dirty="0" smtClean="0"/>
          </a:p>
          <a:p>
            <a:r>
              <a:rPr lang="bg-BG" sz="2800" b="1" dirty="0" smtClean="0"/>
              <a:t>**Университет „Гоце Делчев”- гр. Щип, Македония</a:t>
            </a:r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1784331" cy="1634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686800" cy="1295400"/>
          </a:xfrm>
        </p:spPr>
        <p:txBody>
          <a:bodyPr/>
          <a:lstStyle/>
          <a:p>
            <a:r>
              <a:rPr lang="bg-BG" sz="2800" dirty="0">
                <a:latin typeface="Arial" charset="0"/>
              </a:rPr>
              <a:t>Плъзгащо разтриване от краниално към каудално, съчетано с активна инклинация и реклинация на таза	</a:t>
            </a:r>
            <a:endParaRPr lang="en-US" sz="1000" dirty="0">
              <a:latin typeface="Arial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pPr algn="just">
              <a:buFontTx/>
              <a:buNone/>
            </a:pPr>
            <a:endParaRPr lang="bg-BG" dirty="0"/>
          </a:p>
        </p:txBody>
      </p:sp>
      <p:pic>
        <p:nvPicPr>
          <p:cNvPr id="45060" name="Picture 4" descr="3 0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71600"/>
            <a:ext cx="7620000" cy="49053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763000" cy="17526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bg-BG" sz="2800" dirty="0">
                <a:latin typeface="Arial" charset="0"/>
              </a:rPr>
              <a:t>Спираловидно разтриване с пръстите, съчетано с депресия на таза (при елевация ръката се придвижва без натиск краниално </a:t>
            </a:r>
            <a:r>
              <a:rPr lang="bg-BG" sz="2800" dirty="0" smtClean="0">
                <a:latin typeface="Arial" charset="0"/>
              </a:rPr>
              <a:t>и  медиално </a:t>
            </a:r>
            <a:r>
              <a:rPr lang="bg-BG" sz="2800" dirty="0">
                <a:latin typeface="Arial" charset="0"/>
              </a:rPr>
              <a:t>към гръбначния стълб)     </a:t>
            </a:r>
            <a:endParaRPr lang="en-GB" sz="1000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876800"/>
          </a:xfrm>
        </p:spPr>
        <p:txBody>
          <a:bodyPr/>
          <a:lstStyle/>
          <a:p>
            <a:pPr marL="68580" indent="0">
              <a:buNone/>
            </a:pPr>
            <a:endParaRPr lang="bg-BG" dirty="0"/>
          </a:p>
        </p:txBody>
      </p:sp>
      <p:pic>
        <p:nvPicPr>
          <p:cNvPr id="49156" name="Picture 4" descr="3 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209800"/>
            <a:ext cx="5638800" cy="42291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763000" cy="1981200"/>
          </a:xfrm>
        </p:spPr>
        <p:txBody>
          <a:bodyPr/>
          <a:lstStyle/>
          <a:p>
            <a:r>
              <a:rPr lang="bg-BG" sz="2800" dirty="0">
                <a:latin typeface="Arial" charset="0"/>
              </a:rPr>
              <a:t>Мобилизиращ масаж</a:t>
            </a:r>
            <a:r>
              <a:rPr lang="bg-BG" sz="2800" dirty="0">
                <a:latin typeface="Arial" charset="0"/>
                <a:cs typeface="Times New Roman" pitchFamily="18" charset="0"/>
              </a:rPr>
              <a:t> – </a:t>
            </a:r>
            <a:r>
              <a:rPr lang="bg-BG" sz="2800" dirty="0">
                <a:latin typeface="Arial" charset="0"/>
              </a:rPr>
              <a:t>пасивно разтягане на паравертебралната мускулатура чрез движение на гръдния кош и таза от предмишниците </a:t>
            </a:r>
            <a:r>
              <a:rPr lang="bg-BG" sz="2800" dirty="0" smtClean="0">
                <a:latin typeface="Arial" charset="0"/>
              </a:rPr>
              <a:t>на терапевта</a:t>
            </a:r>
            <a:r>
              <a:rPr lang="en-GB" sz="2800" dirty="0" smtClean="0">
                <a:latin typeface="Arial" charset="0"/>
                <a:cs typeface="Times New Roman" pitchFamily="18" charset="0"/>
              </a:rPr>
              <a:t> </a:t>
            </a:r>
            <a:r>
              <a:rPr lang="bg-BG" sz="2800" dirty="0" smtClean="0">
                <a:latin typeface="Arial" charset="0"/>
                <a:cs typeface="Times New Roman" pitchFamily="18" charset="0"/>
              </a:rPr>
              <a:t>                         </a:t>
            </a:r>
            <a:endParaRPr lang="bg-BG" sz="1000" dirty="0">
              <a:latin typeface="Arial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57400"/>
            <a:ext cx="8763000" cy="4648200"/>
          </a:xfrm>
        </p:spPr>
        <p:txBody>
          <a:bodyPr/>
          <a:lstStyle/>
          <a:p>
            <a:pPr lvl="4">
              <a:buFontTx/>
              <a:buNone/>
            </a:pPr>
            <a:r>
              <a:rPr lang="bg-BG"/>
              <a:t>								</a:t>
            </a:r>
            <a:endParaRPr lang="en-GB">
              <a:solidFill>
                <a:schemeClr val="tx2"/>
              </a:solidFill>
            </a:endParaRPr>
          </a:p>
        </p:txBody>
      </p:sp>
      <p:pic>
        <p:nvPicPr>
          <p:cNvPr id="48132" name="Picture 4" descr="3 0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2286000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630936"/>
          </a:xfrm>
        </p:spPr>
        <p:txBody>
          <a:bodyPr/>
          <a:lstStyle/>
          <a:p>
            <a:pPr algn="ctr"/>
            <a:r>
              <a:rPr lang="bg-BG" b="1" dirty="0" smtClean="0"/>
              <a:t>МАНИПУЛАТИВЕН МАСАЖ ПО</a:t>
            </a:r>
            <a:r>
              <a:rPr lang="en-US" b="1" dirty="0" smtClean="0"/>
              <a:t> TERRIER</a:t>
            </a:r>
            <a:endParaRPr lang="en-GB" b="1" dirty="0"/>
          </a:p>
        </p:txBody>
      </p:sp>
      <p:pic>
        <p:nvPicPr>
          <p:cNvPr id="1026" name="Picture 2" descr="D:\СНИМКИ Monography\Поясни\Л-17 А1 в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90600"/>
            <a:ext cx="2451100" cy="1838325"/>
          </a:xfrm>
          <a:prstGeom prst="rect">
            <a:avLst/>
          </a:prstGeom>
          <a:noFill/>
        </p:spPr>
      </p:pic>
      <p:pic>
        <p:nvPicPr>
          <p:cNvPr id="1027" name="Picture 3" descr="D:\СНИМКИ Monography\Поясни\Л-18 А1  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914400"/>
            <a:ext cx="2616200" cy="1962150"/>
          </a:xfrm>
          <a:prstGeom prst="rect">
            <a:avLst/>
          </a:prstGeom>
          <a:noFill/>
        </p:spPr>
      </p:pic>
      <p:pic>
        <p:nvPicPr>
          <p:cNvPr id="1028" name="Picture 4" descr="D:\СНИМКИ Monography\Поясни\Л-18 А1 д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838200"/>
            <a:ext cx="2743200" cy="2057400"/>
          </a:xfrm>
          <a:prstGeom prst="rect">
            <a:avLst/>
          </a:prstGeom>
          <a:noFill/>
        </p:spPr>
      </p:pic>
      <p:pic>
        <p:nvPicPr>
          <p:cNvPr id="1030" name="Picture 6" descr="D:\СНИМКИ Monography\Поясни\Л-19 А 2  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80000" y="2876550"/>
            <a:ext cx="2768600" cy="2076450"/>
          </a:xfrm>
          <a:prstGeom prst="rect">
            <a:avLst/>
          </a:prstGeom>
          <a:noFill/>
        </p:spPr>
      </p:pic>
      <p:pic>
        <p:nvPicPr>
          <p:cNvPr id="1031" name="Picture 7" descr="D:\СНИМКИ Monography\Поясни\Л-21  В1 в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4953000"/>
            <a:ext cx="2540000" cy="1905000"/>
          </a:xfrm>
          <a:prstGeom prst="rect">
            <a:avLst/>
          </a:prstGeom>
          <a:noFill/>
        </p:spPr>
      </p:pic>
      <p:pic>
        <p:nvPicPr>
          <p:cNvPr id="1032" name="Picture 8" descr="D:\СНИМКИ Monography\Поясни\Л-19 А2  д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95400" y="2819400"/>
            <a:ext cx="2844800" cy="2133600"/>
          </a:xfrm>
          <a:prstGeom prst="rect">
            <a:avLst/>
          </a:prstGeom>
          <a:noFill/>
        </p:spPr>
      </p:pic>
      <p:pic>
        <p:nvPicPr>
          <p:cNvPr id="1033" name="Picture 9" descr="D:\СНИМКИ Monography\Поясни\Л-21 В1  д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2800" y="4953000"/>
            <a:ext cx="2540000" cy="1905000"/>
          </a:xfrm>
          <a:prstGeom prst="rect">
            <a:avLst/>
          </a:prstGeom>
          <a:noFill/>
        </p:spPr>
      </p:pic>
      <p:pic>
        <p:nvPicPr>
          <p:cNvPr id="1034" name="Picture 10" descr="D:\СНИМКИ Monography\Поясни\Л-22 Б2  в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00800" y="4972050"/>
            <a:ext cx="2514600" cy="188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524000"/>
          </a:xfrm>
        </p:spPr>
        <p:txBody>
          <a:bodyPr/>
          <a:lstStyle/>
          <a:p>
            <a:r>
              <a:rPr lang="bg-BG" sz="3200">
                <a:latin typeface="Arial" charset="0"/>
              </a:rPr>
              <a:t>Мануална мобилизация на лумбалния дял чрез ротация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458200" cy="4572000"/>
          </a:xfrm>
        </p:spPr>
        <p:txBody>
          <a:bodyPr/>
          <a:lstStyle/>
          <a:p>
            <a:pPr lvl="4">
              <a:buFontTx/>
              <a:buNone/>
            </a:pPr>
            <a:r>
              <a:rPr lang="bg-BG" dirty="0"/>
              <a:t>                                                                                                </a:t>
            </a:r>
            <a:endParaRPr lang="en-GB" dirty="0"/>
          </a:p>
        </p:txBody>
      </p:sp>
      <p:pic>
        <p:nvPicPr>
          <p:cNvPr id="53252" name="Picture 4" descr="C:\Documents and Settings\x\Desktop\Folder\3 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8300" y="2057400"/>
            <a:ext cx="5867400" cy="4400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600200"/>
          </a:xfrm>
        </p:spPr>
        <p:txBody>
          <a:bodyPr/>
          <a:lstStyle/>
          <a:p>
            <a:r>
              <a:rPr lang="bg-BG" sz="2800">
                <a:latin typeface="Arial" charset="0"/>
              </a:rPr>
              <a:t>Мобилизация на сакроилиачната става чрез вентро-каудално движение на </a:t>
            </a:r>
            <a:r>
              <a:rPr lang="en-US" sz="2800">
                <a:latin typeface="Arial" charset="0"/>
              </a:rPr>
              <a:t>os ilium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458200" cy="4572000"/>
          </a:xfrm>
        </p:spPr>
        <p:txBody>
          <a:bodyPr/>
          <a:lstStyle/>
          <a:p>
            <a:pPr>
              <a:buFontTx/>
              <a:buNone/>
            </a:pPr>
            <a:r>
              <a:rPr lang="bg-BG" dirty="0"/>
              <a:t>								               </a:t>
            </a:r>
            <a:r>
              <a:rPr lang="bg-BG" dirty="0">
                <a:solidFill>
                  <a:schemeClr val="tx2"/>
                </a:solidFill>
                <a:latin typeface="Arial" charset="0"/>
              </a:rPr>
              <a:t>	</a:t>
            </a:r>
            <a:r>
              <a:rPr lang="bg-BG" dirty="0"/>
              <a:t>								 </a:t>
            </a:r>
            <a:endParaRPr lang="en-GB" dirty="0"/>
          </a:p>
        </p:txBody>
      </p:sp>
      <p:pic>
        <p:nvPicPr>
          <p:cNvPr id="55300" name="Picture 4" descr="C:\Documents and Settings\x\Desktop\Folder\3 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1150" y="2057400"/>
            <a:ext cx="5981700" cy="4486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600200"/>
          </a:xfrm>
        </p:spPr>
        <p:txBody>
          <a:bodyPr/>
          <a:lstStyle/>
          <a:p>
            <a:r>
              <a:rPr lang="bg-BG" sz="2800" dirty="0">
                <a:latin typeface="Arial" charset="0"/>
              </a:rPr>
              <a:t>Мобилизация на сакроилиачната става чрез вентрално движение на </a:t>
            </a:r>
            <a:r>
              <a:rPr lang="en-US" sz="2800" dirty="0" err="1">
                <a:latin typeface="Arial" charset="0"/>
              </a:rPr>
              <a:t>os</a:t>
            </a:r>
            <a:r>
              <a:rPr lang="en-US" sz="2800" dirty="0">
                <a:latin typeface="Arial" charset="0"/>
              </a:rPr>
              <a:t> sacrum</a:t>
            </a:r>
            <a:endParaRPr lang="en-GB" sz="2800" dirty="0">
              <a:latin typeface="Arial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458200" cy="4572000"/>
          </a:xfrm>
        </p:spPr>
        <p:txBody>
          <a:bodyPr/>
          <a:lstStyle/>
          <a:p>
            <a:pPr lvl="4">
              <a:buFontTx/>
              <a:buNone/>
            </a:pPr>
            <a:endParaRPr lang="en-GB" dirty="0"/>
          </a:p>
        </p:txBody>
      </p:sp>
      <p:pic>
        <p:nvPicPr>
          <p:cNvPr id="57348" name="Picture 4" descr="C:\Documents and Settings\x\Desktop\Folder\3 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2100" y="1981200"/>
            <a:ext cx="6019800" cy="4514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3200" dirty="0" smtClean="0">
                <a:latin typeface="Arial" charset="0"/>
              </a:rPr>
              <a:t>Мобилизация на сакроилиачната става</a:t>
            </a:r>
            <a:r>
              <a:rPr lang="bg-BG" sz="3200" dirty="0" smtClean="0"/>
              <a:t> </a:t>
            </a:r>
            <a:r>
              <a:rPr lang="bg-BG" sz="3200" dirty="0" smtClean="0">
                <a:latin typeface="Arial" charset="0"/>
              </a:rPr>
              <a:t>чрез  дорзално плъзгане на </a:t>
            </a:r>
            <a:r>
              <a:rPr lang="en-US" sz="3200" dirty="0" err="1" smtClean="0">
                <a:latin typeface="Arial" charset="0"/>
              </a:rPr>
              <a:t>os</a:t>
            </a:r>
            <a:r>
              <a:rPr lang="en-US" sz="3200" dirty="0" smtClean="0">
                <a:latin typeface="Arial" charset="0"/>
              </a:rPr>
              <a:t> </a:t>
            </a:r>
            <a:r>
              <a:rPr lang="en-US" sz="3200" dirty="0" err="1" smtClean="0">
                <a:latin typeface="Arial" charset="0"/>
              </a:rPr>
              <a:t>ilium</a:t>
            </a:r>
            <a:endParaRPr lang="en-GB" sz="3200" dirty="0"/>
          </a:p>
        </p:txBody>
      </p:sp>
      <p:pic>
        <p:nvPicPr>
          <p:cNvPr id="4" name="Picture 116" descr="P1180351"/>
          <p:cNvPicPr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752600"/>
            <a:ext cx="6019800" cy="47141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752600"/>
          </a:xfrm>
        </p:spPr>
        <p:txBody>
          <a:bodyPr/>
          <a:lstStyle/>
          <a:p>
            <a:r>
              <a:rPr lang="bg-BG" sz="2800" dirty="0">
                <a:latin typeface="Arial" charset="0"/>
              </a:rPr>
              <a:t>Мобилизационна техника за</a:t>
            </a:r>
            <a:r>
              <a:rPr lang="bg-BG" dirty="0">
                <a:latin typeface="Arial" charset="0"/>
              </a:rPr>
              <a:t> </a:t>
            </a:r>
            <a:r>
              <a:rPr lang="bg-BG" sz="2800" dirty="0">
                <a:latin typeface="Arial" charset="0"/>
              </a:rPr>
              <a:t>сакроилиачната </a:t>
            </a:r>
            <a:r>
              <a:rPr lang="bg-BG" sz="2800" dirty="0" smtClean="0">
                <a:latin typeface="Arial" charset="0"/>
              </a:rPr>
              <a:t>става</a:t>
            </a:r>
            <a:r>
              <a:rPr lang="bg-BG" dirty="0" smtClean="0"/>
              <a:t> </a:t>
            </a:r>
            <a:r>
              <a:rPr lang="bg-BG" sz="2800" dirty="0">
                <a:latin typeface="Arial" charset="0"/>
              </a:rPr>
              <a:t>с кръстосани ръце по </a:t>
            </a:r>
            <a:r>
              <a:rPr lang="en-US" sz="2800" dirty="0">
                <a:latin typeface="Arial" charset="0"/>
              </a:rPr>
              <a:t>A. Stoddard</a:t>
            </a:r>
            <a:r>
              <a:rPr lang="bg-BG" sz="2800" dirty="0">
                <a:latin typeface="Arial" charset="0"/>
              </a:rPr>
              <a:t/>
            </a:r>
            <a:br>
              <a:rPr lang="bg-BG" sz="2800" dirty="0">
                <a:latin typeface="Arial" charset="0"/>
              </a:rPr>
            </a:br>
            <a:endParaRPr lang="en-US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057400"/>
            <a:ext cx="4495800" cy="4572000"/>
          </a:xfrm>
        </p:spPr>
        <p:txBody>
          <a:bodyPr/>
          <a:lstStyle/>
          <a:p>
            <a:endParaRPr lang="en-US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4038600" cy="4648200"/>
          </a:xfrm>
        </p:spPr>
        <p:txBody>
          <a:bodyPr/>
          <a:lstStyle/>
          <a:p>
            <a:endParaRPr lang="en-US"/>
          </a:p>
        </p:txBody>
      </p:sp>
      <p:pic>
        <p:nvPicPr>
          <p:cNvPr id="59397" name="Picture 5" descr="C:\Documents and Settings\x\Desktop\Folder\3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895600"/>
            <a:ext cx="4114800" cy="3086100"/>
          </a:xfrm>
          <a:prstGeom prst="rect">
            <a:avLst/>
          </a:prstGeom>
          <a:noFill/>
        </p:spPr>
      </p:pic>
      <p:pic>
        <p:nvPicPr>
          <p:cNvPr id="59398" name="Picture 6" descr="C:\Documents and Settings\x\Desktop\Folder\3 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895600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839200" cy="1752600"/>
          </a:xfrm>
        </p:spPr>
        <p:txBody>
          <a:bodyPr/>
          <a:lstStyle/>
          <a:p>
            <a:pPr algn="ctr"/>
            <a:r>
              <a:rPr lang="bg-BG" sz="2800" dirty="0">
                <a:latin typeface="Arial" charset="0"/>
              </a:rPr>
              <a:t/>
            </a:r>
            <a:br>
              <a:rPr lang="bg-BG" sz="2800" dirty="0">
                <a:latin typeface="Arial" charset="0"/>
              </a:rPr>
            </a:br>
            <a:r>
              <a:rPr lang="bg-BG" sz="2800" dirty="0">
                <a:latin typeface="Arial" charset="0"/>
              </a:rPr>
              <a:t>Мобилизация на сакроилиачната става</a:t>
            </a:r>
            <a:r>
              <a:rPr lang="bg-BG" dirty="0"/>
              <a:t> </a:t>
            </a:r>
            <a:r>
              <a:rPr lang="bg-BG" sz="2800" dirty="0">
                <a:latin typeface="Arial" charset="0"/>
              </a:rPr>
              <a:t>чрез  дорзално плъзгане на </a:t>
            </a:r>
            <a:r>
              <a:rPr lang="en-US" sz="2800" dirty="0" err="1">
                <a:latin typeface="Arial" charset="0"/>
              </a:rPr>
              <a:t>os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ilium</a:t>
            </a:r>
            <a:r>
              <a:rPr lang="bg-BG" sz="2800" dirty="0">
                <a:latin typeface="Arial" charset="0"/>
              </a:rPr>
              <a:t>                   </a:t>
            </a:r>
            <a:br>
              <a:rPr lang="bg-BG" sz="2800" dirty="0">
                <a:latin typeface="Arial" charset="0"/>
              </a:rPr>
            </a:br>
            <a:r>
              <a:rPr lang="bg-BG" sz="2800" dirty="0">
                <a:latin typeface="Arial" charset="0"/>
              </a:rPr>
              <a:t/>
            </a:r>
            <a:br>
              <a:rPr lang="bg-BG" sz="2800" dirty="0">
                <a:latin typeface="Arial" charset="0"/>
              </a:rPr>
            </a:br>
            <a:endParaRPr lang="bg-BG" sz="2800" dirty="0">
              <a:latin typeface="Arial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839200" cy="452676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1444" name="Picture 4" descr="C:\Documents and Settings\x\Desktop\Folder\3 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133600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763000" cy="6477000"/>
          </a:xfrm>
        </p:spPr>
        <p:txBody>
          <a:bodyPr>
            <a:normAutofit fontScale="92500" lnSpcReduction="10000"/>
          </a:bodyPr>
          <a:lstStyle/>
          <a:p>
            <a:r>
              <a:rPr lang="bg-BG" b="1" dirty="0" smtClean="0"/>
              <a:t>Целта</a:t>
            </a:r>
            <a:r>
              <a:rPr lang="bg-BG" dirty="0" smtClean="0"/>
              <a:t> на изследването е да апробираме ефекта на някои мануални методи за мобилизация (МММ) при пациенти с хронична лумбосакрална болка вследствие на сакроилиачна дисфункция. </a:t>
            </a:r>
          </a:p>
          <a:p>
            <a:r>
              <a:rPr lang="bg-BG" b="1" dirty="0" smtClean="0"/>
              <a:t>Материал и методи: </a:t>
            </a:r>
          </a:p>
          <a:p>
            <a:pPr>
              <a:buNone/>
            </a:pPr>
            <a:r>
              <a:rPr lang="bg-BG" b="1" dirty="0" smtClean="0"/>
              <a:t>	- </a:t>
            </a:r>
            <a:r>
              <a:rPr lang="bg-BG" b="1" i="1" dirty="0" smtClean="0"/>
              <a:t>обект на изследване </a:t>
            </a:r>
            <a:r>
              <a:rPr lang="bg-BG" dirty="0" smtClean="0"/>
              <a:t>са 24 пациенти (17 жени и 7 мъже) на средна възраст 48,25 ± 12,71г.; </a:t>
            </a:r>
          </a:p>
          <a:p>
            <a:pPr>
              <a:buNone/>
            </a:pPr>
            <a:r>
              <a:rPr lang="bg-BG" dirty="0" smtClean="0"/>
              <a:t>	- </a:t>
            </a:r>
            <a:r>
              <a:rPr lang="bg-BG" b="1" i="1" dirty="0" smtClean="0"/>
              <a:t>предмет на изследване </a:t>
            </a:r>
            <a:r>
              <a:rPr lang="bg-BG" dirty="0" smtClean="0"/>
              <a:t>са: интензитет на болката, функционални блокажи на СИС, мускулен дисбаланс.</a:t>
            </a:r>
          </a:p>
          <a:p>
            <a:r>
              <a:rPr lang="bg-BG" b="1" dirty="0" smtClean="0"/>
              <a:t>Лечебният комплекс включва: </a:t>
            </a:r>
            <a:r>
              <a:rPr lang="bg-BG" dirty="0" smtClean="0"/>
              <a:t>миофасциални и позиционно освобождаващи техники; мануална мекотъканна и ставна мобилизация; стречинг и аналитични упражнения за мускулна сила и издръжливост.</a:t>
            </a:r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bg-BG" sz="2800" dirty="0">
                <a:latin typeface="Arial" charset="0"/>
              </a:rPr>
              <a:t>                    Вентрализация на </a:t>
            </a:r>
            <a:r>
              <a:rPr lang="en-US" sz="2800" dirty="0" err="1">
                <a:latin typeface="Arial" charset="0"/>
              </a:rPr>
              <a:t>os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smtClean="0">
                <a:latin typeface="Arial" charset="0"/>
              </a:rPr>
              <a:t>sacrum</a:t>
            </a:r>
            <a:endParaRPr lang="bg-BG" sz="2800" dirty="0">
              <a:latin typeface="Arial" charset="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2468" name="Picture 4" descr="C:\Documents and Settings\x\Desktop\Folder\3 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9300" y="2133600"/>
            <a:ext cx="5105400" cy="3829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763000" cy="1143000"/>
          </a:xfrm>
        </p:spPr>
        <p:txBody>
          <a:bodyPr/>
          <a:lstStyle/>
          <a:p>
            <a:r>
              <a:rPr lang="bg-BG" sz="2800" dirty="0">
                <a:latin typeface="Arial" charset="0"/>
              </a:rPr>
              <a:t>Автомобилизация на сакроилиачната става чрез    пасивна вентрализация на </a:t>
            </a:r>
            <a:r>
              <a:rPr lang="en-US" sz="2800" dirty="0" err="1">
                <a:latin typeface="Arial" charset="0"/>
              </a:rPr>
              <a:t>os</a:t>
            </a:r>
            <a:r>
              <a:rPr lang="en-US" sz="2800" dirty="0">
                <a:latin typeface="Arial" charset="0"/>
              </a:rPr>
              <a:t> sacrum</a:t>
            </a:r>
            <a:r>
              <a:rPr lang="bg-BG" sz="2800" dirty="0">
                <a:latin typeface="Arial" charset="0"/>
              </a:rPr>
              <a:t>                       </a:t>
            </a:r>
            <a:br>
              <a:rPr lang="bg-BG" sz="2800" dirty="0">
                <a:latin typeface="Arial" charset="0"/>
              </a:rPr>
            </a:br>
            <a:r>
              <a:rPr lang="bg-BG" sz="2800" dirty="0">
                <a:latin typeface="Arial" charset="0"/>
              </a:rPr>
              <a:t/>
            </a:r>
            <a:br>
              <a:rPr lang="bg-BG" sz="2800" dirty="0">
                <a:latin typeface="Arial" charset="0"/>
              </a:rPr>
            </a:br>
            <a:endParaRPr lang="bg-BG" sz="2800" dirty="0">
              <a:latin typeface="Arial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>
              <a:buFontTx/>
              <a:buNone/>
            </a:pPr>
            <a:r>
              <a:rPr lang="bg-BG" sz="1400" dirty="0">
                <a:latin typeface="Arial" charset="0"/>
              </a:rPr>
              <a:t>	 								</a:t>
            </a:r>
            <a:endParaRPr lang="en-GB" sz="2000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63492" name="Picture 4" descr="C:\Documents and Settings\x\Desktop\Folder\3 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8300" y="2057400"/>
            <a:ext cx="5867400" cy="4400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2064"/>
            <a:ext cx="8305800" cy="914400"/>
          </a:xfrm>
        </p:spPr>
        <p:txBody>
          <a:bodyPr/>
          <a:lstStyle/>
          <a:p>
            <a:pPr algn="ctr"/>
            <a:r>
              <a:rPr lang="bg-BG" sz="3200" dirty="0" smtClean="0">
                <a:latin typeface="Arial" charset="0"/>
              </a:rPr>
              <a:t>Автомобилизация на сакроилиачната става</a:t>
            </a:r>
            <a:endParaRPr lang="en-GB" sz="3200" dirty="0"/>
          </a:p>
        </p:txBody>
      </p:sp>
      <p:pic>
        <p:nvPicPr>
          <p:cNvPr id="4" name="Picture 2" descr="P118037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19200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P11803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219200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n Arrow 5"/>
          <p:cNvSpPr/>
          <p:nvPr/>
        </p:nvSpPr>
        <p:spPr>
          <a:xfrm rot="1510627">
            <a:off x="2126171" y="2523567"/>
            <a:ext cx="304132" cy="843596"/>
          </a:xfrm>
          <a:prstGeom prst="downArrow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 rot="12148197">
            <a:off x="6859689" y="2442225"/>
            <a:ext cx="187582" cy="843596"/>
          </a:xfrm>
          <a:prstGeom prst="downArrow">
            <a:avLst/>
          </a:prstGeom>
          <a:solidFill>
            <a:schemeClr val="tx2">
              <a:lumMod val="25000"/>
            </a:schemeClr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46" name="Picture 2" descr="P11803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962401"/>
            <a:ext cx="382385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P11803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0545" y="3962400"/>
            <a:ext cx="382385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own Arrow 9"/>
          <p:cNvSpPr/>
          <p:nvPr/>
        </p:nvSpPr>
        <p:spPr>
          <a:xfrm rot="10800000">
            <a:off x="7543800" y="4953000"/>
            <a:ext cx="267923" cy="935672"/>
          </a:xfrm>
          <a:prstGeom prst="downArrow">
            <a:avLst/>
          </a:prstGeom>
          <a:solidFill>
            <a:schemeClr val="tx2">
              <a:lumMod val="25000"/>
            </a:schemeClr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Down Arrow 11"/>
          <p:cNvSpPr/>
          <p:nvPr/>
        </p:nvSpPr>
        <p:spPr>
          <a:xfrm rot="175917">
            <a:off x="2304602" y="5189004"/>
            <a:ext cx="308299" cy="735288"/>
          </a:xfrm>
          <a:prstGeom prst="downArrow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bg-BG" sz="2800" dirty="0">
                <a:latin typeface="Arial" charset="0"/>
              </a:rPr>
              <a:t>    </a:t>
            </a:r>
            <a:r>
              <a:rPr lang="bg-BG" sz="3600" b="1" dirty="0" smtClean="0">
                <a:latin typeface="Arial" charset="0"/>
              </a:rPr>
              <a:t>Активна </a:t>
            </a:r>
            <a:r>
              <a:rPr lang="bg-BG" sz="3600" b="1" dirty="0">
                <a:latin typeface="Arial" charset="0"/>
              </a:rPr>
              <a:t>кинезитерапия</a:t>
            </a:r>
            <a:r>
              <a:rPr lang="bg-BG" sz="3600" b="1" dirty="0" smtClean="0">
                <a:latin typeface="Arial" charset="0"/>
              </a:rPr>
              <a:t>:</a:t>
            </a:r>
            <a:endParaRPr lang="bg-BG" sz="3600" b="1" dirty="0">
              <a:latin typeface="Arial" charset="0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bg-BG" sz="2800" dirty="0">
                <a:latin typeface="Arial" charset="0"/>
              </a:rPr>
              <a:t>разтягащи упражнения за статичните мускули;</a:t>
            </a:r>
          </a:p>
          <a:p>
            <a:pPr>
              <a:lnSpc>
                <a:spcPct val="90000"/>
              </a:lnSpc>
            </a:pPr>
            <a:r>
              <a:rPr lang="bg-BG" sz="2800" dirty="0">
                <a:latin typeface="Arial" charset="0"/>
              </a:rPr>
              <a:t>упражнения за мобилизация на лумбосакралната област;</a:t>
            </a:r>
          </a:p>
          <a:p>
            <a:pPr>
              <a:lnSpc>
                <a:spcPct val="90000"/>
              </a:lnSpc>
            </a:pPr>
            <a:r>
              <a:rPr lang="bg-BG" sz="2800" dirty="0">
                <a:latin typeface="Arial" charset="0"/>
              </a:rPr>
              <a:t>автомобилизация;</a:t>
            </a:r>
          </a:p>
          <a:p>
            <a:pPr>
              <a:lnSpc>
                <a:spcPct val="90000"/>
              </a:lnSpc>
            </a:pPr>
            <a:r>
              <a:rPr lang="bg-BG" sz="2800" dirty="0">
                <a:latin typeface="Arial" charset="0"/>
              </a:rPr>
              <a:t>упражнения за силова издръжливост на отслабналите динамични мускули;</a:t>
            </a:r>
          </a:p>
          <a:p>
            <a:pPr>
              <a:lnSpc>
                <a:spcPct val="90000"/>
              </a:lnSpc>
            </a:pPr>
            <a:r>
              <a:rPr lang="bg-BG" sz="2800" dirty="0">
                <a:latin typeface="Arial" charset="0"/>
              </a:rPr>
              <a:t>статични упражнения за стабилизация на таза и за подобряване на мускулния баланс;</a:t>
            </a:r>
          </a:p>
          <a:p>
            <a:pPr>
              <a:lnSpc>
                <a:spcPct val="90000"/>
              </a:lnSpc>
            </a:pPr>
            <a:r>
              <a:rPr lang="bg-BG" sz="2800" dirty="0">
                <a:latin typeface="Arial" charset="0"/>
              </a:rPr>
              <a:t>координационни упражнения.</a:t>
            </a:r>
          </a:p>
          <a:p>
            <a:pPr>
              <a:lnSpc>
                <a:spcPct val="90000"/>
              </a:lnSpc>
            </a:pPr>
            <a:endParaRPr lang="en-GB" sz="28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algn="ctr"/>
            <a:r>
              <a:rPr lang="bg-BG" sz="3200" b="1" dirty="0">
                <a:latin typeface="Arial" charset="0"/>
              </a:rPr>
              <a:t> </a:t>
            </a:r>
            <a:r>
              <a:rPr lang="bg-BG" sz="3200" b="1" dirty="0" smtClean="0">
                <a:latin typeface="Arial" charset="0"/>
              </a:rPr>
              <a:t>Изводи</a:t>
            </a:r>
            <a:endParaRPr lang="en-GB" sz="2000" b="1" dirty="0">
              <a:latin typeface="Arial" charset="0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86800" cy="579120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90000"/>
              </a:lnSpc>
            </a:pPr>
            <a:r>
              <a:rPr lang="bg-BG" sz="3200" dirty="0" smtClean="0">
                <a:latin typeface="Arial" charset="0"/>
                <a:cs typeface="Arial" charset="0"/>
              </a:rPr>
              <a:t>Предложената </a:t>
            </a:r>
            <a:r>
              <a:rPr lang="bg-BG" sz="3200" dirty="0">
                <a:latin typeface="Arial" charset="0"/>
                <a:cs typeface="Arial" charset="0"/>
              </a:rPr>
              <a:t>от нас комплексна </a:t>
            </a:r>
            <a:r>
              <a:rPr lang="bg-BG" sz="3200" dirty="0" smtClean="0">
                <a:latin typeface="Arial" charset="0"/>
                <a:cs typeface="Arial" charset="0"/>
              </a:rPr>
              <a:t>КТ</a:t>
            </a:r>
            <a:r>
              <a:rPr lang="bg-BG" sz="3200" dirty="0" smtClean="0">
                <a:latin typeface="Arial" charset="0"/>
              </a:rPr>
              <a:t> </a:t>
            </a:r>
            <a:r>
              <a:rPr lang="bg-BG" sz="3200" dirty="0">
                <a:latin typeface="Arial" charset="0"/>
              </a:rPr>
              <a:t>методика</a:t>
            </a:r>
            <a:r>
              <a:rPr lang="bg-BG" sz="3200" dirty="0">
                <a:latin typeface="Arial" charset="0"/>
                <a:cs typeface="Arial" charset="0"/>
              </a:rPr>
              <a:t> </a:t>
            </a:r>
            <a:r>
              <a:rPr lang="bg-BG" sz="3200" dirty="0">
                <a:latin typeface="Arial" charset="0"/>
              </a:rPr>
              <a:t>спомага за</a:t>
            </a:r>
            <a:r>
              <a:rPr lang="bg-BG" sz="3200" dirty="0">
                <a:latin typeface="Arial" charset="0"/>
                <a:cs typeface="Arial" charset="0"/>
              </a:rPr>
              <a:t> деблокиране на </a:t>
            </a:r>
            <a:r>
              <a:rPr lang="bg-BG" sz="3200" dirty="0">
                <a:latin typeface="Arial" charset="0"/>
              </a:rPr>
              <a:t>ставите в лумбосакралната област</a:t>
            </a:r>
            <a:r>
              <a:rPr lang="bg-BG" sz="3200" dirty="0">
                <a:latin typeface="Arial" charset="0"/>
                <a:cs typeface="Arial" charset="0"/>
              </a:rPr>
              <a:t>, </a:t>
            </a:r>
            <a:r>
              <a:rPr lang="bg-BG" sz="3200" dirty="0">
                <a:latin typeface="Arial" charset="0"/>
              </a:rPr>
              <a:t>за</a:t>
            </a:r>
            <a:r>
              <a:rPr lang="bg-BG" sz="3200" dirty="0">
                <a:latin typeface="Arial" charset="0"/>
                <a:cs typeface="Arial" charset="0"/>
              </a:rPr>
              <a:t> възстановяване на </a:t>
            </a:r>
            <a:r>
              <a:rPr lang="bg-BG" sz="3200" dirty="0" smtClean="0">
                <a:latin typeface="Arial" charset="0"/>
                <a:cs typeface="Arial" charset="0"/>
              </a:rPr>
              <a:t>мускулния баланс, </a:t>
            </a:r>
            <a:r>
              <a:rPr lang="bg-BG" sz="3200" dirty="0" smtClean="0">
                <a:latin typeface="Arial" charset="0"/>
              </a:rPr>
              <a:t>за</a:t>
            </a:r>
            <a:r>
              <a:rPr lang="bg-BG" sz="3200" dirty="0" smtClean="0">
                <a:latin typeface="Arial" charset="0"/>
                <a:cs typeface="Arial" charset="0"/>
              </a:rPr>
              <a:t> </a:t>
            </a:r>
            <a:r>
              <a:rPr lang="bg-BG" sz="3200" dirty="0">
                <a:latin typeface="Arial" charset="0"/>
                <a:cs typeface="Arial" charset="0"/>
              </a:rPr>
              <a:t>нормализиране на стойката и походката, </a:t>
            </a:r>
            <a:r>
              <a:rPr lang="bg-BG" sz="3200" dirty="0">
                <a:latin typeface="Arial" charset="0"/>
              </a:rPr>
              <a:t>за</a:t>
            </a:r>
            <a:r>
              <a:rPr lang="bg-BG" sz="3200" dirty="0">
                <a:latin typeface="Arial" charset="0"/>
                <a:cs typeface="Arial" charset="0"/>
              </a:rPr>
              <a:t> облекчаване на </a:t>
            </a:r>
            <a:r>
              <a:rPr lang="bg-BG" sz="3200" dirty="0" smtClean="0">
                <a:latin typeface="Arial" charset="0"/>
                <a:cs typeface="Arial" charset="0"/>
              </a:rPr>
              <a:t>болковата симптоматика.</a:t>
            </a:r>
            <a:endParaRPr lang="en-AU" sz="3200" dirty="0"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bg-BG" sz="3200" dirty="0">
                <a:latin typeface="Arial" charset="0"/>
                <a:cs typeface="Arial" charset="0"/>
              </a:rPr>
              <a:t> </a:t>
            </a:r>
            <a:endParaRPr lang="en-AU" sz="3200" dirty="0"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bg-BG" sz="3200" dirty="0">
                <a:latin typeface="Arial" charset="0"/>
                <a:cs typeface="Arial" charset="0"/>
              </a:rPr>
              <a:t>При хроничен двигателен дефицит </a:t>
            </a:r>
            <a:r>
              <a:rPr lang="bg-BG" sz="3200" dirty="0" smtClean="0">
                <a:latin typeface="Arial" charset="0"/>
                <a:cs typeface="Arial" charset="0"/>
              </a:rPr>
              <a:t>е </a:t>
            </a:r>
            <a:r>
              <a:rPr lang="bg-BG" sz="3200" dirty="0">
                <a:latin typeface="Arial" charset="0"/>
                <a:cs typeface="Arial" charset="0"/>
              </a:rPr>
              <a:t>целесъобразно възстановяването на ставната механика да започне с </a:t>
            </a:r>
            <a:r>
              <a:rPr lang="en-US" sz="3200" dirty="0">
                <a:latin typeface="Arial" charset="0"/>
                <a:cs typeface="Arial" charset="0"/>
              </a:rPr>
              <a:t>“</a:t>
            </a:r>
            <a:r>
              <a:rPr lang="bg-BG" sz="3200" dirty="0">
                <a:latin typeface="Arial" charset="0"/>
                <a:cs typeface="Arial" charset="0"/>
              </a:rPr>
              <a:t>омекотяване</a:t>
            </a:r>
            <a:r>
              <a:rPr lang="en-US" sz="3200" dirty="0">
                <a:latin typeface="Arial" charset="0"/>
                <a:cs typeface="Arial" charset="0"/>
              </a:rPr>
              <a:t>” </a:t>
            </a:r>
            <a:r>
              <a:rPr lang="en-US" sz="3200" dirty="0" err="1">
                <a:latin typeface="Arial" charset="0"/>
                <a:cs typeface="Arial" charset="0"/>
              </a:rPr>
              <a:t>на</a:t>
            </a:r>
            <a:r>
              <a:rPr lang="en-US" sz="3200" dirty="0"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cs typeface="Arial" charset="0"/>
              </a:rPr>
              <a:t>блокажа</a:t>
            </a:r>
            <a:r>
              <a:rPr lang="en-US" sz="3200" dirty="0"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cs typeface="Arial" charset="0"/>
              </a:rPr>
              <a:t>чрез</a:t>
            </a:r>
            <a:r>
              <a:rPr lang="en-US" sz="3200" dirty="0"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cs typeface="Arial" charset="0"/>
              </a:rPr>
              <a:t>въздействие</a:t>
            </a:r>
            <a:r>
              <a:rPr lang="en-US" sz="3200" dirty="0">
                <a:latin typeface="Arial" charset="0"/>
                <a:cs typeface="Arial" charset="0"/>
              </a:rPr>
              <a:t> с </a:t>
            </a:r>
            <a:r>
              <a:rPr lang="bg-BG" sz="3200" dirty="0" smtClean="0">
                <a:latin typeface="Arial" charset="0"/>
                <a:cs typeface="Arial" charset="0"/>
              </a:rPr>
              <a:t>мекотъканни мобилизации</a:t>
            </a:r>
            <a:r>
              <a:rPr lang="bg-BG" sz="3200" dirty="0" smtClean="0">
                <a:latin typeface="Arial" charset="0"/>
              </a:rPr>
              <a:t>, </a:t>
            </a:r>
            <a:r>
              <a:rPr lang="bg-BG" sz="3200" dirty="0">
                <a:latin typeface="Arial" charset="0"/>
              </a:rPr>
              <a:t>като се включат и </a:t>
            </a:r>
            <a:r>
              <a:rPr lang="en-US" sz="3200" dirty="0" err="1">
                <a:latin typeface="Arial" charset="0"/>
                <a:cs typeface="Arial" charset="0"/>
              </a:rPr>
              <a:t>отдалечените</a:t>
            </a:r>
            <a:r>
              <a:rPr lang="en-US" sz="3200" dirty="0"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cs typeface="Arial" charset="0"/>
              </a:rPr>
              <a:t>рефлекторни</a:t>
            </a:r>
            <a:r>
              <a:rPr lang="en-US" sz="3200" dirty="0"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cs typeface="Arial" charset="0"/>
              </a:rPr>
              <a:t>реакции</a:t>
            </a:r>
            <a:r>
              <a:rPr lang="en-US" sz="3200" dirty="0">
                <a:latin typeface="Arial" charset="0"/>
                <a:cs typeface="Arial" charset="0"/>
              </a:rPr>
              <a:t> в </a:t>
            </a:r>
            <a:r>
              <a:rPr lang="en-US" sz="3200" dirty="0" err="1">
                <a:latin typeface="Arial" charset="0"/>
                <a:cs typeface="Arial" charset="0"/>
              </a:rPr>
              <a:t>областта</a:t>
            </a:r>
            <a:r>
              <a:rPr lang="en-US" sz="3200" dirty="0"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cs typeface="Arial" charset="0"/>
              </a:rPr>
              <a:t>на</a:t>
            </a:r>
            <a:r>
              <a:rPr lang="en-US" sz="3200" dirty="0">
                <a:latin typeface="Arial" charset="0"/>
                <a:cs typeface="Arial" charset="0"/>
              </a:rPr>
              <a:t>  </a:t>
            </a:r>
            <a:r>
              <a:rPr lang="en-US" sz="3200" dirty="0" err="1">
                <a:latin typeface="Arial" charset="0"/>
                <a:cs typeface="Arial" charset="0"/>
              </a:rPr>
              <a:t>гръбначния</a:t>
            </a:r>
            <a:r>
              <a:rPr lang="en-US" sz="3200" dirty="0"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cs typeface="Arial" charset="0"/>
              </a:rPr>
              <a:t>стълб</a:t>
            </a:r>
            <a:r>
              <a:rPr lang="en-US" sz="3200" dirty="0">
                <a:latin typeface="Arial" charset="0"/>
                <a:cs typeface="Arial" charset="0"/>
              </a:rPr>
              <a:t>.</a:t>
            </a:r>
            <a:endParaRPr lang="bg-BG" sz="3200" dirty="0">
              <a:latin typeface="Arial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endParaRPr lang="en-AU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82000" cy="457200"/>
          </a:xfrm>
        </p:spPr>
        <p:txBody>
          <a:bodyPr/>
          <a:lstStyle/>
          <a:p>
            <a:endParaRPr lang="en-GB" sz="2000" dirty="0">
              <a:latin typeface="Arial" charset="0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686800" cy="57150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3200" dirty="0" err="1">
                <a:latin typeface="Arial" charset="0"/>
                <a:cs typeface="Arial" charset="0"/>
              </a:rPr>
              <a:t>При</a:t>
            </a:r>
            <a:r>
              <a:rPr lang="en-US" sz="3200" dirty="0"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cs typeface="Arial" charset="0"/>
              </a:rPr>
              <a:t>хроничните</a:t>
            </a:r>
            <a:r>
              <a:rPr lang="en-US" sz="3200" dirty="0"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cs typeface="Arial" charset="0"/>
              </a:rPr>
              <a:t>функционални</a:t>
            </a:r>
            <a:r>
              <a:rPr lang="en-US" sz="3200" dirty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нарушения</a:t>
            </a:r>
            <a:r>
              <a:rPr lang="bg-BG" sz="3200" dirty="0" smtClean="0">
                <a:latin typeface="Arial" charset="0"/>
              </a:rPr>
              <a:t>,</a:t>
            </a:r>
            <a:r>
              <a:rPr lang="en-US" sz="3200" dirty="0" smtClean="0">
                <a:latin typeface="Arial" charset="0"/>
                <a:cs typeface="Arial" charset="0"/>
              </a:rPr>
              <a:t> к</a:t>
            </a:r>
            <a:r>
              <a:rPr lang="bg-BG" sz="3200" dirty="0" smtClean="0">
                <a:latin typeface="Arial" charset="0"/>
                <a:cs typeface="Arial" charset="0"/>
              </a:rPr>
              <a:t>огато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са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cs typeface="Arial" charset="0"/>
              </a:rPr>
              <a:t>се</a:t>
            </a:r>
            <a:r>
              <a:rPr lang="en-US" sz="3200" dirty="0"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cs typeface="Arial" charset="0"/>
              </a:rPr>
              <a:t>формирали</a:t>
            </a:r>
            <a:r>
              <a:rPr lang="en-US" sz="3200" dirty="0"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cs typeface="Arial" charset="0"/>
              </a:rPr>
              <a:t>допълнителни</a:t>
            </a:r>
            <a:r>
              <a:rPr lang="en-US" sz="3200" dirty="0"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cs typeface="Arial" charset="0"/>
              </a:rPr>
              <a:t>нарушения</a:t>
            </a:r>
            <a:r>
              <a:rPr lang="en-US" sz="3200" dirty="0">
                <a:latin typeface="Arial" charset="0"/>
                <a:cs typeface="Arial" charset="0"/>
              </a:rPr>
              <a:t> в </a:t>
            </a:r>
            <a:r>
              <a:rPr lang="en-US" sz="3200" dirty="0" err="1">
                <a:latin typeface="Arial" charset="0"/>
                <a:cs typeface="Arial" charset="0"/>
              </a:rPr>
              <a:t>кинематичната</a:t>
            </a:r>
            <a:r>
              <a:rPr lang="en-US" sz="3200" dirty="0"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cs typeface="Arial" charset="0"/>
              </a:rPr>
              <a:t>верига</a:t>
            </a:r>
            <a:r>
              <a:rPr lang="en-US" sz="3200" dirty="0"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cs typeface="Arial" charset="0"/>
              </a:rPr>
              <a:t>на</a:t>
            </a:r>
            <a:r>
              <a:rPr lang="en-US" sz="3200" dirty="0"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cs typeface="Arial" charset="0"/>
              </a:rPr>
              <a:t>гръбначния</a:t>
            </a:r>
            <a:r>
              <a:rPr lang="en-US" sz="3200" dirty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стълб</a:t>
            </a:r>
            <a:r>
              <a:rPr lang="bg-BG" sz="3200" dirty="0" smtClean="0">
                <a:latin typeface="Arial" charset="0"/>
                <a:cs typeface="Arial" charset="0"/>
              </a:rPr>
              <a:t>, </a:t>
            </a:r>
            <a:r>
              <a:rPr lang="bg-BG" sz="3200" dirty="0">
                <a:latin typeface="Arial" charset="0"/>
                <a:cs typeface="Arial" charset="0"/>
              </a:rPr>
              <a:t>от съществено значение са активните средства на </a:t>
            </a:r>
            <a:r>
              <a:rPr lang="bg-BG" sz="3200" dirty="0" smtClean="0">
                <a:latin typeface="Arial" charset="0"/>
                <a:cs typeface="Arial" charset="0"/>
              </a:rPr>
              <a:t>кинезитерапията.</a:t>
            </a:r>
            <a:endParaRPr lang="en-AU" sz="3200" dirty="0">
              <a:cs typeface="Times New Roman" pitchFamily="18" charset="0"/>
            </a:endParaRPr>
          </a:p>
          <a:p>
            <a:pPr algn="just">
              <a:buFontTx/>
              <a:buNone/>
            </a:pPr>
            <a:r>
              <a:rPr lang="bg-BG" sz="3200" dirty="0">
                <a:latin typeface="Arial" charset="0"/>
                <a:cs typeface="Arial" charset="0"/>
              </a:rPr>
              <a:t> </a:t>
            </a:r>
            <a:endParaRPr lang="en-AU" sz="3200" dirty="0">
              <a:cs typeface="Times New Roman" pitchFamily="18" charset="0"/>
            </a:endParaRPr>
          </a:p>
          <a:p>
            <a:pPr algn="just"/>
            <a:r>
              <a:rPr lang="bg-BG" sz="3200" dirty="0">
                <a:latin typeface="Arial" charset="0"/>
                <a:cs typeface="Arial" charset="0"/>
              </a:rPr>
              <a:t>Постизометричните упражнения за разтягане</a:t>
            </a:r>
            <a:r>
              <a:rPr lang="bg-BG" sz="3200" dirty="0">
                <a:latin typeface="Arial" charset="0"/>
              </a:rPr>
              <a:t>,</a:t>
            </a:r>
            <a:r>
              <a:rPr lang="bg-BG" sz="3200" dirty="0">
                <a:latin typeface="Arial" charset="0"/>
                <a:cs typeface="Arial" charset="0"/>
              </a:rPr>
              <a:t> в комбинация с релаксиращи похвати на </a:t>
            </a:r>
            <a:r>
              <a:rPr lang="bg-BG" sz="3200" dirty="0" smtClean="0">
                <a:latin typeface="Arial" charset="0"/>
              </a:rPr>
              <a:t>мобилизиращия </a:t>
            </a:r>
            <a:r>
              <a:rPr lang="bg-BG" sz="3200" dirty="0">
                <a:latin typeface="Arial" charset="0"/>
                <a:cs typeface="Arial" charset="0"/>
              </a:rPr>
              <a:t>масаж  и последващо натоварване на слабите мускули-а</a:t>
            </a:r>
            <a:r>
              <a:rPr lang="bg-BG" sz="3200" dirty="0">
                <a:latin typeface="Arial" charset="0"/>
              </a:rPr>
              <a:t>нта</a:t>
            </a:r>
            <a:r>
              <a:rPr lang="bg-BG" sz="3200" dirty="0">
                <a:latin typeface="Arial" charset="0"/>
                <a:cs typeface="Arial" charset="0"/>
              </a:rPr>
              <a:t>гонисти</a:t>
            </a:r>
            <a:r>
              <a:rPr lang="bg-BG" sz="3200" dirty="0">
                <a:latin typeface="Arial" charset="0"/>
              </a:rPr>
              <a:t>,</a:t>
            </a:r>
            <a:r>
              <a:rPr lang="bg-BG" sz="3200" dirty="0">
                <a:latin typeface="Arial" charset="0"/>
                <a:cs typeface="Arial" charset="0"/>
              </a:rPr>
              <a:t> </a:t>
            </a:r>
            <a:r>
              <a:rPr lang="bg-BG" sz="3200" dirty="0" smtClean="0">
                <a:latin typeface="Arial" charset="0"/>
                <a:cs typeface="Arial" charset="0"/>
              </a:rPr>
              <a:t>са </a:t>
            </a:r>
            <a:r>
              <a:rPr lang="bg-BG" sz="3200" dirty="0">
                <a:latin typeface="Arial" charset="0"/>
                <a:cs typeface="Arial" charset="0"/>
              </a:rPr>
              <a:t>ефективна комбинация  за преодоляване на дисфункцията на мускулите с повишен тонус.</a:t>
            </a:r>
            <a:endParaRPr lang="en-AU" sz="3200" dirty="0">
              <a:cs typeface="Times New Roman" pitchFamily="18" charset="0"/>
            </a:endParaRPr>
          </a:p>
          <a:p>
            <a:endParaRPr lang="en-GB" sz="2400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763000" cy="1143000"/>
          </a:xfrm>
        </p:spPr>
        <p:txBody>
          <a:bodyPr/>
          <a:lstStyle/>
          <a:p>
            <a:pPr algn="ctr"/>
            <a:r>
              <a:rPr lang="bg-BG" b="1" dirty="0">
                <a:latin typeface="Arial" charset="0"/>
              </a:rPr>
              <a:t>Заключение</a:t>
            </a:r>
            <a:r>
              <a:rPr lang="bg-BG" dirty="0">
                <a:latin typeface="Arial" charset="0"/>
              </a:rPr>
              <a:t>   </a:t>
            </a:r>
            <a:br>
              <a:rPr lang="bg-BG" dirty="0">
                <a:latin typeface="Arial" charset="0"/>
              </a:rPr>
            </a:br>
            <a:endParaRPr lang="en-US" dirty="0">
              <a:latin typeface="Arial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8991600" cy="5562600"/>
          </a:xfrm>
        </p:spPr>
        <p:txBody>
          <a:bodyPr/>
          <a:lstStyle/>
          <a:p>
            <a:pPr algn="just">
              <a:buFontTx/>
              <a:buNone/>
            </a:pPr>
            <a:r>
              <a:rPr lang="bg-BG" dirty="0">
                <a:latin typeface="Arial" charset="0"/>
              </a:rPr>
              <a:t>		</a:t>
            </a:r>
            <a:r>
              <a:rPr lang="bg-BG" dirty="0">
                <a:latin typeface="Arial" charset="0"/>
                <a:cs typeface="Arial" charset="0"/>
              </a:rPr>
              <a:t>Подобряването на </a:t>
            </a:r>
            <a:r>
              <a:rPr lang="en-AU" dirty="0" err="1">
                <a:latin typeface="Arial" charset="0"/>
                <a:cs typeface="Arial" charset="0"/>
              </a:rPr>
              <a:t>отделните</a:t>
            </a:r>
            <a:r>
              <a:rPr lang="en-AU" dirty="0">
                <a:latin typeface="Arial" charset="0"/>
                <a:cs typeface="Arial" charset="0"/>
              </a:rPr>
              <a:t> </a:t>
            </a:r>
            <a:r>
              <a:rPr lang="en-AU" dirty="0" err="1">
                <a:latin typeface="Arial" charset="0"/>
                <a:cs typeface="Arial" charset="0"/>
              </a:rPr>
              <a:t>функционални</a:t>
            </a:r>
            <a:r>
              <a:rPr lang="en-AU" dirty="0">
                <a:latin typeface="Arial" charset="0"/>
                <a:cs typeface="Arial" charset="0"/>
              </a:rPr>
              <a:t> </a:t>
            </a:r>
            <a:r>
              <a:rPr lang="en-AU" dirty="0" err="1">
                <a:latin typeface="Arial" charset="0"/>
                <a:cs typeface="Arial" charset="0"/>
              </a:rPr>
              <a:t>показатели</a:t>
            </a:r>
            <a:r>
              <a:rPr lang="en-AU" dirty="0">
                <a:latin typeface="Arial" charset="0"/>
                <a:cs typeface="Arial" charset="0"/>
              </a:rPr>
              <a:t> </a:t>
            </a:r>
            <a:r>
              <a:rPr lang="en-AU" dirty="0" err="1">
                <a:latin typeface="Arial" charset="0"/>
                <a:cs typeface="Arial" charset="0"/>
              </a:rPr>
              <a:t>се</a:t>
            </a:r>
            <a:r>
              <a:rPr lang="en-AU" dirty="0">
                <a:latin typeface="Arial" charset="0"/>
                <a:cs typeface="Arial" charset="0"/>
              </a:rPr>
              <a:t> </a:t>
            </a:r>
            <a:r>
              <a:rPr lang="en-AU" dirty="0" err="1">
                <a:latin typeface="Arial" charset="0"/>
                <a:cs typeface="Arial" charset="0"/>
              </a:rPr>
              <a:t>отраз</a:t>
            </a:r>
            <a:r>
              <a:rPr lang="bg-BG" dirty="0">
                <a:latin typeface="Arial" charset="0"/>
                <a:cs typeface="Arial" charset="0"/>
              </a:rPr>
              <a:t>ява б</a:t>
            </a:r>
            <a:r>
              <a:rPr lang="en-AU" dirty="0" err="1">
                <a:latin typeface="Arial" charset="0"/>
                <a:cs typeface="Arial" charset="0"/>
              </a:rPr>
              <a:t>лагоприятно</a:t>
            </a:r>
            <a:r>
              <a:rPr lang="en-AU" dirty="0">
                <a:latin typeface="Arial" charset="0"/>
                <a:cs typeface="Arial" charset="0"/>
              </a:rPr>
              <a:t> </a:t>
            </a:r>
            <a:r>
              <a:rPr lang="en-AU" dirty="0" err="1">
                <a:latin typeface="Arial" charset="0"/>
                <a:cs typeface="Arial" charset="0"/>
              </a:rPr>
              <a:t>върху</a:t>
            </a:r>
            <a:r>
              <a:rPr lang="en-AU" dirty="0">
                <a:latin typeface="Arial" charset="0"/>
                <a:cs typeface="Arial" charset="0"/>
              </a:rPr>
              <a:t> </a:t>
            </a:r>
            <a:r>
              <a:rPr lang="en-AU" dirty="0" err="1">
                <a:latin typeface="Arial" charset="0"/>
                <a:cs typeface="Arial" charset="0"/>
              </a:rPr>
              <a:t>болката</a:t>
            </a:r>
            <a:r>
              <a:rPr lang="en-AU" dirty="0">
                <a:latin typeface="Arial" charset="0"/>
                <a:cs typeface="Arial" charset="0"/>
              </a:rPr>
              <a:t>, </a:t>
            </a:r>
            <a:r>
              <a:rPr lang="en-AU" dirty="0" err="1">
                <a:latin typeface="Arial" charset="0"/>
                <a:cs typeface="Arial" charset="0"/>
              </a:rPr>
              <a:t>походката</a:t>
            </a:r>
            <a:r>
              <a:rPr lang="en-AU" dirty="0">
                <a:latin typeface="Arial" charset="0"/>
                <a:cs typeface="Arial" charset="0"/>
              </a:rPr>
              <a:t> и </a:t>
            </a:r>
            <a:r>
              <a:rPr lang="en-AU" dirty="0" err="1">
                <a:latin typeface="Arial" charset="0"/>
                <a:cs typeface="Arial" charset="0"/>
              </a:rPr>
              <a:t>пригодността</a:t>
            </a:r>
            <a:r>
              <a:rPr lang="en-AU" dirty="0">
                <a:latin typeface="Arial" charset="0"/>
                <a:cs typeface="Arial" charset="0"/>
              </a:rPr>
              <a:t> </a:t>
            </a:r>
            <a:r>
              <a:rPr lang="en-AU" dirty="0" err="1">
                <a:latin typeface="Arial" charset="0"/>
                <a:cs typeface="Arial" charset="0"/>
              </a:rPr>
              <a:t>към</a:t>
            </a:r>
            <a:r>
              <a:rPr lang="en-AU" dirty="0">
                <a:latin typeface="Arial" charset="0"/>
                <a:cs typeface="Arial" charset="0"/>
              </a:rPr>
              <a:t> </a:t>
            </a:r>
            <a:r>
              <a:rPr lang="en-AU" dirty="0" err="1">
                <a:latin typeface="Arial" charset="0"/>
                <a:cs typeface="Arial" charset="0"/>
              </a:rPr>
              <a:t>ежедневните</a:t>
            </a:r>
            <a:r>
              <a:rPr lang="en-AU" dirty="0">
                <a:latin typeface="Arial" charset="0"/>
                <a:cs typeface="Arial" charset="0"/>
              </a:rPr>
              <a:t> </a:t>
            </a:r>
            <a:r>
              <a:rPr lang="en-AU" dirty="0" err="1">
                <a:latin typeface="Arial" charset="0"/>
                <a:cs typeface="Arial" charset="0"/>
              </a:rPr>
              <a:t>физически</a:t>
            </a:r>
            <a:r>
              <a:rPr lang="en-AU" dirty="0">
                <a:latin typeface="Arial" charset="0"/>
                <a:cs typeface="Arial" charset="0"/>
              </a:rPr>
              <a:t> </a:t>
            </a:r>
            <a:r>
              <a:rPr lang="en-AU" dirty="0" err="1">
                <a:latin typeface="Arial" charset="0"/>
                <a:cs typeface="Arial" charset="0"/>
              </a:rPr>
              <a:t>натоварвания</a:t>
            </a:r>
            <a:r>
              <a:rPr lang="en-AU" dirty="0">
                <a:latin typeface="Arial" charset="0"/>
                <a:cs typeface="Arial" charset="0"/>
              </a:rPr>
              <a:t> в </a:t>
            </a:r>
            <a:r>
              <a:rPr lang="en-AU" dirty="0" err="1">
                <a:latin typeface="Arial" charset="0"/>
                <a:cs typeface="Arial" charset="0"/>
              </a:rPr>
              <a:t>бита</a:t>
            </a:r>
            <a:r>
              <a:rPr lang="en-AU" dirty="0">
                <a:latin typeface="Arial" charset="0"/>
                <a:cs typeface="Arial" charset="0"/>
              </a:rPr>
              <a:t> и </a:t>
            </a:r>
            <a:r>
              <a:rPr lang="en-AU" dirty="0" err="1">
                <a:latin typeface="Arial" charset="0"/>
                <a:cs typeface="Arial" charset="0"/>
              </a:rPr>
              <a:t>трудовата</a:t>
            </a:r>
            <a:r>
              <a:rPr lang="en-AU" dirty="0">
                <a:latin typeface="Arial" charset="0"/>
                <a:cs typeface="Arial" charset="0"/>
              </a:rPr>
              <a:t> </a:t>
            </a:r>
            <a:r>
              <a:rPr lang="en-AU" dirty="0" err="1">
                <a:latin typeface="Arial" charset="0"/>
                <a:cs typeface="Arial" charset="0"/>
              </a:rPr>
              <a:t>заетост</a:t>
            </a:r>
            <a:r>
              <a:rPr lang="bg-BG" dirty="0">
                <a:latin typeface="Arial" charset="0"/>
                <a:cs typeface="Arial" charset="0"/>
              </a:rPr>
              <a:t> на </a:t>
            </a:r>
            <a:r>
              <a:rPr lang="bg-BG" dirty="0" smtClean="0">
                <a:latin typeface="Arial" charset="0"/>
                <a:cs typeface="Arial" charset="0"/>
              </a:rPr>
              <a:t>пациентите.</a:t>
            </a:r>
            <a:r>
              <a:rPr lang="bg-BG" dirty="0" smtClean="0">
                <a:latin typeface="Arial" charset="0"/>
              </a:rPr>
              <a:t> Това </a:t>
            </a:r>
            <a:r>
              <a:rPr lang="en-US" dirty="0" err="1">
                <a:latin typeface="Arial" charset="0"/>
              </a:rPr>
              <a:t>ни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дава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основание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да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препоръчаме</a:t>
            </a:r>
            <a:r>
              <a:rPr lang="en-US" dirty="0">
                <a:latin typeface="Arial" charset="0"/>
              </a:rPr>
              <a:t> </a:t>
            </a:r>
            <a:r>
              <a:rPr lang="bg-BG" dirty="0" smtClean="0">
                <a:latin typeface="Arial" charset="0"/>
              </a:rPr>
              <a:t>кинезитерапевтичната </a:t>
            </a:r>
            <a:r>
              <a:rPr lang="en-US" dirty="0" err="1" smtClean="0">
                <a:latin typeface="Arial" charset="0"/>
              </a:rPr>
              <a:t>методика</a:t>
            </a:r>
            <a:r>
              <a:rPr lang="bg-BG" dirty="0" smtClean="0">
                <a:latin typeface="Arial" charset="0"/>
              </a:rPr>
              <a:t> да включва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мекотъканна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мобилизация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на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лумбосакралната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област</a:t>
            </a:r>
            <a:r>
              <a:rPr lang="bg-BG" dirty="0" smtClean="0">
                <a:latin typeface="Arial" charset="0"/>
              </a:rPr>
              <a:t>, последвана от мануална ставна мобилизация и аналитични упражнения</a:t>
            </a:r>
            <a:r>
              <a:rPr lang="en-US" dirty="0" smtClean="0">
                <a:latin typeface="Arial" charset="0"/>
              </a:rPr>
              <a:t>.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8001000" cy="1447800"/>
          </a:xfrm>
        </p:spPr>
        <p:txBody>
          <a:bodyPr/>
          <a:lstStyle/>
          <a:p>
            <a:pPr algn="ctr"/>
            <a:r>
              <a:rPr lang="bg-BG" sz="4800" b="1" dirty="0" smtClean="0"/>
              <a:t>БЛАГОДАРЯ ЗА ВНИМАНИЕТО</a:t>
            </a:r>
            <a:endParaRPr lang="en-GB" sz="4800" b="1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524000"/>
            <a:ext cx="7204364" cy="495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bg-BG" sz="4000"/>
              <a:t>Миофасциални техники в торакална и цервикална област</a:t>
            </a:r>
          </a:p>
        </p:txBody>
      </p:sp>
      <p:pic>
        <p:nvPicPr>
          <p:cNvPr id="117771" name="Picture 11" descr="IMG_019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47725" y="3924300"/>
            <a:ext cx="3257550" cy="2171700"/>
          </a:xfrm>
          <a:ln/>
        </p:spPr>
      </p:pic>
      <p:pic>
        <p:nvPicPr>
          <p:cNvPr id="117772" name="Picture 12" descr="IMG_019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38725" y="3924300"/>
            <a:ext cx="3257550" cy="2171700"/>
          </a:xfrm>
        </p:spPr>
      </p:pic>
      <p:pic>
        <p:nvPicPr>
          <p:cNvPr id="117773" name="Picture 13" descr="IMG_028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38725" y="1600200"/>
            <a:ext cx="3257550" cy="2171700"/>
          </a:xfrm>
        </p:spPr>
      </p:pic>
      <p:pic>
        <p:nvPicPr>
          <p:cNvPr id="117774" name="Picture 14" descr="IMG_028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838200" y="1600200"/>
            <a:ext cx="3257550" cy="2171700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bg-BG" sz="4000" dirty="0"/>
              <a:t>Миофасциални масажни техники в лумбална област</a:t>
            </a:r>
          </a:p>
        </p:txBody>
      </p:sp>
      <p:pic>
        <p:nvPicPr>
          <p:cNvPr id="115725" name="Picture 13" descr="IMG_019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2057400"/>
            <a:ext cx="2514600" cy="1676400"/>
          </a:xfrm>
          <a:ln/>
        </p:spPr>
      </p:pic>
      <p:pic>
        <p:nvPicPr>
          <p:cNvPr id="115727" name="Picture 15" descr="IMG_019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19800" y="2057400"/>
            <a:ext cx="2628902" cy="1752601"/>
          </a:xfrm>
          <a:ln/>
        </p:spPr>
      </p:pic>
      <p:pic>
        <p:nvPicPr>
          <p:cNvPr id="115728" name="Picture 16" descr="IMG_019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33400" y="4343400"/>
            <a:ext cx="2971800" cy="1981200"/>
          </a:xfrm>
        </p:spPr>
      </p:pic>
      <p:pic>
        <p:nvPicPr>
          <p:cNvPr id="2051" name="Picture 3" descr="D:\СНИМКИ Monography\Поясни\Л-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3276600"/>
            <a:ext cx="2438400" cy="1828800"/>
          </a:xfrm>
          <a:prstGeom prst="rect">
            <a:avLst/>
          </a:prstGeom>
          <a:noFill/>
        </p:spPr>
      </p:pic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990600" y="6629400"/>
            <a:ext cx="7696200" cy="228600"/>
          </a:xfrm>
        </p:spPr>
        <p:txBody>
          <a:bodyPr>
            <a:normAutofit fontScale="32500" lnSpcReduction="20000"/>
          </a:bodyPr>
          <a:lstStyle/>
          <a:p>
            <a:endParaRPr lang="en-GB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0" y="1524000"/>
            <a:ext cx="23622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D:\СНИМКИ Monography\Поясни\Л-32а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1400" y="5029200"/>
            <a:ext cx="2438400" cy="1828800"/>
          </a:xfrm>
          <a:prstGeom prst="rect">
            <a:avLst/>
          </a:prstGeom>
          <a:noFill/>
        </p:spPr>
      </p:pic>
      <p:pic>
        <p:nvPicPr>
          <p:cNvPr id="12" name="Picture 17" descr="IMG_020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096000" y="4343400"/>
            <a:ext cx="2971800" cy="19812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ctr"/>
            <a:r>
              <a:rPr lang="bg-BG" b="1" dirty="0" smtClean="0"/>
              <a:t>Тригерни точки </a:t>
            </a:r>
            <a:r>
              <a:rPr lang="bg-BG" sz="4000" b="1" dirty="0"/>
              <a:t/>
            </a:r>
            <a:br>
              <a:rPr lang="bg-BG" sz="4000" b="1" dirty="0"/>
            </a:br>
            <a:r>
              <a:rPr lang="bg-BG" sz="4000" dirty="0"/>
              <a:t/>
            </a:r>
            <a:br>
              <a:rPr lang="bg-BG" sz="4000" dirty="0"/>
            </a:br>
            <a:r>
              <a:rPr lang="de-DE" sz="4000" dirty="0">
                <a:solidFill>
                  <a:srgbClr val="FFFF00"/>
                </a:solidFill>
                <a:effectLst/>
              </a:rPr>
              <a:t/>
            </a:r>
            <a:br>
              <a:rPr lang="de-DE" sz="4000" dirty="0">
                <a:solidFill>
                  <a:srgbClr val="FFFF00"/>
                </a:solidFill>
                <a:effectLst/>
              </a:rPr>
            </a:br>
            <a:r>
              <a:rPr lang="de-DE" sz="4000" dirty="0">
                <a:solidFill>
                  <a:srgbClr val="FFFF00"/>
                </a:solidFill>
                <a:effectLst/>
              </a:rPr>
              <a:t/>
            </a:r>
            <a:br>
              <a:rPr lang="de-DE" sz="4000" dirty="0">
                <a:solidFill>
                  <a:srgbClr val="FFFF00"/>
                </a:solidFill>
                <a:effectLst/>
              </a:rPr>
            </a:br>
            <a:endParaRPr lang="bg-BG" sz="4000" dirty="0">
              <a:solidFill>
                <a:srgbClr val="FFFF00"/>
              </a:solidFill>
              <a:effectLst/>
            </a:endParaRPr>
          </a:p>
        </p:txBody>
      </p:sp>
      <p:pic>
        <p:nvPicPr>
          <p:cNvPr id="122892" name="Picture 1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5562600" y="3924300"/>
            <a:ext cx="2133600" cy="2171700"/>
          </a:xfrm>
          <a:noFill/>
          <a:ln/>
        </p:spPr>
      </p:pic>
      <p:pic>
        <p:nvPicPr>
          <p:cNvPr id="122894" name="Picture 1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1381125" y="3924300"/>
            <a:ext cx="2190750" cy="2171700"/>
          </a:xfrm>
          <a:noFill/>
          <a:ln/>
        </p:spPr>
      </p:pic>
      <p:sp>
        <p:nvSpPr>
          <p:cNvPr id="122895" name="Rectangle 15"/>
          <p:cNvSpPr>
            <a:spLocks noGrp="1" noChangeArrowheads="1"/>
          </p:cNvSpPr>
          <p:nvPr>
            <p:ph sz="quarter" idx="1"/>
          </p:nvPr>
        </p:nvSpPr>
        <p:spPr>
          <a:xfrm>
            <a:off x="457200" y="1447800"/>
            <a:ext cx="4343400" cy="2324100"/>
          </a:xfrm>
        </p:spPr>
        <p:txBody>
          <a:bodyPr>
            <a:normAutofit/>
          </a:bodyPr>
          <a:lstStyle/>
          <a:p>
            <a:r>
              <a:rPr lang="de-CH" dirty="0" smtClean="0">
                <a:solidFill>
                  <a:srgbClr val="FFFF00"/>
                </a:solidFill>
                <a:effectLst/>
              </a:rPr>
              <a:t>Multifidi</a:t>
            </a:r>
            <a:endParaRPr lang="bg-BG" dirty="0">
              <a:solidFill>
                <a:srgbClr val="FFFF00"/>
              </a:solidFill>
              <a:effectLst/>
            </a:endParaRPr>
          </a:p>
          <a:p>
            <a:r>
              <a:rPr lang="de-CH" dirty="0">
                <a:solidFill>
                  <a:srgbClr val="FFFF00"/>
                </a:solidFill>
                <a:effectLst/>
              </a:rPr>
              <a:t>Longissimus </a:t>
            </a:r>
            <a:r>
              <a:rPr lang="de-CH" dirty="0" smtClean="0">
                <a:solidFill>
                  <a:srgbClr val="FFFF00"/>
                </a:solidFill>
                <a:effectLst/>
              </a:rPr>
              <a:t>thoracis</a:t>
            </a:r>
            <a:endParaRPr lang="bg-BG" dirty="0">
              <a:solidFill>
                <a:srgbClr val="FFFF00"/>
              </a:solidFill>
              <a:effectLst/>
            </a:endParaRPr>
          </a:p>
          <a:p>
            <a:r>
              <a:rPr lang="de-CH" dirty="0">
                <a:solidFill>
                  <a:srgbClr val="FFFF00"/>
                </a:solidFill>
                <a:effectLst/>
              </a:rPr>
              <a:t>Iliocostalis lumborum</a:t>
            </a:r>
            <a:r>
              <a:rPr lang="de-DE" dirty="0">
                <a:solidFill>
                  <a:srgbClr val="FFFF00"/>
                </a:solidFill>
                <a:effectLst/>
              </a:rPr>
              <a:t/>
            </a:r>
            <a:br>
              <a:rPr lang="de-DE" dirty="0">
                <a:solidFill>
                  <a:srgbClr val="FFFF00"/>
                </a:solidFill>
                <a:effectLst/>
              </a:rPr>
            </a:br>
            <a:endParaRPr lang="bg-BG" dirty="0">
              <a:solidFill>
                <a:srgbClr val="FFFF00"/>
              </a:solidFill>
              <a:effectLst/>
            </a:endParaRPr>
          </a:p>
        </p:txBody>
      </p:sp>
      <p:pic>
        <p:nvPicPr>
          <p:cNvPr id="122896" name="Picture 1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605463" y="1600200"/>
            <a:ext cx="2122487" cy="2057400"/>
          </a:xfrm>
          <a:noFill/>
          <a:ln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sz="4000"/>
              <a:t>Тригерни точки </a:t>
            </a:r>
            <a:r>
              <a:rPr lang="en-US" sz="4000"/>
              <a:t/>
            </a:r>
            <a:br>
              <a:rPr lang="en-US" sz="4000"/>
            </a:br>
            <a:r>
              <a:rPr lang="bg-BG" sz="4000"/>
              <a:t>за</a:t>
            </a:r>
            <a:r>
              <a:rPr lang="en-US" sz="4000"/>
              <a:t> m. quadratus lumborum</a:t>
            </a:r>
            <a:r>
              <a:rPr lang="bg-BG" sz="4000"/>
              <a:t> </a:t>
            </a:r>
          </a:p>
        </p:txBody>
      </p:sp>
      <p:pic>
        <p:nvPicPr>
          <p:cNvPr id="125959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2667000"/>
            <a:ext cx="4191000" cy="2743200"/>
          </a:xfrm>
          <a:noFill/>
          <a:ln/>
        </p:spPr>
      </p:pic>
      <p:pic>
        <p:nvPicPr>
          <p:cNvPr id="125960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674938"/>
            <a:ext cx="4267200" cy="2735262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bg-BG" sz="4000"/>
              <a:t>Третиране на тригерни точки</a:t>
            </a:r>
          </a:p>
        </p:txBody>
      </p:sp>
      <p:pic>
        <p:nvPicPr>
          <p:cNvPr id="120841" name="Picture 9" descr="IMG_025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47725" y="1600200"/>
            <a:ext cx="3257550" cy="2171700"/>
          </a:xfrm>
        </p:spPr>
      </p:pic>
      <p:pic>
        <p:nvPicPr>
          <p:cNvPr id="120844" name="Picture 12" descr="IMG_025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38725" y="1600200"/>
            <a:ext cx="3257550" cy="2171700"/>
          </a:xfrm>
        </p:spPr>
      </p:pic>
      <p:pic>
        <p:nvPicPr>
          <p:cNvPr id="120845" name="Picture 13" descr="IMG_025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847725" y="3924300"/>
            <a:ext cx="3257550" cy="2171700"/>
          </a:xfrm>
        </p:spPr>
      </p:pic>
      <p:pic>
        <p:nvPicPr>
          <p:cNvPr id="120846" name="Picture 14" descr="IMG_025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038725" y="3924300"/>
            <a:ext cx="3257550" cy="2171700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b="1" dirty="0" smtClean="0"/>
              <a:t>МУСКУЛНО-ЕНЕРГИЙНИ ТЕХНИКИ</a:t>
            </a:r>
            <a:endParaRPr lang="en-GB" b="1" dirty="0"/>
          </a:p>
        </p:txBody>
      </p:sp>
      <p:pic>
        <p:nvPicPr>
          <p:cNvPr id="3074" name="Picture 2" descr="D:\СНИМКИ Monography\поясна област\Л-33-в-iliopsoa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900" y="1295400"/>
            <a:ext cx="2336800" cy="1752600"/>
          </a:xfrm>
          <a:prstGeom prst="rect">
            <a:avLst/>
          </a:prstGeom>
          <a:noFill/>
        </p:spPr>
      </p:pic>
      <p:pic>
        <p:nvPicPr>
          <p:cNvPr id="3075" name="Picture 3" descr="D:\СНИМКИ Monography\поясна област\Л-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295400"/>
            <a:ext cx="2387600" cy="1790700"/>
          </a:xfrm>
          <a:prstGeom prst="rect">
            <a:avLst/>
          </a:prstGeom>
          <a:noFill/>
        </p:spPr>
      </p:pic>
      <p:pic>
        <p:nvPicPr>
          <p:cNvPr id="3076" name="Picture 4" descr="D:\СНИМКИ Monography\поясна област\Copy of Л-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1295400"/>
            <a:ext cx="2311400" cy="1733550"/>
          </a:xfrm>
          <a:prstGeom prst="rect">
            <a:avLst/>
          </a:prstGeom>
          <a:noFill/>
        </p:spPr>
      </p:pic>
      <p:pic>
        <p:nvPicPr>
          <p:cNvPr id="3077" name="Picture 5" descr="D:\СНИМКИ Monography\поясна област\Л-32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2971800"/>
            <a:ext cx="2463800" cy="1847850"/>
          </a:xfrm>
          <a:prstGeom prst="rect">
            <a:avLst/>
          </a:prstGeom>
          <a:noFill/>
        </p:spPr>
      </p:pic>
      <p:pic>
        <p:nvPicPr>
          <p:cNvPr id="3078" name="Picture 6" descr="D:\СНИМКИ Monography\поясна област\Л-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2971800"/>
            <a:ext cx="2438400" cy="1828800"/>
          </a:xfrm>
          <a:prstGeom prst="rect">
            <a:avLst/>
          </a:prstGeom>
          <a:noFill/>
        </p:spPr>
      </p:pic>
      <p:pic>
        <p:nvPicPr>
          <p:cNvPr id="3079" name="Picture 7" descr="D:\СНИМКИ Monography\поясна област\Л-3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4800600"/>
            <a:ext cx="2743200" cy="2057400"/>
          </a:xfrm>
          <a:prstGeom prst="rect">
            <a:avLst/>
          </a:prstGeom>
          <a:noFill/>
        </p:spPr>
      </p:pic>
      <p:pic>
        <p:nvPicPr>
          <p:cNvPr id="3080" name="Picture 8" descr="D:\СНИМКИ Monography\поясна област\Л-3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9000" y="4800600"/>
            <a:ext cx="2743200" cy="2057400"/>
          </a:xfrm>
          <a:prstGeom prst="rect">
            <a:avLst/>
          </a:prstGeom>
          <a:noFill/>
        </p:spPr>
      </p:pic>
      <p:pic>
        <p:nvPicPr>
          <p:cNvPr id="3081" name="Picture 9" descr="D:\СНИМКИ Monography\поясна област\Л-4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00800" y="4800600"/>
            <a:ext cx="2743200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sz="3200" b="1" dirty="0">
                <a:latin typeface="Arial" charset="0"/>
              </a:rPr>
              <a:t>Трансверзален масаж за </a:t>
            </a:r>
            <a:r>
              <a:rPr lang="en-US" sz="3200" b="1" dirty="0">
                <a:latin typeface="Arial" charset="0"/>
              </a:rPr>
              <a:t/>
            </a:r>
            <a:br>
              <a:rPr lang="en-US" sz="3200" b="1" dirty="0">
                <a:latin typeface="Arial" charset="0"/>
              </a:rPr>
            </a:br>
            <a:r>
              <a:rPr lang="bg-BG" sz="3200" b="1" dirty="0">
                <a:latin typeface="Arial" charset="0"/>
              </a:rPr>
              <a:t>  </a:t>
            </a:r>
            <a:r>
              <a:rPr lang="en-US" sz="3200" b="1" dirty="0">
                <a:latin typeface="Arial" charset="0"/>
              </a:rPr>
              <a:t>m. </a:t>
            </a:r>
            <a:r>
              <a:rPr lang="en-US" sz="3200" b="1" dirty="0" err="1">
                <a:latin typeface="Arial" charset="0"/>
              </a:rPr>
              <a:t>piriformis</a:t>
            </a:r>
            <a:endParaRPr lang="bg-BG" sz="1000" b="1" dirty="0">
              <a:latin typeface="Arial" charset="0"/>
            </a:endParaRPr>
          </a:p>
        </p:txBody>
      </p:sp>
      <p:pic>
        <p:nvPicPr>
          <p:cNvPr id="56327" name="Picture 7" descr="IMG_019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38725" y="1600200"/>
            <a:ext cx="3257550" cy="2171700"/>
          </a:xfrm>
        </p:spPr>
      </p:pic>
      <p:pic>
        <p:nvPicPr>
          <p:cNvPr id="56330" name="Picture 10" descr="3 01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29200" y="3924300"/>
            <a:ext cx="3276600" cy="2171700"/>
          </a:xfrm>
          <a:noFill/>
          <a:ln/>
        </p:spPr>
      </p:pic>
      <p:pic>
        <p:nvPicPr>
          <p:cNvPr id="56331" name="Picture 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641350" y="1600200"/>
            <a:ext cx="3670300" cy="4495800"/>
          </a:xfrm>
          <a:noFill/>
          <a:ln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172</TotalTime>
  <Words>341</Words>
  <Application>Microsoft Office PowerPoint</Application>
  <PresentationFormat>On-screen Show (4:3)</PresentationFormat>
  <Paragraphs>54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Consolas</vt:lpstr>
      <vt:lpstr>Corbel</vt:lpstr>
      <vt:lpstr>Times New Roman</vt:lpstr>
      <vt:lpstr>Wingdings</vt:lpstr>
      <vt:lpstr>Wingdings 2</vt:lpstr>
      <vt:lpstr>Wingdings 3</vt:lpstr>
      <vt:lpstr>Metro</vt:lpstr>
      <vt:lpstr>КИНЕЗИТЕРАПИЯ  ПРИ ХРОНИЧЕН БОЛКОВ СИНДРОМ  В ЛУМБОСАКРАЛНА ОБЛАСТ </vt:lpstr>
      <vt:lpstr>PowerPoint Presentation</vt:lpstr>
      <vt:lpstr>Миофасциални техники в торакална и цервикална област</vt:lpstr>
      <vt:lpstr>Миофасциални масажни техники в лумбална област</vt:lpstr>
      <vt:lpstr>Тригерни точки     </vt:lpstr>
      <vt:lpstr>Тригерни точки  за m. quadratus lumborum </vt:lpstr>
      <vt:lpstr>Третиране на тригерни точки</vt:lpstr>
      <vt:lpstr>МУСКУЛНО-ЕНЕРГИЙНИ ТЕХНИКИ</vt:lpstr>
      <vt:lpstr>Трансверзален масаж за    m. piriformis</vt:lpstr>
      <vt:lpstr>Плъзгащо разтриване от краниално към каудално, съчетано с активна инклинация и реклинация на таза </vt:lpstr>
      <vt:lpstr>Спираловидно разтриване с пръстите, съчетано с депресия на таза (при елевация ръката се придвижва без натиск краниално и  медиално към гръбначния стълб)     </vt:lpstr>
      <vt:lpstr>Мобилизиращ масаж – пасивно разтягане на паравертебралната мускулатура чрез движение на гръдния кош и таза от предмишниците на терапевта                          </vt:lpstr>
      <vt:lpstr>МАНИПУЛАТИВЕН МАСАЖ ПО TERRIER</vt:lpstr>
      <vt:lpstr>Мануална мобилизация на лумбалния дял чрез ротация</vt:lpstr>
      <vt:lpstr>Мобилизация на сакроилиачната става чрез вентро-каудално движение на os ilium</vt:lpstr>
      <vt:lpstr>Мобилизация на сакроилиачната става чрез вентрално движение на os sacrum</vt:lpstr>
      <vt:lpstr>Мобилизация на сакроилиачната става чрез  дорзално плъзгане на os ilium</vt:lpstr>
      <vt:lpstr>Мобилизационна техника за сакроилиачната става с кръстосани ръце по A. Stoddard </vt:lpstr>
      <vt:lpstr> Мобилизация на сакроилиачната става чрез  дорзално плъзгане на os ilium                     </vt:lpstr>
      <vt:lpstr>                    Вентрализация на os sacrum</vt:lpstr>
      <vt:lpstr>Автомобилизация на сакроилиачната става чрез    пасивна вентрализация на os sacrum                         </vt:lpstr>
      <vt:lpstr>Автомобилизация на сакроилиачната става</vt:lpstr>
      <vt:lpstr>    Активна кинезитерапия:</vt:lpstr>
      <vt:lpstr> Изводи</vt:lpstr>
      <vt:lpstr>PowerPoint Presentation</vt:lpstr>
      <vt:lpstr>Заключение    </vt:lpstr>
      <vt:lpstr>БЛАГОДАРЯ ЗА ВНИМАНИЕТО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КИНЕЗИТЕРАПИЯ  ПРИ ХРОНИЧЕН БОЛКОВ СИНДРОМ  В ЛУМБОСАКРАЛНА ОБЛАСТ</dc:title>
  <dc:creator>Lence Nikolovska</dc:creator>
  <cp:lastModifiedBy>Lence Nikolovska</cp:lastModifiedBy>
  <cp:revision>9</cp:revision>
  <dcterms:created xsi:type="dcterms:W3CDTF">2006-08-16T00:00:00Z</dcterms:created>
  <dcterms:modified xsi:type="dcterms:W3CDTF">2014-11-25T14:14:11Z</dcterms:modified>
</cp:coreProperties>
</file>