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3" r:id="rId5"/>
    <p:sldId id="264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4" autoAdjust="0"/>
  </p:normalViewPr>
  <p:slideViewPr>
    <p:cSldViewPr>
      <p:cViewPr varScale="1">
        <p:scale>
          <a:sx n="74" d="100"/>
          <a:sy n="74" d="100"/>
        </p:scale>
        <p:origin x="104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NOV%20NEW%20FOLDER\Publikatii%20LEYLA\SPORTNA%20MED\shia_David_Sp%20MEd%20-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NOV%20NEW%20FOLDER\Publikatii%20LEYLA\SPORTNA%20MED\New%20Microsoft%20Office%20Excel%20Workshee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/>
              <a:t> Сантиметрия</a:t>
            </a:r>
            <a:r>
              <a:rPr lang="bg-BG" sz="1600"/>
              <a:t> </a:t>
            </a:r>
          </a:p>
        </c:rich>
      </c:tx>
      <c:layout>
        <c:manualLayout>
          <c:xMode val="edge"/>
          <c:yMode val="edge"/>
          <c:x val="0.28315266841644787"/>
          <c:y val="0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3946850393700789E-2"/>
          <c:y val="0.18554425488480653"/>
          <c:w val="0.89469335083114621"/>
          <c:h val="0.73257655293088364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993366"/>
            </a:solidFill>
          </c:spPr>
          <c:invertIfNegative val="0"/>
          <c:dLbls>
            <c:dLbl>
              <c:idx val="0"/>
              <c:layout>
                <c:manualLayout>
                  <c:x val="3.9007092198581596E-2"/>
                  <c:y val="-3.5714285714285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7730496453900711E-2"/>
                  <c:y val="-1.98412698412698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mk-M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Sheet2!$A$3:$A$4</c:f>
              <c:numCache>
                <c:formatCode>General</c:formatCode>
                <c:ptCount val="2"/>
                <c:pt idx="0">
                  <c:v>13.05</c:v>
                </c:pt>
                <c:pt idx="1">
                  <c:v>12.41</c:v>
                </c:pt>
              </c:numCache>
            </c:numRef>
          </c:val>
        </c:ser>
        <c:ser>
          <c:idx val="1"/>
          <c:order val="1"/>
          <c:spPr>
            <a:solidFill>
              <a:srgbClr val="00CC99"/>
            </a:solidFill>
          </c:spPr>
          <c:invertIfNegative val="0"/>
          <c:dLbls>
            <c:dLbl>
              <c:idx val="0"/>
              <c:layout>
                <c:manualLayout>
                  <c:x val="5.6146479030546766E-2"/>
                  <c:y val="-4.5634920634920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1359244987993519E-2"/>
                  <c:y val="-6.0185289338832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mk-M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Sheet2!$B$3:$B$4</c:f>
              <c:numCache>
                <c:formatCode>General</c:formatCode>
                <c:ptCount val="2"/>
                <c:pt idx="0">
                  <c:v>11.239999999999998</c:v>
                </c:pt>
                <c:pt idx="1">
                  <c:v>10.870000000000006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49051888"/>
        <c:axId val="149052280"/>
        <c:axId val="0"/>
      </c:bar3DChart>
      <c:catAx>
        <c:axId val="14905188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      </a:t>
                </a:r>
                <a:r>
                  <a:rPr lang="bg-BG" dirty="0">
                    <a:solidFill>
                      <a:schemeClr val="tx1"/>
                    </a:solidFill>
                  </a:rPr>
                  <a:t>начално</a:t>
                </a:r>
                <a:r>
                  <a:rPr lang="en-US" dirty="0">
                    <a:solidFill>
                      <a:schemeClr val="tx1"/>
                    </a:solidFill>
                  </a:rPr>
                  <a:t>  </a:t>
                </a:r>
                <a:r>
                  <a:rPr lang="bg-BG" baseline="0" dirty="0">
                    <a:solidFill>
                      <a:schemeClr val="tx1"/>
                    </a:solidFill>
                  </a:rPr>
                  <a:t> крайно                </a:t>
                </a:r>
                <a:r>
                  <a:rPr lang="bg-BG" baseline="0" dirty="0" smtClean="0">
                    <a:solidFill>
                      <a:schemeClr val="tx1"/>
                    </a:solidFill>
                  </a:rPr>
                  <a:t>начално</a:t>
                </a:r>
                <a:r>
                  <a:rPr lang="en-US" baseline="0" dirty="0" smtClean="0">
                    <a:solidFill>
                      <a:schemeClr val="tx1"/>
                    </a:solidFill>
                  </a:rPr>
                  <a:t>   </a:t>
                </a:r>
                <a:r>
                  <a:rPr lang="bg-BG" baseline="0" dirty="0" smtClean="0">
                    <a:solidFill>
                      <a:schemeClr val="tx1"/>
                    </a:solidFill>
                  </a:rPr>
                  <a:t> крайн</a:t>
                </a:r>
                <a:r>
                  <a:rPr lang="bg-BG" baseline="0" dirty="0">
                    <a:solidFill>
                      <a:schemeClr val="tx1"/>
                    </a:solidFill>
                  </a:rPr>
                  <a:t>о</a:t>
                </a:r>
                <a:r>
                  <a:rPr lang="en-US" baseline="0" dirty="0" smtClean="0">
                    <a:solidFill>
                      <a:schemeClr val="tx1"/>
                    </a:solidFill>
                  </a:rPr>
                  <a:t>                </a:t>
                </a:r>
                <a:r>
                  <a:rPr lang="bg-BG" baseline="0" dirty="0">
                    <a:solidFill>
                      <a:schemeClr val="tx1"/>
                    </a:solidFill>
                  </a:rPr>
                  <a:t>изследване</a:t>
                </a:r>
              </a:p>
              <a:p>
                <a:pPr>
                  <a:defRPr/>
                </a:pPr>
                <a:r>
                  <a:rPr lang="bg-BG" baseline="0" dirty="0" smtClean="0">
                    <a:solidFill>
                      <a:schemeClr val="tx1"/>
                    </a:solidFill>
                  </a:rPr>
                  <a:t>Латерална </a:t>
                </a:r>
                <a:r>
                  <a:rPr lang="bg-BG" baseline="0" dirty="0">
                    <a:solidFill>
                      <a:schemeClr val="tx1"/>
                    </a:solidFill>
                  </a:rPr>
                  <a:t>флексия       </a:t>
                </a:r>
                <a:r>
                  <a:rPr lang="bg-BG" baseline="0" dirty="0" smtClean="0">
                    <a:solidFill>
                      <a:schemeClr val="tx1"/>
                    </a:solidFill>
                  </a:rPr>
                  <a:t>Ограничена </a:t>
                </a:r>
                <a:r>
                  <a:rPr lang="bg-BG" baseline="0" dirty="0">
                    <a:solidFill>
                      <a:schemeClr val="tx1"/>
                    </a:solidFill>
                  </a:rPr>
                  <a:t>ротация</a:t>
                </a:r>
                <a:endParaRPr lang="en-GB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.12734377617691406"/>
              <c:y val="0.83114735658042815"/>
            </c:manualLayout>
          </c:layout>
          <c:overlay val="0"/>
          <c:spPr>
            <a:solidFill>
              <a:srgbClr val="FFFF00"/>
            </a:solidFill>
          </c:spPr>
        </c:title>
        <c:majorTickMark val="none"/>
        <c:minorTickMark val="none"/>
        <c:tickLblPos val="nextTo"/>
        <c:crossAx val="149052280"/>
        <c:crosses val="autoZero"/>
        <c:auto val="1"/>
        <c:lblAlgn val="ctr"/>
        <c:lblOffset val="100"/>
        <c:noMultiLvlLbl val="0"/>
      </c:catAx>
      <c:valAx>
        <c:axId val="14905228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baseline="0"/>
                  <a:t>cm</a:t>
                </a:r>
                <a:r>
                  <a:rPr lang="bg-BG" baseline="0"/>
                  <a:t> </a:t>
                </a:r>
                <a:endParaRPr lang="en-GB"/>
              </a:p>
            </c:rich>
          </c:tx>
          <c:layout>
            <c:manualLayout>
              <c:xMode val="edge"/>
              <c:yMode val="edge"/>
              <c:x val="6.9292869641294844E-2"/>
              <c:y val="0.18408318751822736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1490518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/>
              <a:t>Ъглометрия</a:t>
            </a:r>
            <a:endParaRPr lang="en-GB"/>
          </a:p>
        </c:rich>
      </c:tx>
      <c:overlay val="0"/>
    </c:title>
    <c:autoTitleDeleted val="0"/>
    <c:view3D>
      <c:rotX val="1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8.7142538555229701E-3"/>
                  <c:y val="-4.5833415354330803E-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44.7</a:t>
                    </a:r>
                    <a:r>
                      <a:rPr lang="en-US" sz="1400">
                        <a:latin typeface="Calibri"/>
                      </a:rPr>
                      <a:t>°</a:t>
                    </a:r>
                    <a:endParaRPr lang="en-US" sz="14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198085533425972E-3"/>
                  <c:y val="-4.1665846456692872E-3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50.92</a:t>
                    </a:r>
                    <a:r>
                      <a:rPr lang="en-US" sz="1400">
                        <a:latin typeface="Calibri"/>
                      </a:rPr>
                      <a:t>°</a:t>
                    </a:r>
                    <a:endParaRPr lang="en-US" sz="14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mk-M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Sheet1!$A$2:$B$2</c:f>
              <c:numCache>
                <c:formatCode>General</c:formatCode>
                <c:ptCount val="2"/>
                <c:pt idx="0">
                  <c:v>44.7</c:v>
                </c:pt>
                <c:pt idx="1">
                  <c:v>50.92</c:v>
                </c:pt>
              </c:numCache>
            </c:numRef>
          </c:val>
        </c:ser>
        <c:ser>
          <c:idx val="1"/>
          <c:order val="1"/>
          <c:invertIfNegative val="0"/>
          <c:dLbls>
            <c:dLbl>
              <c:idx val="0"/>
              <c:layout>
                <c:manualLayout>
                  <c:x val="2.178649237472768E-2"/>
                  <c:y val="-3.6805610236220518E-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46.7</a:t>
                    </a:r>
                    <a:r>
                      <a:rPr lang="en-US" sz="1400">
                        <a:latin typeface="Calibri"/>
                      </a:rPr>
                      <a:t>°</a:t>
                    </a:r>
                    <a:endParaRPr lang="en-US" sz="14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3071895424836527E-2"/>
                  <c:y val="-1.1805610236220468E-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53.32</a:t>
                    </a:r>
                    <a:r>
                      <a:rPr lang="en-US" sz="1400">
                        <a:latin typeface="Calibri"/>
                      </a:rPr>
                      <a:t>°</a:t>
                    </a:r>
                    <a:endParaRPr lang="en-US" sz="14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mk-M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Sheet1!$A$3:$B$3</c:f>
              <c:numCache>
                <c:formatCode>General</c:formatCode>
                <c:ptCount val="2"/>
                <c:pt idx="0">
                  <c:v>46.7</c:v>
                </c:pt>
                <c:pt idx="1">
                  <c:v>53.32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49053064"/>
        <c:axId val="149053456"/>
        <c:axId val="0"/>
      </c:bar3DChart>
      <c:catAx>
        <c:axId val="149053064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bg-BG" dirty="0" smtClean="0"/>
                  <a:t>Начално</a:t>
                </a:r>
                <a:r>
                  <a:rPr lang="bg-BG" baseline="0" dirty="0" smtClean="0"/>
                  <a:t>  Крайно                 Начално   Крайно   изследване</a:t>
                </a:r>
              </a:p>
              <a:p>
                <a:pPr>
                  <a:defRPr/>
                </a:pPr>
                <a:endParaRPr lang="bg-BG" baseline="0" dirty="0" smtClean="0"/>
              </a:p>
              <a:p>
                <a:pPr>
                  <a:defRPr/>
                </a:pPr>
                <a:r>
                  <a:rPr lang="bg-BG" baseline="0" dirty="0" smtClean="0"/>
                  <a:t>Флексия                     Екстензия </a:t>
                </a:r>
                <a:endParaRPr lang="en-GB" dirty="0"/>
              </a:p>
            </c:rich>
          </c:tx>
          <c:layout>
            <c:manualLayout>
              <c:xMode val="edge"/>
              <c:yMode val="edge"/>
              <c:x val="0.1661398184601926"/>
              <c:y val="0.76232857611548666"/>
            </c:manualLayout>
          </c:layout>
          <c:overlay val="0"/>
          <c:spPr>
            <a:solidFill>
              <a:srgbClr val="FFFF00"/>
            </a:solidFill>
          </c:spPr>
        </c:title>
        <c:majorTickMark val="none"/>
        <c:minorTickMark val="none"/>
        <c:tickLblPos val="nextTo"/>
        <c:crossAx val="149053456"/>
        <c:crosses val="autoZero"/>
        <c:auto val="1"/>
        <c:lblAlgn val="ctr"/>
        <c:lblOffset val="100"/>
        <c:noMultiLvlLbl val="0"/>
      </c:catAx>
      <c:valAx>
        <c:axId val="1490534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90530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200400"/>
            <a:ext cx="9144000" cy="3276600"/>
          </a:xfrm>
        </p:spPr>
        <p:txBody>
          <a:bodyPr>
            <a:noAutofit/>
          </a:bodyPr>
          <a:lstStyle/>
          <a:p>
            <a:r>
              <a:rPr lang="bg-BG" sz="3200" b="1" dirty="0" smtClean="0"/>
              <a:t>Д. Кънчев*, Л. Николовска**,     </a:t>
            </a:r>
          </a:p>
          <a:p>
            <a:r>
              <a:rPr lang="bg-BG" sz="3200" b="1" dirty="0" smtClean="0"/>
              <a:t>Л. Крайджикова*** </a:t>
            </a:r>
          </a:p>
          <a:p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bg-BG" sz="3200" b="1" dirty="0" smtClean="0"/>
              <a:t>*</a:t>
            </a:r>
            <a:r>
              <a:rPr lang="bg-BG" sz="3200" dirty="0" smtClean="0"/>
              <a:t> </a:t>
            </a:r>
            <a:r>
              <a:rPr lang="en-GB" sz="3200" dirty="0" err="1" smtClean="0"/>
              <a:t>СБДПЛР</a:t>
            </a:r>
            <a:r>
              <a:rPr lang="en-GB" sz="3200" dirty="0" smtClean="0"/>
              <a:t> „</a:t>
            </a:r>
            <a:r>
              <a:rPr lang="en-GB" sz="3200" dirty="0" err="1" smtClean="0"/>
              <a:t>Панчарево</a:t>
            </a:r>
            <a:r>
              <a:rPr lang="en-GB" sz="3200" dirty="0" smtClean="0"/>
              <a:t>” </a:t>
            </a:r>
            <a:r>
              <a:rPr lang="en-GB" sz="3200" dirty="0" err="1" smtClean="0"/>
              <a:t>ЕОД</a:t>
            </a:r>
            <a:r>
              <a:rPr lang="bg-BG" sz="3200" dirty="0" smtClean="0"/>
              <a:t>,</a:t>
            </a:r>
          </a:p>
          <a:p>
            <a:r>
              <a:rPr lang="bg-BG" sz="3200" dirty="0" smtClean="0"/>
              <a:t>**Университет “Гоце Делчев” – Щип, </a:t>
            </a:r>
            <a:endParaRPr lang="en-US" sz="3200" dirty="0" smtClean="0"/>
          </a:p>
          <a:p>
            <a:r>
              <a:rPr lang="bg-BG" sz="3200" dirty="0" smtClean="0"/>
              <a:t>**</a:t>
            </a:r>
            <a:r>
              <a:rPr lang="bg-BG" sz="3200" b="1" dirty="0" smtClean="0"/>
              <a:t>* </a:t>
            </a:r>
            <a:r>
              <a:rPr lang="bg-BG" sz="3200" dirty="0" smtClean="0"/>
              <a:t>НСА „Васил Левски”</a:t>
            </a:r>
            <a:endParaRPr lang="en-GB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514600"/>
            <a:ext cx="8534400" cy="537555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/>
              <a:t>КИНЕЗИТЕРАПИЯ ПРИ ПАЦИЕНТИ </a:t>
            </a:r>
            <a:r>
              <a:rPr lang="bg-BG" sz="3600" b="1" dirty="0" smtClean="0"/>
              <a:t/>
            </a:r>
            <a:br>
              <a:rPr lang="bg-BG" sz="3600" b="1" dirty="0" smtClean="0"/>
            </a:br>
            <a:r>
              <a:rPr lang="en-GB" sz="3600" b="1" dirty="0" smtClean="0"/>
              <a:t>С </a:t>
            </a:r>
            <a:r>
              <a:rPr lang="en-GB" sz="3600" b="1" dirty="0" err="1" smtClean="0"/>
              <a:t>ШИЙНА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СПОНДИЛОАРТРОЗА</a:t>
            </a: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636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381000"/>
            <a:ext cx="8915400" cy="6248400"/>
          </a:xfrm>
          <a:noFill/>
        </p:spPr>
        <p:txBody>
          <a:bodyPr>
            <a:normAutofit/>
          </a:bodyPr>
          <a:lstStyle/>
          <a:p>
            <a:r>
              <a:rPr lang="bg-B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При шийна остеохондроза голямото разнообразие на симптоми и синдроми се дължи на анатомичните особености на шийния дял на гръбначния стълб, дегенеративните процеси и многобройните соматични и вегетативни нерви (В. Митков, Д. Костадинов, 1969; Хайнц-В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bg-B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лтер Деланг, 1996).</a:t>
            </a:r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bg-B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Според К. Olson,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D. </a:t>
            </a:r>
            <a:r>
              <a:rPr lang="bg-B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Joder (2001);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R. </a:t>
            </a:r>
            <a:r>
              <a:rPr lang="bg-B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Hensinger  (1986);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W. </a:t>
            </a:r>
            <a:r>
              <a:rPr lang="bg-B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Aspinall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(1</a:t>
            </a:r>
            <a:r>
              <a:rPr lang="bg-B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990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r>
              <a:rPr lang="bg-B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;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L. </a:t>
            </a:r>
            <a:r>
              <a:rPr lang="bg-B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Derrick ,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B. </a:t>
            </a:r>
            <a:r>
              <a:rPr lang="bg-B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Chesworth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bg-B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1992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 </a:t>
            </a:r>
            <a:r>
              <a:rPr lang="bg-B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влошаването на стабилността на шийния отдел е сериозен фактор в развитието на шийната болка при много от случаите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r>
              <a:rPr lang="bg-B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Патологиите в долната цервикална област  (С</a:t>
            </a:r>
            <a:r>
              <a:rPr lang="bg-BG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  <a:r>
              <a:rPr lang="bg-B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-С</a:t>
            </a:r>
            <a:r>
              <a:rPr lang="bg-BG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7</a:t>
            </a:r>
            <a:r>
              <a:rPr lang="bg-B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 често са свързани с болки в горните крайници.(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J. </a:t>
            </a:r>
            <a:r>
              <a:rPr lang="bg-B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Porterfield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</a:t>
            </a:r>
            <a:r>
              <a:rPr lang="bg-B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C. </a:t>
            </a:r>
            <a:r>
              <a:rPr lang="bg-B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DeRosa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</a:t>
            </a:r>
            <a:r>
              <a:rPr lang="bg-B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1995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;  B. </a:t>
            </a:r>
            <a:r>
              <a:rPr lang="bg-B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Radanov,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J. </a:t>
            </a:r>
            <a:r>
              <a:rPr lang="bg-B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Dvorak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L. </a:t>
            </a:r>
            <a:r>
              <a:rPr lang="bg-B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Valach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bg-B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1992)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1371600" y="2590800"/>
          <a:ext cx="6662058" cy="200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0343"/>
                <a:gridCol w="1110343"/>
                <a:gridCol w="1110343"/>
                <a:gridCol w="1110343"/>
                <a:gridCol w="1110343"/>
                <a:gridCol w="1110343"/>
              </a:tblGrid>
              <a:tr h="523240">
                <a:tc rowSpan="2">
                  <a:txBody>
                    <a:bodyPr/>
                    <a:lstStyle/>
                    <a:p>
                      <a:pPr algn="ctr"/>
                      <a:endParaRPr lang="bg-BG" dirty="0" smtClean="0"/>
                    </a:p>
                    <a:p>
                      <a:pPr algn="ctr"/>
                      <a:r>
                        <a:rPr lang="bg-BG" dirty="0" smtClean="0"/>
                        <a:t>пол</a:t>
                      </a:r>
                      <a:endParaRPr lang="en-GB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bg-BG" dirty="0" smtClean="0"/>
                    </a:p>
                    <a:p>
                      <a:pPr algn="ctr"/>
                      <a:r>
                        <a:rPr lang="bg-BG" dirty="0" smtClean="0"/>
                        <a:t>Брой (%)</a:t>
                      </a:r>
                      <a:endParaRPr lang="en-GB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Възраст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74168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30-40 г.</a:t>
                      </a:r>
                    </a:p>
                    <a:p>
                      <a:pPr algn="ctr"/>
                      <a:r>
                        <a:rPr lang="bg-BG" dirty="0" smtClean="0"/>
                        <a:t>брой-%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dirty="0" smtClean="0"/>
                        <a:t>41-50 г. брой-%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dirty="0" smtClean="0"/>
                        <a:t>51-60г. брой-%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dirty="0" smtClean="0"/>
                        <a:t>над 60 г. брой-%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мъже</a:t>
                      </a:r>
                      <a:endParaRPr lang="en-GB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29 – 58%</a:t>
                      </a:r>
                      <a:endParaRPr lang="en-GB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dirty="0" smtClean="0"/>
                        <a:t>1– 2%</a:t>
                      </a:r>
                      <a:endParaRPr lang="en-GB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dirty="0" smtClean="0"/>
                        <a:t>4– 8%</a:t>
                      </a:r>
                      <a:endParaRPr lang="en-GB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dirty="0" smtClean="0"/>
                        <a:t>8– 16%</a:t>
                      </a:r>
                      <a:endParaRPr lang="en-GB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dirty="0" smtClean="0"/>
                        <a:t>11– 22%</a:t>
                      </a:r>
                      <a:endParaRPr lang="en-GB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жени</a:t>
                      </a:r>
                      <a:endParaRPr lang="en-GB" dirty="0"/>
                    </a:p>
                  </a:txBody>
                  <a:tcP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21 – 42%</a:t>
                      </a:r>
                      <a:endParaRPr lang="en-GB" dirty="0"/>
                    </a:p>
                  </a:txBody>
                  <a:tcP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dirty="0" smtClean="0"/>
                        <a:t>2– 4%</a:t>
                      </a:r>
                      <a:endParaRPr lang="en-GB" dirty="0"/>
                    </a:p>
                  </a:txBody>
                  <a:tcP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dirty="0" smtClean="0"/>
                        <a:t>5– 10%</a:t>
                      </a:r>
                      <a:endParaRPr lang="en-GB" dirty="0"/>
                    </a:p>
                  </a:txBody>
                  <a:tcP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dirty="0" smtClean="0"/>
                        <a:t>6– 12%</a:t>
                      </a:r>
                      <a:endParaRPr lang="en-GB" dirty="0"/>
                    </a:p>
                  </a:txBody>
                  <a:tcP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dirty="0" smtClean="0"/>
                        <a:t>13– 26%</a:t>
                      </a:r>
                      <a:endParaRPr lang="en-GB" dirty="0"/>
                    </a:p>
                  </a:txBody>
                  <a:tcPr>
                    <a:solidFill>
                      <a:srgbClr val="FF0066"/>
                    </a:solidFill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2286000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bg-B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bg-B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bg-B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bg-B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bg-B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bg-B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bg-B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bg-B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 </a:t>
            </a:r>
            <a:br>
              <a:rPr lang="bg-B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bg-B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МАТЕРИАЛ И МЕТОДИКА</a:t>
            </a:r>
            <a:br>
              <a:rPr lang="bg-B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bg-BG" sz="2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Проучването е проведено в СБДПЛР „Панчарево” ЕОД през периода юли 2008 – юли 2010 година. Изследването включва 50 пациента - 29 мъже и 21 жени. Разпределението им по пол и възраст е представена на табл. 1.</a:t>
            </a:r>
            <a:br>
              <a:rPr lang="bg-BG" sz="2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bg-BG" sz="2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Табл. 1. Разпределение на пациентите по пол и възраст </a:t>
            </a:r>
            <a:endParaRPr lang="en-GB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495800"/>
            <a:ext cx="91440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Методите на изследване включват:</a:t>
            </a:r>
          </a:p>
          <a:p>
            <a:pPr algn="just">
              <a:buFont typeface="Arial" pitchFamily="34" charset="0"/>
              <a:buChar char="•"/>
            </a:pPr>
            <a:r>
              <a:rPr lang="en-GB" sz="2400" dirty="0" err="1" smtClean="0"/>
              <a:t>Изследване</a:t>
            </a:r>
            <a:r>
              <a:rPr lang="en-GB" sz="2400" dirty="0" smtClean="0"/>
              <a:t> </a:t>
            </a:r>
            <a:r>
              <a:rPr lang="en-GB" sz="2400" dirty="0" err="1" smtClean="0"/>
              <a:t>подвижността</a:t>
            </a:r>
            <a:r>
              <a:rPr lang="en-GB" sz="2400" dirty="0" smtClean="0"/>
              <a:t> </a:t>
            </a:r>
            <a:r>
              <a:rPr lang="en-GB" sz="2400" dirty="0" err="1" smtClean="0"/>
              <a:t>на</a:t>
            </a:r>
            <a:r>
              <a:rPr lang="en-GB" sz="2400" dirty="0" smtClean="0"/>
              <a:t> </a:t>
            </a:r>
            <a:r>
              <a:rPr lang="en-GB" sz="2400" dirty="0" err="1" smtClean="0"/>
              <a:t>глават</a:t>
            </a:r>
            <a:r>
              <a:rPr lang="bg-BG" sz="2400" dirty="0" smtClean="0"/>
              <a:t>а </a:t>
            </a:r>
            <a:r>
              <a:rPr lang="en-US" sz="2400" dirty="0" smtClean="0"/>
              <a:t>(cm);</a:t>
            </a:r>
            <a:endParaRPr lang="bg-BG" sz="2400" dirty="0" smtClean="0"/>
          </a:p>
          <a:p>
            <a:pPr algn="just">
              <a:buFont typeface="Arial" pitchFamily="34" charset="0"/>
              <a:buChar char="•"/>
            </a:pPr>
            <a:r>
              <a:rPr lang="bg-BG" sz="2400" dirty="0" smtClean="0"/>
              <a:t>Латерален</a:t>
            </a:r>
            <a:r>
              <a:rPr lang="en-GB" sz="2400" dirty="0" smtClean="0"/>
              <a:t> </a:t>
            </a:r>
            <a:r>
              <a:rPr lang="en-GB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наклон</a:t>
            </a: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</a:t>
            </a: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обратната</a:t>
            </a: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страна</a:t>
            </a: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</a:t>
            </a: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скъсените</a:t>
            </a: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мускули</a:t>
            </a:r>
            <a:r>
              <a:rPr lang="en-US" sz="2400" dirty="0" smtClean="0"/>
              <a:t> (cm);</a:t>
            </a:r>
            <a:endParaRPr lang="bg-BG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bg-BG" sz="2400" dirty="0" smtClean="0"/>
              <a:t>Ротация в </a:t>
            </a:r>
            <a:r>
              <a:rPr lang="en-US" sz="2400" dirty="0" smtClean="0"/>
              <a:t>max </a:t>
            </a:r>
            <a:r>
              <a:rPr lang="bg-BG" sz="2400" dirty="0" smtClean="0"/>
              <a:t>флексия</a:t>
            </a:r>
            <a:r>
              <a:rPr lang="en-US" sz="2400" dirty="0" smtClean="0"/>
              <a:t> (cm)</a:t>
            </a:r>
            <a:r>
              <a:rPr lang="bg-BG" sz="2400" dirty="0" smtClean="0"/>
              <a:t>;</a:t>
            </a:r>
          </a:p>
          <a:p>
            <a:pPr algn="just">
              <a:buFont typeface="Arial" pitchFamily="34" charset="0"/>
              <a:buChar char="•"/>
            </a:pPr>
            <a:r>
              <a:rPr lang="bg-BG" sz="2400" dirty="0" smtClean="0"/>
              <a:t>Ъглометрия;</a:t>
            </a:r>
          </a:p>
          <a:p>
            <a:pPr algn="just">
              <a:buFont typeface="Arial" pitchFamily="34" charset="0"/>
              <a:buChar char="•"/>
            </a:pPr>
            <a:r>
              <a:rPr lang="bg-BG" sz="2400" dirty="0" smtClean="0"/>
              <a:t>Степен на шийната дисфункция -</a:t>
            </a:r>
            <a:r>
              <a:rPr lang="en-GB" sz="2400" b="1" dirty="0" smtClean="0"/>
              <a:t> Neck disability index</a:t>
            </a:r>
            <a:r>
              <a:rPr lang="bg-BG" sz="2400" b="1" dirty="0" smtClean="0"/>
              <a:t>.</a:t>
            </a:r>
            <a:r>
              <a:rPr lang="bg-BG" sz="2400" dirty="0" smtClean="0"/>
              <a:t> </a:t>
            </a:r>
            <a:endParaRPr lang="en-GB" sz="2400" dirty="0" smtClean="0"/>
          </a:p>
          <a:p>
            <a:pPr algn="just">
              <a:buFont typeface="Arial" pitchFamily="34" charset="0"/>
              <a:buChar char="•"/>
            </a:pPr>
            <a:endParaRPr lang="en-GB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914400"/>
          </a:xfrm>
        </p:spPr>
        <p:txBody>
          <a:bodyPr>
            <a:normAutofit fontScale="90000"/>
          </a:bodyPr>
          <a:lstStyle/>
          <a:p>
            <a:r>
              <a:rPr lang="bg-BG" sz="3100" b="1" dirty="0" smtClean="0">
                <a:solidFill>
                  <a:schemeClr val="tx1"/>
                </a:solidFill>
              </a:rPr>
              <a:t/>
            </a:r>
            <a:br>
              <a:rPr lang="bg-BG" sz="3100" b="1" dirty="0" smtClean="0">
                <a:solidFill>
                  <a:schemeClr val="tx1"/>
                </a:solidFill>
              </a:rPr>
            </a:br>
            <a:r>
              <a:rPr lang="bg-BG" sz="3100" b="1" dirty="0" smtClean="0">
                <a:solidFill>
                  <a:schemeClr val="tx1"/>
                </a:solidFill>
              </a:rPr>
              <a:t/>
            </a:r>
            <a:br>
              <a:rPr lang="bg-BG" sz="3100" b="1" dirty="0" smtClean="0">
                <a:solidFill>
                  <a:schemeClr val="tx1"/>
                </a:solidFill>
              </a:rPr>
            </a:br>
            <a:r>
              <a:rPr lang="bg-BG" sz="3100" b="1" dirty="0" smtClean="0">
                <a:solidFill>
                  <a:schemeClr val="tx1"/>
                </a:solidFill>
              </a:rPr>
              <a:t/>
            </a:r>
            <a:br>
              <a:rPr lang="bg-BG" sz="3100" b="1" dirty="0" smtClean="0">
                <a:solidFill>
                  <a:schemeClr val="tx1"/>
                </a:solidFill>
              </a:rPr>
            </a:br>
            <a:r>
              <a:rPr lang="bg-BG" sz="3100" b="1" dirty="0" smtClean="0">
                <a:solidFill>
                  <a:schemeClr val="tx1"/>
                </a:solidFill>
              </a:rPr>
              <a:t/>
            </a:r>
            <a:br>
              <a:rPr lang="bg-BG" sz="3100" b="1" dirty="0" smtClean="0">
                <a:solidFill>
                  <a:schemeClr val="tx1"/>
                </a:solidFill>
              </a:rPr>
            </a:br>
            <a:r>
              <a:rPr lang="bg-BG" sz="3100" b="1" dirty="0" smtClean="0">
                <a:solidFill>
                  <a:schemeClr val="tx1"/>
                </a:solidFill>
              </a:rPr>
              <a:t>	ЦЕЛ</a:t>
            </a:r>
            <a:r>
              <a:rPr lang="en-US" sz="3100" b="1" dirty="0" smtClean="0">
                <a:solidFill>
                  <a:schemeClr val="tx1"/>
                </a:solidFill>
              </a:rPr>
              <a:t> </a:t>
            </a:r>
            <a:r>
              <a:rPr lang="bg-BG" sz="3100" b="1" dirty="0" smtClean="0">
                <a:solidFill>
                  <a:schemeClr val="tx1"/>
                </a:solidFill>
              </a:rPr>
              <a:t>на КТ: Да се възстанови функцията на контрактилните и неконтрактилни структури на шията.</a:t>
            </a:r>
            <a:r>
              <a:rPr lang="bg-BG" dirty="0" smtClean="0"/>
              <a:t/>
            </a:r>
            <a:br>
              <a:rPr lang="bg-BG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914400"/>
            <a:ext cx="8686800" cy="5943600"/>
          </a:xfrm>
        </p:spPr>
        <p:txBody>
          <a:bodyPr>
            <a:normAutofit lnSpcReduction="10000"/>
          </a:bodyPr>
          <a:lstStyle/>
          <a:p>
            <a:r>
              <a:rPr lang="bg-BG" sz="2400" b="1" dirty="0" smtClean="0"/>
              <a:t>Средства на КТ:</a:t>
            </a:r>
          </a:p>
          <a:p>
            <a:pPr marL="914400" indent="-914400">
              <a:buNone/>
            </a:pPr>
            <a:r>
              <a:rPr lang="bg-BG" sz="2800" dirty="0" smtClean="0"/>
              <a:t>- Позиционна терапия;</a:t>
            </a:r>
            <a:endParaRPr lang="en-GB" sz="2800" dirty="0" smtClean="0"/>
          </a:p>
          <a:p>
            <a:pPr>
              <a:buNone/>
            </a:pPr>
            <a:r>
              <a:rPr lang="bg-BG" sz="2800" dirty="0" smtClean="0"/>
              <a:t>- Лечебен масаж;</a:t>
            </a:r>
            <a:endParaRPr lang="en-GB" sz="2800" dirty="0" smtClean="0"/>
          </a:p>
          <a:p>
            <a:pPr>
              <a:buNone/>
            </a:pPr>
            <a:r>
              <a:rPr lang="bg-BG" sz="2800" dirty="0" smtClean="0"/>
              <a:t>- Пасивни и активни  упражнения за шията и раменния пояс;</a:t>
            </a:r>
            <a:endParaRPr lang="en-GB" sz="2800" dirty="0" smtClean="0"/>
          </a:p>
          <a:p>
            <a:pPr>
              <a:buNone/>
            </a:pPr>
            <a:r>
              <a:rPr lang="bg-BG" sz="2800" dirty="0" smtClean="0"/>
              <a:t>- Постизометрична релаксация;</a:t>
            </a:r>
            <a:endParaRPr lang="en-GB" sz="2800" dirty="0" smtClean="0"/>
          </a:p>
          <a:p>
            <a:pPr>
              <a:buNone/>
            </a:pPr>
            <a:r>
              <a:rPr lang="bg-BG" sz="2800" dirty="0" smtClean="0"/>
              <a:t>- Релаксиращи упражнения;</a:t>
            </a:r>
            <a:endParaRPr lang="en-GB" sz="2800" dirty="0" smtClean="0"/>
          </a:p>
          <a:p>
            <a:pPr>
              <a:buNone/>
            </a:pPr>
            <a:r>
              <a:rPr lang="bg-BG" sz="2800" dirty="0" smtClean="0"/>
              <a:t>- Автомобилизация;</a:t>
            </a:r>
            <a:endParaRPr lang="en-GB" sz="2800" dirty="0" smtClean="0"/>
          </a:p>
          <a:p>
            <a:pPr>
              <a:buNone/>
            </a:pPr>
            <a:r>
              <a:rPr lang="bg-BG" sz="2800" dirty="0" smtClean="0"/>
              <a:t>- Изометрични упражнения;</a:t>
            </a:r>
            <a:endParaRPr lang="en-GB" sz="2800" dirty="0" smtClean="0"/>
          </a:p>
          <a:p>
            <a:pPr>
              <a:buNone/>
            </a:pPr>
            <a:r>
              <a:rPr lang="bg-BG" sz="2800" dirty="0" smtClean="0"/>
              <a:t>- Механична шийна тракция;</a:t>
            </a:r>
            <a:endParaRPr lang="en-GB" sz="2800" dirty="0" smtClean="0"/>
          </a:p>
          <a:p>
            <a:pPr>
              <a:buFontTx/>
              <a:buChar char="-"/>
            </a:pPr>
            <a:r>
              <a:rPr lang="bg-BG" sz="2800" dirty="0" smtClean="0"/>
              <a:t>Указания за  автомобилизации и упражнения за шията  в домашни условия. </a:t>
            </a:r>
          </a:p>
          <a:p>
            <a:pPr>
              <a:buNone/>
            </a:pPr>
            <a:r>
              <a:rPr lang="bg-BG" sz="2800" dirty="0" smtClean="0"/>
              <a:t>		</a:t>
            </a:r>
            <a:r>
              <a:rPr lang="bg-BG" sz="2800" b="1" i="1" dirty="0" smtClean="0"/>
              <a:t>Проведени са по 10 процедури на пациент.</a:t>
            </a:r>
            <a:endParaRPr lang="en-GB" sz="2800" b="1" i="1" dirty="0" smtClean="0"/>
          </a:p>
          <a:p>
            <a:pPr>
              <a:buNone/>
            </a:pPr>
            <a:endParaRPr lang="en-GB" sz="2800" dirty="0" smtClean="0">
              <a:solidFill>
                <a:srgbClr val="7030A0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 smtClean="0">
                <a:solidFill>
                  <a:schemeClr val="tx1"/>
                </a:solidFill>
              </a:rPr>
              <a:t>Задачи:</a:t>
            </a:r>
            <a:br>
              <a:rPr lang="bg-BG" b="1" dirty="0" smtClean="0">
                <a:solidFill>
                  <a:schemeClr val="tx1"/>
                </a:solidFill>
              </a:rPr>
            </a:b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81000" y="990600"/>
            <a:ext cx="84582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bg-BG" sz="2800" dirty="0" smtClean="0"/>
              <a:t>Да се релаксира ригидната мускулатура в областта на шията и раменния пояс.</a:t>
            </a:r>
          </a:p>
          <a:p>
            <a:pPr marL="514350" indent="-514350"/>
            <a:endParaRPr lang="en-GB" sz="1200" dirty="0" smtClean="0"/>
          </a:p>
          <a:p>
            <a:pPr>
              <a:buNone/>
            </a:pPr>
            <a:r>
              <a:rPr lang="bg-BG" sz="2800" dirty="0" smtClean="0"/>
              <a:t>2. Да се възстанови мускулният баланс.</a:t>
            </a:r>
          </a:p>
          <a:p>
            <a:pPr>
              <a:buNone/>
            </a:pPr>
            <a:endParaRPr lang="en-GB" sz="1200" dirty="0" smtClean="0"/>
          </a:p>
          <a:p>
            <a:pPr>
              <a:buNone/>
            </a:pPr>
            <a:r>
              <a:rPr lang="bg-BG" sz="2800" dirty="0" smtClean="0"/>
              <a:t>3. Да се подобри обема на движение.</a:t>
            </a:r>
          </a:p>
          <a:p>
            <a:pPr>
              <a:buNone/>
            </a:pPr>
            <a:endParaRPr lang="en-GB" sz="1200" dirty="0" smtClean="0"/>
          </a:p>
          <a:p>
            <a:pPr>
              <a:buNone/>
            </a:pPr>
            <a:r>
              <a:rPr lang="bg-BG" sz="2800" dirty="0" smtClean="0"/>
              <a:t>4. Да се подобри стабилизацията на шийния отдел и координацията на движенията в него.</a:t>
            </a:r>
          </a:p>
          <a:p>
            <a:pPr>
              <a:buNone/>
            </a:pPr>
            <a:endParaRPr lang="bg-BG" sz="2800" dirty="0" smtClean="0"/>
          </a:p>
          <a:p>
            <a:pPr>
              <a:buNone/>
            </a:pPr>
            <a:r>
              <a:rPr lang="bg-BG" sz="2800" dirty="0" smtClean="0"/>
              <a:t>5. Да се обучи пациентът за авторелаксация в шийния дял на гръбначния стълб, правилно изпълнение на основни дейности от ежедневието и предпазване от рецидив на симптомите.</a:t>
            </a:r>
            <a:endParaRPr lang="en-GB" sz="2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dirty="0" smtClean="0">
                <a:solidFill>
                  <a:srgbClr val="336600"/>
                </a:solidFill>
              </a:rPr>
              <a:t>Резултати и дискусия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228600" y="990600"/>
          <a:ext cx="40386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304800" y="3962400"/>
            <a:ext cx="8839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800" dirty="0" smtClean="0"/>
              <a:t>Получените резултати за редукция на ограниче-нието в обема на движенията - флексия, </a:t>
            </a:r>
          </a:p>
          <a:p>
            <a:r>
              <a:rPr lang="bg-BG" sz="2800" dirty="0" smtClean="0"/>
              <a:t>екстензия, латерална флексия и ротация и подобрената функционална оценка за шийна дисфункция ни дават основание да направим някои изводи и препоръки за практиката.</a:t>
            </a:r>
            <a:endParaRPr lang="en-GB" sz="2800" dirty="0"/>
          </a:p>
        </p:txBody>
      </p:sp>
      <p:graphicFrame>
        <p:nvGraphicFramePr>
          <p:cNvPr id="7" name="Content Placeholder 11"/>
          <p:cNvGraphicFramePr>
            <a:graphicFrameLocks noGrp="1"/>
          </p:cNvGraphicFramePr>
          <p:nvPr>
            <p:ph sz="quarter" idx="2"/>
          </p:nvPr>
        </p:nvGraphicFramePr>
        <p:xfrm>
          <a:off x="4343400" y="914400"/>
          <a:ext cx="48006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>
                <a:solidFill>
                  <a:schemeClr val="tx1"/>
                </a:solidFill>
              </a:rPr>
              <a:t>ИЗВОДИ: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3600" dirty="0" err="1" smtClean="0">
                <a:latin typeface="Calibri" pitchFamily="34" charset="0"/>
                <a:cs typeface="Arial" charset="0"/>
              </a:rPr>
              <a:t>Прилагането</a:t>
            </a:r>
            <a:r>
              <a:rPr lang="en-GB" sz="3600" dirty="0" smtClean="0">
                <a:latin typeface="Calibri" pitchFamily="34" charset="0"/>
                <a:cs typeface="Arial" charset="0"/>
              </a:rPr>
              <a:t> </a:t>
            </a:r>
            <a:r>
              <a:rPr lang="en-GB" sz="3600" dirty="0" err="1" smtClean="0">
                <a:latin typeface="Calibri" pitchFamily="34" charset="0"/>
                <a:cs typeface="Arial" charset="0"/>
              </a:rPr>
              <a:t>на</a:t>
            </a:r>
            <a:r>
              <a:rPr lang="en-GB" sz="3600" dirty="0" smtClean="0">
                <a:latin typeface="Calibri" pitchFamily="34" charset="0"/>
                <a:cs typeface="Arial" charset="0"/>
              </a:rPr>
              <a:t> </a:t>
            </a:r>
            <a:r>
              <a:rPr lang="bg-BG" sz="3600" dirty="0" smtClean="0">
                <a:latin typeface="Calibri" pitchFamily="34" charset="0"/>
                <a:cs typeface="Arial" charset="0"/>
              </a:rPr>
              <a:t>нервно-мускулни и фасциални техники </a:t>
            </a:r>
            <a:r>
              <a:rPr lang="en-GB" sz="3600" dirty="0" smtClean="0">
                <a:latin typeface="Calibri" pitchFamily="34" charset="0"/>
                <a:cs typeface="Arial" charset="0"/>
              </a:rPr>
              <a:t>е </a:t>
            </a:r>
            <a:r>
              <a:rPr lang="en-GB" sz="3600" dirty="0" err="1" smtClean="0">
                <a:latin typeface="Calibri" pitchFamily="34" charset="0"/>
                <a:cs typeface="Arial" charset="0"/>
              </a:rPr>
              <a:t>предпоставка</a:t>
            </a:r>
            <a:r>
              <a:rPr lang="en-GB" sz="3600" dirty="0" smtClean="0">
                <a:latin typeface="Calibri" pitchFamily="34" charset="0"/>
                <a:cs typeface="Arial" charset="0"/>
              </a:rPr>
              <a:t> </a:t>
            </a:r>
            <a:r>
              <a:rPr lang="en-GB" sz="3600" dirty="0" err="1" smtClean="0">
                <a:latin typeface="Calibri" pitchFamily="34" charset="0"/>
                <a:cs typeface="Arial" charset="0"/>
              </a:rPr>
              <a:t>за</a:t>
            </a:r>
            <a:r>
              <a:rPr lang="en-GB" sz="3600" dirty="0" smtClean="0">
                <a:latin typeface="Calibri" pitchFamily="34" charset="0"/>
                <a:cs typeface="Arial" charset="0"/>
              </a:rPr>
              <a:t> </a:t>
            </a:r>
            <a:r>
              <a:rPr lang="en-GB" sz="3600" dirty="0" err="1" smtClean="0">
                <a:latin typeface="Calibri" pitchFamily="34" charset="0"/>
                <a:cs typeface="Arial" charset="0"/>
              </a:rPr>
              <a:t>бързо</a:t>
            </a:r>
            <a:r>
              <a:rPr lang="en-GB" sz="3600" dirty="0" smtClean="0">
                <a:latin typeface="Calibri" pitchFamily="34" charset="0"/>
                <a:cs typeface="Arial" charset="0"/>
              </a:rPr>
              <a:t> и </a:t>
            </a:r>
            <a:r>
              <a:rPr lang="bg-BG" sz="3600" dirty="0" smtClean="0">
                <a:latin typeface="Calibri" pitchFamily="34" charset="0"/>
                <a:cs typeface="Arial" charset="0"/>
              </a:rPr>
              <a:t>и</a:t>
            </a:r>
            <a:r>
              <a:rPr lang="en-GB" sz="3600" dirty="0" err="1" smtClean="0">
                <a:latin typeface="Calibri" pitchFamily="34" charset="0"/>
                <a:cs typeface="Arial" charset="0"/>
              </a:rPr>
              <a:t>зразено</a:t>
            </a:r>
            <a:r>
              <a:rPr lang="en-GB" sz="3600" dirty="0" smtClean="0">
                <a:latin typeface="Calibri" pitchFamily="34" charset="0"/>
                <a:cs typeface="Arial" charset="0"/>
              </a:rPr>
              <a:t> </a:t>
            </a:r>
            <a:r>
              <a:rPr lang="en-GB" sz="3600" dirty="0" err="1" smtClean="0">
                <a:latin typeface="Calibri" pitchFamily="34" charset="0"/>
                <a:cs typeface="Arial" charset="0"/>
              </a:rPr>
              <a:t>намаляване</a:t>
            </a:r>
            <a:r>
              <a:rPr lang="en-GB" sz="3600" dirty="0" smtClean="0">
                <a:latin typeface="Calibri" pitchFamily="34" charset="0"/>
                <a:cs typeface="Arial" charset="0"/>
              </a:rPr>
              <a:t> </a:t>
            </a:r>
            <a:r>
              <a:rPr lang="en-GB" sz="3600" dirty="0" err="1" smtClean="0">
                <a:latin typeface="Calibri" pitchFamily="34" charset="0"/>
                <a:cs typeface="Arial" charset="0"/>
              </a:rPr>
              <a:t>на</a:t>
            </a:r>
            <a:r>
              <a:rPr lang="bg-BG" sz="3600" dirty="0" smtClean="0">
                <a:latin typeface="Calibri" pitchFamily="34" charset="0"/>
                <a:cs typeface="Arial" charset="0"/>
              </a:rPr>
              <a:t>  повишения  мускулен тонус</a:t>
            </a:r>
            <a:r>
              <a:rPr lang="en-GB" sz="3600" dirty="0" smtClean="0">
                <a:latin typeface="Calibri" pitchFamily="34" charset="0"/>
                <a:cs typeface="Arial" charset="0"/>
              </a:rPr>
              <a:t>.</a:t>
            </a:r>
            <a:endParaRPr lang="bg-BG" sz="3600" dirty="0" smtClean="0">
              <a:latin typeface="Calibri" pitchFamily="34" charset="0"/>
              <a:cs typeface="Arial" charset="0"/>
            </a:endParaRPr>
          </a:p>
          <a:p>
            <a:r>
              <a:rPr lang="bg-BG" sz="3600" dirty="0" smtClean="0">
                <a:latin typeface="Calibri" pitchFamily="34" charset="0"/>
              </a:rPr>
              <a:t>Нормализирането на стабилизацията на  шийния гръбнак води до увеличаване на ставната подвижност.</a:t>
            </a:r>
          </a:p>
          <a:p>
            <a:endParaRPr lang="en-GB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8736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14400"/>
            <a:ext cx="8458200" cy="5638800"/>
          </a:xfrm>
        </p:spPr>
        <p:txBody>
          <a:bodyPr>
            <a:normAutofit fontScale="92500"/>
          </a:bodyPr>
          <a:lstStyle/>
          <a:p>
            <a:r>
              <a:rPr lang="bg-BG" sz="3600" dirty="0" smtClean="0">
                <a:latin typeface="Calibri" pitchFamily="34" charset="0"/>
              </a:rPr>
              <a:t>Активните  упражнения за шията и раменния пояс, изометричните упражнения, съчетани с автомобилизация, редуцират мускулния дисбаланс.</a:t>
            </a:r>
          </a:p>
          <a:p>
            <a:endParaRPr lang="bg-BG" sz="3600" dirty="0" smtClean="0">
              <a:latin typeface="Calibri" pitchFamily="34" charset="0"/>
            </a:endParaRPr>
          </a:p>
          <a:p>
            <a:r>
              <a:rPr lang="bg-BG" sz="3600" dirty="0" smtClean="0">
                <a:latin typeface="Calibri" pitchFamily="34" charset="0"/>
              </a:rPr>
              <a:t>Подобреното функционално състояние и намаляването на болковата симптоматика подобряват  качеството на живот на пациентите с шийна  спондилоартроза.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60</TotalTime>
  <Words>539</Words>
  <Application>Microsoft Office PowerPoint</Application>
  <PresentationFormat>On-screen Show (4:3)</PresentationFormat>
  <Paragraphs>81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Cambria</vt:lpstr>
      <vt:lpstr>Franklin Gothic Book</vt:lpstr>
      <vt:lpstr>Perpetua</vt:lpstr>
      <vt:lpstr>Wingdings 2</vt:lpstr>
      <vt:lpstr>Equity</vt:lpstr>
      <vt:lpstr>КИНЕЗИТЕРАПИЯ ПРИ ПАЦИЕНТИ  С ШИЙНА СПОНДИЛОАРТРОЗА  </vt:lpstr>
      <vt:lpstr>PowerPoint Presentation</vt:lpstr>
      <vt:lpstr>                           МАТЕРИАЛ И МЕТОДИКА Проучването е проведено в СБДПЛР „Панчарево” ЕОД през периода юли 2008 – юли 2010 година. Изследването включва 50 пациента - 29 мъже и 21 жени. Разпределението им по пол и възраст е представена на табл. 1. Табл. 1. Разпределение на пациентите по пол и възраст </vt:lpstr>
      <vt:lpstr>     ЦЕЛ на КТ: Да се възстанови функцията на контрактилните и неконтрактилни структури на шията. </vt:lpstr>
      <vt:lpstr>Задачи: </vt:lpstr>
      <vt:lpstr>Резултати и дискусия</vt:lpstr>
      <vt:lpstr>ИЗВОДИ: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ЗА ИЗСЛЕДВАНЕ И КИНЕЗИТЕРАПИЯ ПРИ ПАЦИЕНТИ  С ШИЙНА СПОНДИЛОАРТРОЗА</dc:title>
  <dc:creator>Lence Nikolovska</dc:creator>
  <cp:lastModifiedBy>Lence Nikolovska</cp:lastModifiedBy>
  <cp:revision>10</cp:revision>
  <dcterms:created xsi:type="dcterms:W3CDTF">2006-08-16T00:00:00Z</dcterms:created>
  <dcterms:modified xsi:type="dcterms:W3CDTF">2014-11-21T17:11:23Z</dcterms:modified>
</cp:coreProperties>
</file>