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EA4183-4665-44DD-9577-B32601841938}" type="doc">
      <dgm:prSet loTypeId="urn:microsoft.com/office/officeart/2005/8/layout/pyramid1" loCatId="pyramid" qsTypeId="urn:microsoft.com/office/officeart/2005/8/quickstyle/simple1" qsCatId="simple" csTypeId="urn:microsoft.com/office/officeart/2005/8/colors/accent1_2" csCatId="accent1" phldr="1"/>
      <dgm:spPr/>
    </dgm:pt>
    <dgm:pt modelId="{5E5AA489-36A5-45C3-B5BC-DB80C5D17577}">
      <dgm:prSet phldrT="[Text]"/>
      <dgm:spPr/>
      <dgm:t>
        <a:bodyPr/>
        <a:lstStyle/>
        <a:p>
          <a:r>
            <a:rPr lang="mk-MK" dirty="0" smtClean="0"/>
            <a:t>Ви</a:t>
          </a:r>
          <a:endParaRPr lang="mk-MK" dirty="0"/>
        </a:p>
      </dgm:t>
    </dgm:pt>
    <dgm:pt modelId="{7BB7F210-9161-4289-BF2C-571CE574507D}" type="parTrans" cxnId="{6A471707-9CC0-4619-9C24-0071B00EAD1D}">
      <dgm:prSet/>
      <dgm:spPr/>
    </dgm:pt>
    <dgm:pt modelId="{03263327-E508-47CC-BF24-0A85A9057A14}" type="sibTrans" cxnId="{6A471707-9CC0-4619-9C24-0071B00EAD1D}">
      <dgm:prSet/>
      <dgm:spPr/>
    </dgm:pt>
    <dgm:pt modelId="{765E3DEA-AEFC-4D89-87C9-CC393E1BEC7D}">
      <dgm:prSet phldrT="[Text]"/>
      <dgm:spPr/>
      <dgm:t>
        <a:bodyPr/>
        <a:lstStyle/>
        <a:p>
          <a:r>
            <a:rPr lang="mk-MK" dirty="0" smtClean="0"/>
            <a:t>Благодарам за </a:t>
          </a:r>
          <a:endParaRPr lang="mk-MK" dirty="0"/>
        </a:p>
      </dgm:t>
    </dgm:pt>
    <dgm:pt modelId="{AD45B0DB-2472-4F44-B314-FDB8C4D8C4D9}" type="parTrans" cxnId="{4EC63DE4-FF85-4126-9197-EA7AA318C016}">
      <dgm:prSet/>
      <dgm:spPr/>
    </dgm:pt>
    <dgm:pt modelId="{6564A710-49F6-40AE-A18E-8CEFECF7EF5A}" type="sibTrans" cxnId="{4EC63DE4-FF85-4126-9197-EA7AA318C016}">
      <dgm:prSet/>
      <dgm:spPr/>
    </dgm:pt>
    <dgm:pt modelId="{E1CBE856-CDDD-42FE-A7FA-CB8645A91207}">
      <dgm:prSet phldrT="[Text]"/>
      <dgm:spPr/>
      <dgm:t>
        <a:bodyPr/>
        <a:lstStyle/>
        <a:p>
          <a:r>
            <a:rPr lang="mk-MK" dirty="0" smtClean="0"/>
            <a:t>Вниманието!</a:t>
          </a:r>
          <a:endParaRPr lang="mk-MK" dirty="0"/>
        </a:p>
      </dgm:t>
    </dgm:pt>
    <dgm:pt modelId="{48F349CF-A1A0-439E-86E8-2982A2324C48}" type="parTrans" cxnId="{1D700F49-677F-4CCE-94A5-EA36F987B277}">
      <dgm:prSet/>
      <dgm:spPr/>
    </dgm:pt>
    <dgm:pt modelId="{1CA8E3A9-16CD-4623-BC80-B6F31E246CA4}" type="sibTrans" cxnId="{1D700F49-677F-4CCE-94A5-EA36F987B277}">
      <dgm:prSet/>
      <dgm:spPr/>
    </dgm:pt>
    <dgm:pt modelId="{6EED804A-896A-46B5-A3E3-1A692E527561}" type="pres">
      <dgm:prSet presAssocID="{E3EA4183-4665-44DD-9577-B32601841938}" presName="Name0" presStyleCnt="0">
        <dgm:presLayoutVars>
          <dgm:dir/>
          <dgm:animLvl val="lvl"/>
          <dgm:resizeHandles val="exact"/>
        </dgm:presLayoutVars>
      </dgm:prSet>
      <dgm:spPr/>
    </dgm:pt>
    <dgm:pt modelId="{80918B34-6359-49F3-A671-B91448F6B059}" type="pres">
      <dgm:prSet presAssocID="{5E5AA489-36A5-45C3-B5BC-DB80C5D17577}" presName="Name8" presStyleCnt="0"/>
      <dgm:spPr/>
    </dgm:pt>
    <dgm:pt modelId="{A33FDD8C-451E-48B5-A375-9DCA0490C1C6}" type="pres">
      <dgm:prSet presAssocID="{5E5AA489-36A5-45C3-B5BC-DB80C5D17577}" presName="level" presStyleLbl="node1" presStyleIdx="0" presStyleCnt="3">
        <dgm:presLayoutVars>
          <dgm:chMax val="1"/>
          <dgm:bulletEnabled val="1"/>
        </dgm:presLayoutVars>
      </dgm:prSet>
      <dgm:spPr/>
    </dgm:pt>
    <dgm:pt modelId="{BED4074D-92BF-467F-8E77-EFB1E00037C6}" type="pres">
      <dgm:prSet presAssocID="{5E5AA489-36A5-45C3-B5BC-DB80C5D17577}" presName="levelTx" presStyleLbl="revTx" presStyleIdx="0" presStyleCnt="0">
        <dgm:presLayoutVars>
          <dgm:chMax val="1"/>
          <dgm:bulletEnabled val="1"/>
        </dgm:presLayoutVars>
      </dgm:prSet>
      <dgm:spPr/>
    </dgm:pt>
    <dgm:pt modelId="{287715AD-17CC-4E4C-9F1C-04FA3127F072}" type="pres">
      <dgm:prSet presAssocID="{765E3DEA-AEFC-4D89-87C9-CC393E1BEC7D}" presName="Name8" presStyleCnt="0"/>
      <dgm:spPr/>
    </dgm:pt>
    <dgm:pt modelId="{C869240A-6E3C-4BA3-BF7B-D1199CB901DD}" type="pres">
      <dgm:prSet presAssocID="{765E3DEA-AEFC-4D89-87C9-CC393E1BEC7D}" presName="level" presStyleLbl="node1" presStyleIdx="1" presStyleCnt="3">
        <dgm:presLayoutVars>
          <dgm:chMax val="1"/>
          <dgm:bulletEnabled val="1"/>
        </dgm:presLayoutVars>
      </dgm:prSet>
      <dgm:spPr/>
    </dgm:pt>
    <dgm:pt modelId="{4C838600-EAB6-41A5-89C7-1F86FDE062C3}" type="pres">
      <dgm:prSet presAssocID="{765E3DEA-AEFC-4D89-87C9-CC393E1BEC7D}" presName="levelTx" presStyleLbl="revTx" presStyleIdx="0" presStyleCnt="0">
        <dgm:presLayoutVars>
          <dgm:chMax val="1"/>
          <dgm:bulletEnabled val="1"/>
        </dgm:presLayoutVars>
      </dgm:prSet>
      <dgm:spPr/>
    </dgm:pt>
    <dgm:pt modelId="{7D4755B0-32DB-4588-BD99-0FFB6D636919}" type="pres">
      <dgm:prSet presAssocID="{E1CBE856-CDDD-42FE-A7FA-CB8645A91207}" presName="Name8" presStyleCnt="0"/>
      <dgm:spPr/>
    </dgm:pt>
    <dgm:pt modelId="{99A53F60-B698-4298-81DA-251B3BC9C00C}" type="pres">
      <dgm:prSet presAssocID="{E1CBE856-CDDD-42FE-A7FA-CB8645A91207}" presName="level" presStyleLbl="node1" presStyleIdx="2" presStyleCnt="3">
        <dgm:presLayoutVars>
          <dgm:chMax val="1"/>
          <dgm:bulletEnabled val="1"/>
        </dgm:presLayoutVars>
      </dgm:prSet>
      <dgm:spPr/>
      <dgm:t>
        <a:bodyPr/>
        <a:lstStyle/>
        <a:p>
          <a:endParaRPr lang="mk-MK"/>
        </a:p>
      </dgm:t>
    </dgm:pt>
    <dgm:pt modelId="{B98C3F19-C727-4963-B130-25484FF47151}" type="pres">
      <dgm:prSet presAssocID="{E1CBE856-CDDD-42FE-A7FA-CB8645A91207}" presName="levelTx" presStyleLbl="revTx" presStyleIdx="0" presStyleCnt="0">
        <dgm:presLayoutVars>
          <dgm:chMax val="1"/>
          <dgm:bulletEnabled val="1"/>
        </dgm:presLayoutVars>
      </dgm:prSet>
      <dgm:spPr/>
      <dgm:t>
        <a:bodyPr/>
        <a:lstStyle/>
        <a:p>
          <a:endParaRPr lang="mk-MK"/>
        </a:p>
      </dgm:t>
    </dgm:pt>
  </dgm:ptLst>
  <dgm:cxnLst>
    <dgm:cxn modelId="{29DCFD6E-9845-4C2B-97DB-E940A9E5F33E}" type="presOf" srcId="{5E5AA489-36A5-45C3-B5BC-DB80C5D17577}" destId="{BED4074D-92BF-467F-8E77-EFB1E00037C6}" srcOrd="1" destOrd="0" presId="urn:microsoft.com/office/officeart/2005/8/layout/pyramid1"/>
    <dgm:cxn modelId="{1D700F49-677F-4CCE-94A5-EA36F987B277}" srcId="{E3EA4183-4665-44DD-9577-B32601841938}" destId="{E1CBE856-CDDD-42FE-A7FA-CB8645A91207}" srcOrd="2" destOrd="0" parTransId="{48F349CF-A1A0-439E-86E8-2982A2324C48}" sibTransId="{1CA8E3A9-16CD-4623-BC80-B6F31E246CA4}"/>
    <dgm:cxn modelId="{5DFDBAE4-5646-4A44-8785-E790EC647896}" type="presOf" srcId="{E1CBE856-CDDD-42FE-A7FA-CB8645A91207}" destId="{B98C3F19-C727-4963-B130-25484FF47151}" srcOrd="1" destOrd="0" presId="urn:microsoft.com/office/officeart/2005/8/layout/pyramid1"/>
    <dgm:cxn modelId="{8FC0BA5E-C669-4D97-B70B-D82C9B7D6203}" type="presOf" srcId="{E1CBE856-CDDD-42FE-A7FA-CB8645A91207}" destId="{99A53F60-B698-4298-81DA-251B3BC9C00C}" srcOrd="0" destOrd="0" presId="urn:microsoft.com/office/officeart/2005/8/layout/pyramid1"/>
    <dgm:cxn modelId="{3905B572-8F47-4AF6-971F-4596396B363A}" type="presOf" srcId="{765E3DEA-AEFC-4D89-87C9-CC393E1BEC7D}" destId="{4C838600-EAB6-41A5-89C7-1F86FDE062C3}" srcOrd="1" destOrd="0" presId="urn:microsoft.com/office/officeart/2005/8/layout/pyramid1"/>
    <dgm:cxn modelId="{6A471707-9CC0-4619-9C24-0071B00EAD1D}" srcId="{E3EA4183-4665-44DD-9577-B32601841938}" destId="{5E5AA489-36A5-45C3-B5BC-DB80C5D17577}" srcOrd="0" destOrd="0" parTransId="{7BB7F210-9161-4289-BF2C-571CE574507D}" sibTransId="{03263327-E508-47CC-BF24-0A85A9057A14}"/>
    <dgm:cxn modelId="{CC00CF60-6065-449B-B655-D1D20E7AC5CF}" type="presOf" srcId="{765E3DEA-AEFC-4D89-87C9-CC393E1BEC7D}" destId="{C869240A-6E3C-4BA3-BF7B-D1199CB901DD}" srcOrd="0" destOrd="0" presId="urn:microsoft.com/office/officeart/2005/8/layout/pyramid1"/>
    <dgm:cxn modelId="{17CC491F-7B36-4B8C-A069-257B23DB6676}" type="presOf" srcId="{E3EA4183-4665-44DD-9577-B32601841938}" destId="{6EED804A-896A-46B5-A3E3-1A692E527561}" srcOrd="0" destOrd="0" presId="urn:microsoft.com/office/officeart/2005/8/layout/pyramid1"/>
    <dgm:cxn modelId="{D2965A9F-73C4-4814-BB77-DCB29AA0B643}" type="presOf" srcId="{5E5AA489-36A5-45C3-B5BC-DB80C5D17577}" destId="{A33FDD8C-451E-48B5-A375-9DCA0490C1C6}" srcOrd="0" destOrd="0" presId="urn:microsoft.com/office/officeart/2005/8/layout/pyramid1"/>
    <dgm:cxn modelId="{4EC63DE4-FF85-4126-9197-EA7AA318C016}" srcId="{E3EA4183-4665-44DD-9577-B32601841938}" destId="{765E3DEA-AEFC-4D89-87C9-CC393E1BEC7D}" srcOrd="1" destOrd="0" parTransId="{AD45B0DB-2472-4F44-B314-FDB8C4D8C4D9}" sibTransId="{6564A710-49F6-40AE-A18E-8CEFECF7EF5A}"/>
    <dgm:cxn modelId="{5427799D-A6CB-4FF5-87D2-8D7C7C0469D4}" type="presParOf" srcId="{6EED804A-896A-46B5-A3E3-1A692E527561}" destId="{80918B34-6359-49F3-A671-B91448F6B059}" srcOrd="0" destOrd="0" presId="urn:microsoft.com/office/officeart/2005/8/layout/pyramid1"/>
    <dgm:cxn modelId="{CC5396B7-FDB3-4843-83F1-167A48B7191D}" type="presParOf" srcId="{80918B34-6359-49F3-A671-B91448F6B059}" destId="{A33FDD8C-451E-48B5-A375-9DCA0490C1C6}" srcOrd="0" destOrd="0" presId="urn:microsoft.com/office/officeart/2005/8/layout/pyramid1"/>
    <dgm:cxn modelId="{7C29A09E-296A-4AAA-99D0-5B1DF06865C8}" type="presParOf" srcId="{80918B34-6359-49F3-A671-B91448F6B059}" destId="{BED4074D-92BF-467F-8E77-EFB1E00037C6}" srcOrd="1" destOrd="0" presId="urn:microsoft.com/office/officeart/2005/8/layout/pyramid1"/>
    <dgm:cxn modelId="{5CE7A7AE-56F4-404D-871A-981553169356}" type="presParOf" srcId="{6EED804A-896A-46B5-A3E3-1A692E527561}" destId="{287715AD-17CC-4E4C-9F1C-04FA3127F072}" srcOrd="1" destOrd="0" presId="urn:microsoft.com/office/officeart/2005/8/layout/pyramid1"/>
    <dgm:cxn modelId="{34F7B65F-B599-4493-9365-41F6BB4A802A}" type="presParOf" srcId="{287715AD-17CC-4E4C-9F1C-04FA3127F072}" destId="{C869240A-6E3C-4BA3-BF7B-D1199CB901DD}" srcOrd="0" destOrd="0" presId="urn:microsoft.com/office/officeart/2005/8/layout/pyramid1"/>
    <dgm:cxn modelId="{C95318CC-F59C-45F5-BF4E-A94A6B4135CA}" type="presParOf" srcId="{287715AD-17CC-4E4C-9F1C-04FA3127F072}" destId="{4C838600-EAB6-41A5-89C7-1F86FDE062C3}" srcOrd="1" destOrd="0" presId="urn:microsoft.com/office/officeart/2005/8/layout/pyramid1"/>
    <dgm:cxn modelId="{33F42A0B-190C-49C9-9CD2-56F0DA68601B}" type="presParOf" srcId="{6EED804A-896A-46B5-A3E3-1A692E527561}" destId="{7D4755B0-32DB-4588-BD99-0FFB6D636919}" srcOrd="2" destOrd="0" presId="urn:microsoft.com/office/officeart/2005/8/layout/pyramid1"/>
    <dgm:cxn modelId="{3203B3AC-92B7-49BE-9DE9-19D960C79FE5}" type="presParOf" srcId="{7D4755B0-32DB-4588-BD99-0FFB6D636919}" destId="{99A53F60-B698-4298-81DA-251B3BC9C00C}" srcOrd="0" destOrd="0" presId="urn:microsoft.com/office/officeart/2005/8/layout/pyramid1"/>
    <dgm:cxn modelId="{4FA8A446-A774-48D9-84AB-6059D4348A9F}" type="presParOf" srcId="{7D4755B0-32DB-4588-BD99-0FFB6D636919}" destId="{B98C3F19-C727-4963-B130-25484FF47151}"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3FDD8C-451E-48B5-A375-9DCA0490C1C6}">
      <dsp:nvSpPr>
        <dsp:cNvPr id="0" name=""/>
        <dsp:cNvSpPr/>
      </dsp:nvSpPr>
      <dsp:spPr>
        <a:xfrm>
          <a:off x="2616200" y="0"/>
          <a:ext cx="2616200" cy="1905000"/>
        </a:xfrm>
        <a:prstGeom prst="trapezoid">
          <a:avLst>
            <a:gd name="adj" fmla="val 6866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mk-MK" sz="4900" kern="1200" dirty="0" smtClean="0"/>
            <a:t>Ви</a:t>
          </a:r>
          <a:endParaRPr lang="mk-MK" sz="4900" kern="1200" dirty="0"/>
        </a:p>
      </dsp:txBody>
      <dsp:txXfrm>
        <a:off x="2616200" y="0"/>
        <a:ext cx="2616200" cy="1905000"/>
      </dsp:txXfrm>
    </dsp:sp>
    <dsp:sp modelId="{C869240A-6E3C-4BA3-BF7B-D1199CB901DD}">
      <dsp:nvSpPr>
        <dsp:cNvPr id="0" name=""/>
        <dsp:cNvSpPr/>
      </dsp:nvSpPr>
      <dsp:spPr>
        <a:xfrm>
          <a:off x="1308100" y="1905000"/>
          <a:ext cx="5232400" cy="1905000"/>
        </a:xfrm>
        <a:prstGeom prst="trapezoid">
          <a:avLst>
            <a:gd name="adj" fmla="val 6866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mk-MK" sz="4900" kern="1200" dirty="0" smtClean="0"/>
            <a:t>Благодарам за </a:t>
          </a:r>
          <a:endParaRPr lang="mk-MK" sz="4900" kern="1200" dirty="0"/>
        </a:p>
      </dsp:txBody>
      <dsp:txXfrm>
        <a:off x="2223769" y="1905000"/>
        <a:ext cx="3401060" cy="1905000"/>
      </dsp:txXfrm>
    </dsp:sp>
    <dsp:sp modelId="{99A53F60-B698-4298-81DA-251B3BC9C00C}">
      <dsp:nvSpPr>
        <dsp:cNvPr id="0" name=""/>
        <dsp:cNvSpPr/>
      </dsp:nvSpPr>
      <dsp:spPr>
        <a:xfrm>
          <a:off x="0" y="3810000"/>
          <a:ext cx="7848600" cy="1905000"/>
        </a:xfrm>
        <a:prstGeom prst="trapezoid">
          <a:avLst>
            <a:gd name="adj" fmla="val 68667"/>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mk-MK" sz="4900" kern="1200" dirty="0" smtClean="0"/>
            <a:t>Вниманието!</a:t>
          </a:r>
          <a:endParaRPr lang="mk-MK" sz="4900" kern="1200" dirty="0"/>
        </a:p>
      </dsp:txBody>
      <dsp:txXfrm>
        <a:off x="1373504" y="3810000"/>
        <a:ext cx="5101590" cy="1905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mk-M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DA054E1-2190-4C2D-9DD7-F1DAD4EBB109}" type="datetimeFigureOut">
              <a:rPr lang="mk-MK"/>
              <a:pPr>
                <a:defRPr/>
              </a:pPr>
              <a:t>11.02.2014</a:t>
            </a:fld>
            <a:endParaRPr lang="mk-M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mk-MK"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mk-MK"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mk-M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52C7C2D-15F8-4B83-882D-0E6951AFB5C8}" type="slidenum">
              <a:rPr lang="mk-MK"/>
              <a:pPr>
                <a:defRPr/>
              </a:pPr>
              <a:t>‹#›</a:t>
            </a:fld>
            <a:endParaRPr lang="mk-M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BA9C2B-07FA-4C56-A13D-6382CEA2DDA9}" type="slidenum">
              <a:rPr lang="mk-MK" smtClean="0"/>
              <a:pPr fontAlgn="base">
                <a:spcBef>
                  <a:spcPct val="0"/>
                </a:spcBef>
                <a:spcAft>
                  <a:spcPct val="0"/>
                </a:spcAft>
                <a:defRPr/>
              </a:pPr>
              <a:t>12</a:t>
            </a:fld>
            <a:endParaRPr lang="mk-M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2E9614-19CF-4039-B20D-ABA4C1904765}" type="slidenum">
              <a:rPr lang="mk-MK" smtClean="0"/>
              <a:pPr fontAlgn="base">
                <a:spcBef>
                  <a:spcPct val="0"/>
                </a:spcBef>
                <a:spcAft>
                  <a:spcPct val="0"/>
                </a:spcAft>
                <a:defRPr/>
              </a:pPr>
              <a:t>13</a:t>
            </a:fld>
            <a:endParaRPr lang="mk-MK"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250BCB-341F-4679-B415-61CD8A04ECF9}" type="slidenum">
              <a:rPr lang="mk-MK" smtClean="0"/>
              <a:pPr fontAlgn="base">
                <a:spcBef>
                  <a:spcPct val="0"/>
                </a:spcBef>
                <a:spcAft>
                  <a:spcPct val="0"/>
                </a:spcAft>
                <a:defRPr/>
              </a:pPr>
              <a:t>14</a:t>
            </a:fld>
            <a:endParaRPr lang="mk-MK"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CEA1E6-2F29-47B0-9B82-A7B9775A3A25}" type="slidenum">
              <a:rPr lang="mk-MK" smtClean="0"/>
              <a:pPr fontAlgn="base">
                <a:spcBef>
                  <a:spcPct val="0"/>
                </a:spcBef>
                <a:spcAft>
                  <a:spcPct val="0"/>
                </a:spcAft>
                <a:defRPr/>
              </a:pPr>
              <a:t>15</a:t>
            </a:fld>
            <a:endParaRPr lang="mk-MK"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47D789-B23B-4A84-9023-F373858E4E3F}" type="slidenum">
              <a:rPr lang="mk-MK" smtClean="0"/>
              <a:pPr fontAlgn="base">
                <a:spcBef>
                  <a:spcPct val="0"/>
                </a:spcBef>
                <a:spcAft>
                  <a:spcPct val="0"/>
                </a:spcAft>
                <a:defRPr/>
              </a:pPr>
              <a:t>16</a:t>
            </a:fld>
            <a:endParaRPr lang="mk-MK"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k-MK" dirty="0"/>
          </a:p>
        </p:txBody>
      </p:sp>
      <p:sp>
        <p:nvSpPr>
          <p:cNvPr id="4" name="Slide Number Placeholder 3"/>
          <p:cNvSpPr>
            <a:spLocks noGrp="1"/>
          </p:cNvSpPr>
          <p:nvPr>
            <p:ph type="sldNum" sz="quarter" idx="10"/>
          </p:nvPr>
        </p:nvSpPr>
        <p:spPr/>
        <p:txBody>
          <a:bodyPr/>
          <a:lstStyle/>
          <a:p>
            <a:pPr>
              <a:defRPr/>
            </a:pPr>
            <a:fld id="{A52C7C2D-15F8-4B83-882D-0E6951AFB5C8}" type="slidenum">
              <a:rPr lang="mk-MK" smtClean="0"/>
              <a:pPr>
                <a:defRPr/>
              </a:pPr>
              <a:t>39</a:t>
            </a:fld>
            <a:endParaRPr lang="mk-M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k-MK" dirty="0"/>
          </a:p>
        </p:txBody>
      </p:sp>
      <p:sp>
        <p:nvSpPr>
          <p:cNvPr id="4" name="Slide Number Placeholder 3"/>
          <p:cNvSpPr>
            <a:spLocks noGrp="1"/>
          </p:cNvSpPr>
          <p:nvPr>
            <p:ph type="sldNum" sz="quarter" idx="10"/>
          </p:nvPr>
        </p:nvSpPr>
        <p:spPr/>
        <p:txBody>
          <a:bodyPr/>
          <a:lstStyle/>
          <a:p>
            <a:pPr>
              <a:defRPr/>
            </a:pPr>
            <a:fld id="{A52C7C2D-15F8-4B83-882D-0E6951AFB5C8}" type="slidenum">
              <a:rPr lang="mk-MK" smtClean="0"/>
              <a:pPr>
                <a:defRPr/>
              </a:pPr>
              <a:t>40</a:t>
            </a:fld>
            <a:endParaRPr lang="mk-M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576FE60F-1647-4AE0-97CD-608FD48DF16B}" type="datetimeFigureOut">
              <a:rPr lang="en-US"/>
              <a:pPr>
                <a:defRPr/>
              </a:pPr>
              <a:t>2/11/2014</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F7842D89-5111-42B4-B0D3-451CE1DD85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0F27945-7069-4D45-9AB3-206635D91000}" type="datetimeFigureOut">
              <a:rPr lang="en-US"/>
              <a:pPr>
                <a:defRPr/>
              </a:pPr>
              <a:t>2/11/2014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6C2A50C-8335-4EF5-8401-51C3D80F27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F5E4DC5-B3C9-449F-B715-378432BA8D31}" type="datetimeFigureOut">
              <a:rPr lang="en-US"/>
              <a:pPr>
                <a:defRPr/>
              </a:pPr>
              <a:t>2/11/2014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6253ED-233B-435A-9FA8-F71CF40270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0EBBDA3-1DEB-489F-A393-0C8F63CB0BC2}" type="datetimeFigureOut">
              <a:rPr lang="en-US"/>
              <a:pPr>
                <a:defRPr/>
              </a:pPr>
              <a:t>2/11/2014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6B62088-2DAA-48EC-A23B-65A153A8C7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AE451573-55D3-43E1-A4F4-74D38FABF65C}" type="datetimeFigureOut">
              <a:rPr lang="en-US"/>
              <a:pPr>
                <a:defRPr/>
              </a:pPr>
              <a:t>2/11/2014</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C822D720-A982-4725-A1C3-46AAB5AB47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A66C731C-4A01-4C45-845F-A9CD5F7B1E7E}" type="datetimeFigureOut">
              <a:rPr lang="en-US"/>
              <a:pPr>
                <a:defRPr/>
              </a:pPr>
              <a:t>2/11/2014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47F90FE-9B31-4B4F-A2E6-B552266CD6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CE6D7330-FD88-48AB-9F0D-57B5F34C948D}" type="datetimeFigureOut">
              <a:rPr lang="en-US"/>
              <a:pPr>
                <a:defRPr/>
              </a:pPr>
              <a:t>2/11/2014</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EB938524-4ADA-4752-8A39-4FE9D4BBCCC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3321B6B-4B92-40C8-80EF-4B588977E43D}" type="datetimeFigureOut">
              <a:rPr lang="en-US"/>
              <a:pPr>
                <a:defRPr/>
              </a:pPr>
              <a:t>2/11/2014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D5B90111-24B4-4BAF-95E1-8D069043D1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CF9D5724-5AC2-47F1-A37B-1535EBBDAA70}" type="datetimeFigureOut">
              <a:rPr lang="en-US"/>
              <a:pPr>
                <a:defRPr/>
              </a:pPr>
              <a:t>2/11/2014</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0B4AED53-67FB-4DFC-A90B-D258C7EFB10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6A82B95-D122-4C8C-82DE-0AA1D50CE33A}" type="datetimeFigureOut">
              <a:rPr lang="en-US"/>
              <a:pPr>
                <a:defRPr/>
              </a:pPr>
              <a:t>2/11/2014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CA1C69C-3991-4D49-8C89-A7737EBE7A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983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7398"/>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8E3819D4-A076-435C-9ED7-B08260512AF0}" type="datetimeFigureOut">
              <a:rPr lang="en-US"/>
              <a:pPr>
                <a:defRPr/>
              </a:pPr>
              <a:t>2/11/2014</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7ACE4D54-1EFF-4117-ADED-6E7AC6758C4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2060"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fld id="{D8BEEC35-9184-43F0-A9D4-0D9F61DDE465}" type="datetimeFigureOut">
              <a:rPr lang="en-US"/>
              <a:pPr>
                <a:defRPr/>
              </a:pPr>
              <a:t>2/11/2014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defRPr/>
            </a:pPr>
            <a:fld id="{A6565BD3-017D-4661-BA66-3C6E7109FB6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010" r:id="rId1"/>
    <p:sldLayoutId id="2147484005" r:id="rId2"/>
    <p:sldLayoutId id="2147484011" r:id="rId3"/>
    <p:sldLayoutId id="2147484012" r:id="rId4"/>
    <p:sldLayoutId id="2147484013" r:id="rId5"/>
    <p:sldLayoutId id="2147484006" r:id="rId6"/>
    <p:sldLayoutId id="2147484014" r:id="rId7"/>
    <p:sldLayoutId id="2147484007" r:id="rId8"/>
    <p:sldLayoutId id="2147484015" r:id="rId9"/>
    <p:sldLayoutId id="2147484008" r:id="rId10"/>
    <p:sldLayoutId id="2147484009" r:id="rId11"/>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8001000" cy="533400"/>
          </a:xfrm>
        </p:spPr>
        <p:txBody>
          <a:bodyPr>
            <a:normAutofit fontScale="90000"/>
          </a:bodyPr>
          <a:lstStyle/>
          <a:p>
            <a:pPr algn="ctr" eaLnBrk="1" fontAlgn="auto" hangingPunct="1">
              <a:spcAft>
                <a:spcPts val="0"/>
              </a:spcAft>
              <a:defRPr/>
            </a:pPr>
            <a:r>
              <a:rPr lang="mk-MK" sz="2800" dirty="0" smtClean="0">
                <a:solidFill>
                  <a:schemeClr val="tx2">
                    <a:satMod val="200000"/>
                  </a:schemeClr>
                </a:solidFill>
              </a:rPr>
              <a:t>Презентација на Специјалистички труд  </a:t>
            </a:r>
            <a:br>
              <a:rPr lang="mk-MK" sz="2800" dirty="0" smtClean="0">
                <a:solidFill>
                  <a:schemeClr val="tx2">
                    <a:satMod val="200000"/>
                  </a:schemeClr>
                </a:solidFill>
              </a:rPr>
            </a:br>
            <a:endParaRPr lang="mk-MK" sz="2800" dirty="0">
              <a:solidFill>
                <a:schemeClr val="tx2">
                  <a:satMod val="200000"/>
                </a:schemeClr>
              </a:solidFill>
            </a:endParaRPr>
          </a:p>
        </p:txBody>
      </p:sp>
      <p:sp>
        <p:nvSpPr>
          <p:cNvPr id="9219" name="Subtitle 2"/>
          <p:cNvSpPr>
            <a:spLocks noGrp="1"/>
          </p:cNvSpPr>
          <p:nvPr>
            <p:ph type="subTitle" idx="1"/>
          </p:nvPr>
        </p:nvSpPr>
        <p:spPr>
          <a:xfrm>
            <a:off x="1371600" y="1371600"/>
            <a:ext cx="6400800" cy="5029200"/>
          </a:xfrm>
        </p:spPr>
        <p:txBody>
          <a:bodyPr/>
          <a:lstStyle/>
          <a:p>
            <a:pPr algn="ctr" eaLnBrk="1" hangingPunct="1">
              <a:spcBef>
                <a:spcPct val="0"/>
              </a:spcBef>
            </a:pPr>
            <a:r>
              <a:rPr lang="en-US" sz="1600" b="1" smtClean="0">
                <a:latin typeface="Arial Black" pitchFamily="34" charset="0"/>
              </a:rPr>
              <a:t>­­­</a:t>
            </a:r>
            <a:r>
              <a:rPr lang="mk-MK" sz="1600" b="1" smtClean="0">
                <a:latin typeface="Arial Black" pitchFamily="34" charset="0"/>
              </a:rPr>
              <a:t>Државен Универзитет „Гоце Делчев„- Штип</a:t>
            </a:r>
            <a:endParaRPr lang="mk-MK" sz="1600" smtClean="0">
              <a:latin typeface="Arial Black" pitchFamily="34" charset="0"/>
            </a:endParaRPr>
          </a:p>
          <a:p>
            <a:pPr algn="ctr" eaLnBrk="1" hangingPunct="1">
              <a:spcBef>
                <a:spcPct val="0"/>
              </a:spcBef>
            </a:pPr>
            <a:r>
              <a:rPr lang="mk-MK" sz="1600" b="1" smtClean="0">
                <a:latin typeface="Arial Black" pitchFamily="34" charset="0"/>
              </a:rPr>
              <a:t>Факултет за </a:t>
            </a:r>
            <a:r>
              <a:rPr lang="en-US" sz="1600" b="1" smtClean="0">
                <a:latin typeface="Arial Black" pitchFamily="34" charset="0"/>
              </a:rPr>
              <a:t>Медицински</a:t>
            </a:r>
            <a:r>
              <a:rPr lang="mk-MK" sz="1600" b="1" smtClean="0">
                <a:latin typeface="Arial Black" pitchFamily="34" charset="0"/>
              </a:rPr>
              <a:t> Науки-Висока Здравствена Школа</a:t>
            </a:r>
            <a:endParaRPr lang="mk-MK" sz="1600" smtClean="0">
              <a:latin typeface="Arial Black" pitchFamily="34" charset="0"/>
            </a:endParaRPr>
          </a:p>
          <a:p>
            <a:pPr algn="ctr" eaLnBrk="1" hangingPunct="1">
              <a:spcBef>
                <a:spcPct val="0"/>
              </a:spcBef>
            </a:pPr>
            <a:r>
              <a:rPr lang="mk-MK" sz="1600" b="1" smtClean="0">
                <a:latin typeface="Arial Black" pitchFamily="34" charset="0"/>
              </a:rPr>
              <a:t>Втор  Циклус Специјалистички Студии по Кинезитерапија</a:t>
            </a:r>
            <a:endParaRPr lang="mk-MK" sz="1600" smtClean="0">
              <a:latin typeface="Arial Black" pitchFamily="34" charset="0"/>
            </a:endParaRPr>
          </a:p>
          <a:p>
            <a:pPr algn="ctr" eaLnBrk="1" hangingPunct="1">
              <a:spcBef>
                <a:spcPct val="0"/>
              </a:spcBef>
            </a:pPr>
            <a:r>
              <a:rPr lang="mk-MK" sz="1600" b="1" smtClean="0">
                <a:latin typeface="Arial Black" pitchFamily="34" charset="0"/>
              </a:rPr>
              <a:t> </a:t>
            </a:r>
            <a:endParaRPr lang="mk-MK" sz="1600" smtClean="0">
              <a:latin typeface="Arial Black" pitchFamily="34" charset="0"/>
            </a:endParaRPr>
          </a:p>
          <a:p>
            <a:pPr algn="ctr" eaLnBrk="1" hangingPunct="1">
              <a:spcBef>
                <a:spcPct val="0"/>
              </a:spcBef>
            </a:pPr>
            <a:r>
              <a:rPr lang="mk-MK" sz="1600" smtClean="0">
                <a:latin typeface="Arial Black" pitchFamily="34" charset="0"/>
              </a:rPr>
              <a:t> </a:t>
            </a:r>
          </a:p>
          <a:p>
            <a:pPr algn="ctr" eaLnBrk="1" hangingPunct="1">
              <a:spcBef>
                <a:spcPct val="0"/>
              </a:spcBef>
            </a:pPr>
            <a:r>
              <a:rPr lang="mk-MK" sz="1600" smtClean="0">
                <a:latin typeface="Arial Black" pitchFamily="34" charset="0"/>
              </a:rPr>
              <a:t> </a:t>
            </a:r>
          </a:p>
          <a:p>
            <a:pPr algn="ctr" eaLnBrk="1" hangingPunct="1">
              <a:spcBef>
                <a:spcPct val="0"/>
              </a:spcBef>
            </a:pPr>
            <a:r>
              <a:rPr lang="mk-MK" sz="1600" b="1" smtClean="0">
                <a:latin typeface="Arial Black" pitchFamily="34" charset="0"/>
              </a:rPr>
              <a:t>Димов Богданчо</a:t>
            </a:r>
            <a:endParaRPr lang="mk-MK" sz="1600" smtClean="0">
              <a:latin typeface="Arial Black" pitchFamily="34" charset="0"/>
            </a:endParaRPr>
          </a:p>
          <a:p>
            <a:pPr algn="ctr" eaLnBrk="1" hangingPunct="1">
              <a:spcBef>
                <a:spcPct val="0"/>
              </a:spcBef>
            </a:pPr>
            <a:r>
              <a:rPr lang="mk-MK" sz="1600" b="1" smtClean="0">
                <a:latin typeface="Arial Black" pitchFamily="34" charset="0"/>
              </a:rPr>
              <a:t> </a:t>
            </a:r>
            <a:endParaRPr lang="mk-MK" sz="1600" smtClean="0">
              <a:latin typeface="Arial Black" pitchFamily="34" charset="0"/>
            </a:endParaRPr>
          </a:p>
          <a:p>
            <a:pPr algn="ctr" eaLnBrk="1" hangingPunct="1">
              <a:spcBef>
                <a:spcPct val="0"/>
              </a:spcBef>
            </a:pPr>
            <a:r>
              <a:rPr lang="mk-MK" sz="1600" b="1" smtClean="0">
                <a:latin typeface="Arial Black" pitchFamily="34" charset="0"/>
              </a:rPr>
              <a:t>„Кинезитерапија и Рехабилитација на пациенти со повреди на рамениот појас„</a:t>
            </a:r>
            <a:endParaRPr lang="mk-MK" sz="1600" smtClean="0">
              <a:latin typeface="Arial Black" pitchFamily="34" charset="0"/>
            </a:endParaRPr>
          </a:p>
          <a:p>
            <a:pPr algn="ctr" eaLnBrk="1" hangingPunct="1">
              <a:spcBef>
                <a:spcPct val="0"/>
              </a:spcBef>
            </a:pPr>
            <a:r>
              <a:rPr lang="mk-MK" sz="1600" b="1" smtClean="0">
                <a:latin typeface="Arial Black" pitchFamily="34" charset="0"/>
              </a:rPr>
              <a:t> </a:t>
            </a:r>
            <a:endParaRPr lang="mk-MK" sz="1600" smtClean="0">
              <a:latin typeface="Arial Black" pitchFamily="34" charset="0"/>
            </a:endParaRPr>
          </a:p>
          <a:p>
            <a:pPr algn="ctr" eaLnBrk="1" hangingPunct="1">
              <a:spcBef>
                <a:spcPct val="0"/>
              </a:spcBef>
            </a:pPr>
            <a:r>
              <a:rPr lang="mk-MK" sz="1600" b="1" smtClean="0">
                <a:latin typeface="Arial Black" pitchFamily="34" charset="0"/>
              </a:rPr>
              <a:t>„Kinezitherapautica end Rehabilitacion treatment of patient with traumatica part sholder“</a:t>
            </a:r>
            <a:endParaRPr lang="mk-MK" sz="1600" smtClean="0">
              <a:latin typeface="Arial Black" pitchFamily="34" charset="0"/>
            </a:endParaRPr>
          </a:p>
          <a:p>
            <a:pPr algn="ctr" eaLnBrk="1" hangingPunct="1">
              <a:spcBef>
                <a:spcPct val="0"/>
              </a:spcBef>
            </a:pPr>
            <a:r>
              <a:rPr lang="mk-MK" sz="1600" smtClean="0">
                <a:latin typeface="Arial Black" pitchFamily="34" charset="0"/>
              </a:rPr>
              <a:t> </a:t>
            </a:r>
          </a:p>
          <a:p>
            <a:pPr algn="ctr" eaLnBrk="1" hangingPunct="1">
              <a:spcBef>
                <a:spcPct val="0"/>
              </a:spcBef>
            </a:pPr>
            <a:r>
              <a:rPr lang="mk-MK" sz="1600" b="1" smtClean="0">
                <a:latin typeface="Arial Black" pitchFamily="34" charset="0"/>
              </a:rPr>
              <a:t>-Специјалистички труд-</a:t>
            </a:r>
            <a:endParaRPr lang="mk-MK" sz="1600" smtClean="0">
              <a:latin typeface="Arial Black" pitchFamily="34" charset="0"/>
            </a:endParaRPr>
          </a:p>
          <a:p>
            <a:pPr algn="ctr" eaLnBrk="1" hangingPunct="1">
              <a:spcBef>
                <a:spcPct val="0"/>
              </a:spcBef>
            </a:pPr>
            <a:r>
              <a:rPr lang="mk-MK" sz="1600" b="1" smtClean="0">
                <a:latin typeface="Arial Black" pitchFamily="34" charset="0"/>
              </a:rPr>
              <a:t>Штип. Декември 201</a:t>
            </a:r>
            <a:r>
              <a:rPr lang="en-US" sz="1600" b="1" smtClean="0">
                <a:latin typeface="Arial Black" pitchFamily="34" charset="0"/>
              </a:rPr>
              <a:t>3</a:t>
            </a:r>
            <a:endParaRPr lang="mk-MK" sz="1600" smtClean="0">
              <a:latin typeface="Arial Black" pitchFamily="34" charset="0"/>
            </a:endParaRPr>
          </a:p>
          <a:p>
            <a:pPr algn="ctr" eaLnBrk="1" hangingPunct="1">
              <a:spcBef>
                <a:spcPct val="0"/>
              </a:spcBef>
            </a:pPr>
            <a:endParaRPr lang="mk-MK" sz="1600" smtClean="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normAutofit fontScale="90000"/>
          </a:bodyPr>
          <a:lstStyle/>
          <a:p>
            <a:pPr algn="ctr" eaLnBrk="1" fontAlgn="auto" hangingPunct="1">
              <a:spcAft>
                <a:spcPts val="0"/>
              </a:spcAft>
              <a:defRPr/>
            </a:pPr>
            <a:r>
              <a:rPr lang="mk-MK" sz="2000" b="1" dirty="0" smtClean="0">
                <a:solidFill>
                  <a:schemeClr val="tx2">
                    <a:satMod val="200000"/>
                  </a:schemeClr>
                </a:solidFill>
              </a:rPr>
              <a:t>3.1 </a:t>
            </a:r>
            <a:r>
              <a:rPr lang="en-US" sz="2000" b="1" dirty="0" err="1" smtClean="0">
                <a:solidFill>
                  <a:schemeClr val="tx2">
                    <a:satMod val="200000"/>
                  </a:schemeClr>
                </a:solidFill>
              </a:rPr>
              <a:t>Функционални</a:t>
            </a:r>
            <a:r>
              <a:rPr lang="en-US" sz="2000" b="1" dirty="0" smtClean="0">
                <a:solidFill>
                  <a:schemeClr val="tx2">
                    <a:satMod val="200000"/>
                  </a:schemeClr>
                </a:solidFill>
              </a:rPr>
              <a:t> </a:t>
            </a:r>
            <a:r>
              <a:rPr lang="en-US" sz="2000" b="1" dirty="0" err="1" smtClean="0">
                <a:solidFill>
                  <a:schemeClr val="tx2">
                    <a:satMod val="200000"/>
                  </a:schemeClr>
                </a:solidFill>
              </a:rPr>
              <a:t>испитувања</a:t>
            </a:r>
            <a:r>
              <a:rPr lang="en-US" sz="2000" b="1" dirty="0" smtClean="0">
                <a:solidFill>
                  <a:schemeClr val="tx2">
                    <a:satMod val="200000"/>
                  </a:schemeClr>
                </a:solidFill>
              </a:rPr>
              <a:t> </a:t>
            </a:r>
            <a:r>
              <a:rPr lang="en-US" sz="2000" b="1" dirty="0" err="1" smtClean="0">
                <a:solidFill>
                  <a:schemeClr val="tx2">
                    <a:satMod val="200000"/>
                  </a:schemeClr>
                </a:solidFill>
              </a:rPr>
              <a:t>во</a:t>
            </a:r>
            <a:r>
              <a:rPr lang="en-US" sz="2000" b="1" dirty="0" smtClean="0">
                <a:solidFill>
                  <a:schemeClr val="tx2">
                    <a:satMod val="200000"/>
                  </a:schemeClr>
                </a:solidFill>
              </a:rPr>
              <a:t> </a:t>
            </a:r>
            <a:r>
              <a:rPr lang="en-US" sz="2000" b="1" dirty="0" err="1" smtClean="0">
                <a:solidFill>
                  <a:schemeClr val="tx2">
                    <a:satMod val="200000"/>
                  </a:schemeClr>
                </a:solidFill>
              </a:rPr>
              <a:t>рамениот</a:t>
            </a:r>
            <a:r>
              <a:rPr lang="en-US" sz="2000" b="1" dirty="0" smtClean="0">
                <a:solidFill>
                  <a:schemeClr val="tx2">
                    <a:satMod val="200000"/>
                  </a:schemeClr>
                </a:solidFill>
              </a:rPr>
              <a:t> </a:t>
            </a:r>
            <a:r>
              <a:rPr lang="en-US" sz="2000" b="1" dirty="0" err="1" smtClean="0">
                <a:solidFill>
                  <a:schemeClr val="tx2">
                    <a:satMod val="200000"/>
                  </a:schemeClr>
                </a:solidFill>
              </a:rPr>
              <a:t>појас</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 name="Content Placeholder 2"/>
          <p:cNvSpPr>
            <a:spLocks noGrp="1"/>
          </p:cNvSpPr>
          <p:nvPr>
            <p:ph idx="1"/>
          </p:nvPr>
        </p:nvSpPr>
        <p:spPr>
          <a:xfrm>
            <a:off x="838200" y="685800"/>
            <a:ext cx="8001000" cy="6019800"/>
          </a:xfrm>
        </p:spPr>
        <p:txBody>
          <a:bodyPr>
            <a:normAutofit fontScale="62500" lnSpcReduction="20000"/>
          </a:bodyPr>
          <a:lstStyle/>
          <a:p>
            <a:pPr marL="411480" eaLnBrk="1" fontAlgn="auto" hangingPunct="1">
              <a:spcAft>
                <a:spcPts val="0"/>
              </a:spcAft>
              <a:buFont typeface="Wingdings"/>
              <a:buChar char=""/>
              <a:defRPr/>
            </a:pPr>
            <a:r>
              <a:rPr lang="mk-MK" dirty="0" smtClean="0"/>
              <a:t> Движења во рамениот појас: абдукција во зависност од изведувањето може да биде активна, потпомогната или пасивна и има појава на болка и ограничување при нивно изведување.   Видови движења измерени  во степени:</a:t>
            </a:r>
          </a:p>
          <a:p>
            <a:pPr marL="411480" eaLnBrk="1" fontAlgn="auto" hangingPunct="1">
              <a:spcAft>
                <a:spcPts val="0"/>
              </a:spcAft>
              <a:buFont typeface="Wingdings"/>
              <a:buChar char=""/>
              <a:defRPr/>
            </a:pPr>
            <a:r>
              <a:rPr lang="mk-MK" dirty="0" smtClean="0"/>
              <a:t>- абдукција: ассистирана  болна и бавна, пасивна  при што  главата треба  да го допре увото (0-170*);</a:t>
            </a:r>
          </a:p>
          <a:p>
            <a:pPr marL="411480" eaLnBrk="1" fontAlgn="auto" hangingPunct="1">
              <a:spcAft>
                <a:spcPts val="0"/>
              </a:spcAft>
              <a:buFont typeface="Wingdings"/>
              <a:buChar char=""/>
              <a:defRPr/>
            </a:pPr>
            <a:r>
              <a:rPr lang="en-US" dirty="0" smtClean="0"/>
              <a:t>- </a:t>
            </a:r>
            <a:r>
              <a:rPr lang="mk-MK" dirty="0" smtClean="0"/>
              <a:t>аддукција: се фиксира аголот  на скапулата  и се мери art.glenohumeralis;</a:t>
            </a:r>
          </a:p>
          <a:p>
            <a:pPr marL="411480" eaLnBrk="1" fontAlgn="auto" hangingPunct="1">
              <a:spcAft>
                <a:spcPts val="0"/>
              </a:spcAft>
              <a:buFont typeface="Wingdings"/>
              <a:buChar char=""/>
              <a:defRPr/>
            </a:pPr>
            <a:r>
              <a:rPr lang="mk-MK" dirty="0" smtClean="0"/>
              <a:t>- аддукција  во екстензија (0-90*);</a:t>
            </a:r>
          </a:p>
          <a:p>
            <a:pPr marL="411480" eaLnBrk="1" fontAlgn="auto" hangingPunct="1">
              <a:spcAft>
                <a:spcPts val="0"/>
              </a:spcAft>
              <a:buFont typeface="Wingdings"/>
              <a:buChar char=""/>
              <a:defRPr/>
            </a:pPr>
            <a:r>
              <a:rPr lang="en-US" dirty="0" smtClean="0"/>
              <a:t>- </a:t>
            </a:r>
            <a:r>
              <a:rPr lang="en-US" dirty="0" err="1" smtClean="0"/>
              <a:t>предна</a:t>
            </a:r>
            <a:r>
              <a:rPr lang="en-US" dirty="0" smtClean="0"/>
              <a:t>  </a:t>
            </a:r>
            <a:r>
              <a:rPr lang="en-US" dirty="0" err="1" smtClean="0"/>
              <a:t>флексија</a:t>
            </a:r>
            <a:r>
              <a:rPr lang="en-US" dirty="0" smtClean="0"/>
              <a:t>: </a:t>
            </a:r>
            <a:r>
              <a:rPr lang="en-US" dirty="0" err="1" smtClean="0"/>
              <a:t>при</a:t>
            </a:r>
            <a:r>
              <a:rPr lang="en-US" dirty="0" smtClean="0"/>
              <a:t> </a:t>
            </a:r>
            <a:r>
              <a:rPr lang="mk-MK" dirty="0" smtClean="0"/>
              <a:t>што</a:t>
            </a:r>
            <a:r>
              <a:rPr lang="en-US" dirty="0" smtClean="0"/>
              <a:t> </a:t>
            </a:r>
            <a:r>
              <a:rPr lang="en-US" dirty="0" err="1" smtClean="0"/>
              <a:t>се</a:t>
            </a:r>
            <a:r>
              <a:rPr lang="en-US" dirty="0" smtClean="0"/>
              <a:t> </a:t>
            </a:r>
            <a:r>
              <a:rPr lang="en-US" dirty="0" err="1" smtClean="0"/>
              <a:t>мафта</a:t>
            </a:r>
            <a:r>
              <a:rPr lang="en-US" dirty="0" smtClean="0"/>
              <a:t> </a:t>
            </a:r>
            <a:r>
              <a:rPr lang="en-US" dirty="0" err="1" smtClean="0"/>
              <a:t>со</a:t>
            </a:r>
            <a:r>
              <a:rPr lang="en-US" dirty="0" smtClean="0"/>
              <a:t> </a:t>
            </a:r>
            <a:r>
              <a:rPr lang="en-US" dirty="0" err="1" smtClean="0"/>
              <a:t>рамото</a:t>
            </a:r>
            <a:r>
              <a:rPr lang="en-US" dirty="0" smtClean="0"/>
              <a:t> и  </a:t>
            </a:r>
            <a:r>
              <a:rPr lang="en-US" dirty="0" err="1" smtClean="0"/>
              <a:t>се</a:t>
            </a:r>
            <a:r>
              <a:rPr lang="en-US" dirty="0" smtClean="0"/>
              <a:t> </a:t>
            </a:r>
            <a:r>
              <a:rPr lang="en-US" dirty="0" err="1" smtClean="0"/>
              <a:t>гледа</a:t>
            </a:r>
            <a:r>
              <a:rPr lang="en-US" dirty="0" smtClean="0"/>
              <a:t>  </a:t>
            </a:r>
            <a:r>
              <a:rPr lang="en-US" dirty="0" err="1" smtClean="0"/>
              <a:t>од</a:t>
            </a:r>
            <a:r>
              <a:rPr lang="en-US" dirty="0" smtClean="0"/>
              <a:t> </a:t>
            </a:r>
            <a:r>
              <a:rPr lang="en-US" dirty="0" err="1" smtClean="0"/>
              <a:t>страна</a:t>
            </a:r>
            <a:r>
              <a:rPr lang="mk-MK" dirty="0" smtClean="0"/>
              <a:t>;</a:t>
            </a:r>
          </a:p>
          <a:p>
            <a:pPr marL="411480" eaLnBrk="1" fontAlgn="auto" hangingPunct="1">
              <a:spcAft>
                <a:spcPts val="0"/>
              </a:spcAft>
              <a:buFont typeface="Wingdings"/>
              <a:buChar char=""/>
              <a:defRPr/>
            </a:pPr>
            <a:r>
              <a:rPr lang="mk-MK" dirty="0" smtClean="0"/>
              <a:t>- задна екстензија: мавта со раката  наназад ( 0-50*);</a:t>
            </a:r>
          </a:p>
          <a:p>
            <a:pPr marL="411480" eaLnBrk="1" fontAlgn="auto" hangingPunct="1">
              <a:spcAft>
                <a:spcPts val="0"/>
              </a:spcAft>
              <a:buFont typeface="Wingdings"/>
              <a:buChar char=""/>
              <a:defRPr/>
            </a:pPr>
            <a:r>
              <a:rPr lang="mk-MK" dirty="0" smtClean="0"/>
              <a:t>- хоризонтална флексија: одозгора и изнесува ( 0-135*);</a:t>
            </a:r>
          </a:p>
          <a:p>
            <a:pPr marL="411480" eaLnBrk="1" fontAlgn="auto" hangingPunct="1">
              <a:spcAft>
                <a:spcPts val="0"/>
              </a:spcAft>
              <a:buFont typeface="Wingdings"/>
              <a:buChar char=""/>
              <a:defRPr/>
            </a:pPr>
            <a:r>
              <a:rPr lang="mk-MK" dirty="0" smtClean="0"/>
              <a:t>- ротаторен скрининг тест: се става  раката позади врз спротивната  скапула и се врши  интерна ротација  во екстензија или двете раце  на вратот. Кога има смрзнато рамо има болно движење;</a:t>
            </a:r>
          </a:p>
          <a:p>
            <a:pPr marL="411480" eaLnBrk="1" fontAlgn="auto" hangingPunct="1">
              <a:spcAft>
                <a:spcPts val="0"/>
              </a:spcAft>
              <a:buFont typeface="Wingdings"/>
              <a:buChar char=""/>
              <a:defRPr/>
            </a:pPr>
            <a:r>
              <a:rPr lang="mk-MK" dirty="0" smtClean="0"/>
              <a:t>- внатрешна ротација  во абдукција  и нормален обем е 70*;</a:t>
            </a:r>
          </a:p>
          <a:p>
            <a:pPr marL="411480" eaLnBrk="1" fontAlgn="auto" hangingPunct="1">
              <a:spcAft>
                <a:spcPts val="0"/>
              </a:spcAft>
              <a:buFont typeface="Wingdings"/>
              <a:buChar char=""/>
              <a:defRPr/>
            </a:pPr>
            <a:r>
              <a:rPr lang="mk-MK" dirty="0" smtClean="0"/>
              <a:t>- екстерна ротација во  абдукција е 90* со подигната  рака, а рамото  е во абдукција;</a:t>
            </a:r>
          </a:p>
          <a:p>
            <a:pPr marL="411480" eaLnBrk="1" fontAlgn="auto" hangingPunct="1">
              <a:spcAft>
                <a:spcPts val="0"/>
              </a:spcAft>
              <a:buFont typeface="Wingdings"/>
              <a:buChar char=""/>
              <a:defRPr/>
            </a:pPr>
            <a:r>
              <a:rPr lang="mk-MK" dirty="0" smtClean="0"/>
              <a:t>- екстерна ротација  во екстензија е 70 * со допрени лакти до телото;</a:t>
            </a:r>
          </a:p>
          <a:p>
            <a:pPr marL="411480" eaLnBrk="1" fontAlgn="auto" hangingPunct="1">
              <a:spcAft>
                <a:spcPts val="0"/>
              </a:spcAft>
              <a:buFont typeface="Wingdings"/>
              <a:buChar char=""/>
              <a:defRPr/>
            </a:pPr>
            <a:r>
              <a:rPr lang="mk-MK" dirty="0" smtClean="0"/>
              <a:t>- внатрешна ротација  во екстензија  со рака во предно воларна страна и изнесува  70*.</a:t>
            </a:r>
            <a:endParaRPr lang="mk-M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normAutofit fontScale="90000"/>
          </a:bodyPr>
          <a:lstStyle/>
          <a:p>
            <a:pPr algn="ctr" eaLnBrk="1" fontAlgn="auto" hangingPunct="1">
              <a:spcAft>
                <a:spcPts val="0"/>
              </a:spcAft>
              <a:defRPr/>
            </a:pPr>
            <a:r>
              <a:rPr lang="mk-MK" dirty="0" smtClean="0">
                <a:solidFill>
                  <a:schemeClr val="tx2">
                    <a:satMod val="200000"/>
                  </a:schemeClr>
                </a:solidFill>
              </a:rPr>
              <a:t> </a:t>
            </a:r>
            <a:r>
              <a:rPr lang="mk-MK" sz="2000" dirty="0" smtClean="0">
                <a:solidFill>
                  <a:schemeClr val="tx2">
                    <a:satMod val="200000"/>
                  </a:schemeClr>
                </a:solidFill>
              </a:rPr>
              <a:t>Слика 1.4 Приказ на движења во рамениот појас</a:t>
            </a:r>
            <a:r>
              <a:rPr lang="mk-MK" dirty="0" smtClean="0">
                <a:solidFill>
                  <a:schemeClr val="tx2">
                    <a:satMod val="200000"/>
                  </a:schemeClr>
                </a:solidFill>
              </a:rPr>
              <a:t/>
            </a:r>
            <a:br>
              <a:rPr lang="mk-MK" dirty="0" smtClean="0">
                <a:solidFill>
                  <a:schemeClr val="tx2">
                    <a:satMod val="200000"/>
                  </a:schemeClr>
                </a:solidFill>
              </a:rPr>
            </a:br>
            <a:r>
              <a:rPr lang="mk-MK" dirty="0" smtClean="0">
                <a:solidFill>
                  <a:schemeClr val="tx2">
                    <a:satMod val="200000"/>
                  </a:schemeClr>
                </a:solidFill>
              </a:rPr>
              <a:t> </a:t>
            </a:r>
            <a:endParaRPr lang="mk-MK" dirty="0">
              <a:solidFill>
                <a:schemeClr val="tx2">
                  <a:satMod val="200000"/>
                </a:schemeClr>
              </a:solidFill>
            </a:endParaRPr>
          </a:p>
        </p:txBody>
      </p:sp>
      <p:pic>
        <p:nvPicPr>
          <p:cNvPr id="4" name="Content Placeholder 3" descr="pokreti-u-ramenom-zglobu.jpg"/>
          <p:cNvPicPr>
            <a:picLocks noGrp="1" noChangeAspect="1"/>
          </p:cNvPicPr>
          <p:nvPr>
            <p:ph idx="1"/>
          </p:nvPr>
        </p:nvPicPr>
        <p:blipFill>
          <a:blip r:embed="rId2" cstate="print"/>
          <a:stretch>
            <a:fillRect/>
          </a:stretch>
        </p:blipFill>
        <p:spPr>
          <a:xfrm>
            <a:off x="1160463" y="762000"/>
            <a:ext cx="7280275" cy="5943600"/>
          </a:xfrm>
          <a:ln w="127000" cap="sq">
            <a:solidFill>
              <a:srgbClr val="000000"/>
            </a:solidFill>
          </a:ln>
          <a:effectLst>
            <a:outerShdw blurRad="57150" dist="50800" dir="2700000" algn="tl" rotWithShape="0">
              <a:srgbClr val="000000">
                <a:alpha val="4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normAutofit fontScale="90000"/>
          </a:bodyPr>
          <a:lstStyle/>
          <a:p>
            <a:pPr algn="ctr" eaLnBrk="1" fontAlgn="auto" hangingPunct="1">
              <a:spcAft>
                <a:spcPts val="0"/>
              </a:spcAft>
              <a:defRPr/>
            </a:pPr>
            <a:r>
              <a:rPr lang="mk-MK" sz="2000" b="1" dirty="0" smtClean="0">
                <a:solidFill>
                  <a:schemeClr val="tx2">
                    <a:satMod val="200000"/>
                  </a:schemeClr>
                </a:solidFill>
              </a:rPr>
              <a:t>3.2 Палпација и инспекција  во пределот на рамото</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 name="Content Placeholder 2"/>
          <p:cNvSpPr>
            <a:spLocks noGrp="1"/>
          </p:cNvSpPr>
          <p:nvPr>
            <p:ph idx="1"/>
          </p:nvPr>
        </p:nvSpPr>
        <p:spPr>
          <a:xfrm>
            <a:off x="838200" y="533400"/>
            <a:ext cx="8001000" cy="6096000"/>
          </a:xfrm>
        </p:spPr>
        <p:txBody>
          <a:bodyPr>
            <a:normAutofit fontScale="62500" lnSpcReduction="20000"/>
          </a:bodyPr>
          <a:lstStyle/>
          <a:p>
            <a:pPr marL="411480" eaLnBrk="1" fontAlgn="auto" hangingPunct="1">
              <a:spcAft>
                <a:spcPts val="0"/>
              </a:spcAft>
              <a:buFont typeface="Wingdings"/>
              <a:buChar char=""/>
              <a:defRPr/>
            </a:pPr>
            <a:r>
              <a:rPr lang="mk-MK" dirty="0" smtClean="0"/>
              <a:t>Инспекција: однапред, одзади, странично, одгоре, при што се забележуваат промени во обликот и анатомската поставеност на сегментите, појава на оток во пределот на рамениот појас, појава на деформација и асиметрија, луксација и сублуксација во пределот на рамото.</a:t>
            </a:r>
          </a:p>
          <a:p>
            <a:pPr marL="411480" eaLnBrk="1" fontAlgn="auto" hangingPunct="1">
              <a:spcAft>
                <a:spcPts val="0"/>
              </a:spcAft>
              <a:buFont typeface="Wingdings"/>
              <a:buChar char=""/>
              <a:defRPr/>
            </a:pPr>
            <a:r>
              <a:rPr lang="mk-MK" dirty="0" smtClean="0"/>
              <a:t>Палпација:  дифузна осетливост и појава на егостози, појава на оток при инфекција, појава на болка и крепитации во рамениот зглоб;</a:t>
            </a:r>
          </a:p>
          <a:p>
            <a:pPr marL="411480" eaLnBrk="1" fontAlgn="auto" hangingPunct="1">
              <a:spcAft>
                <a:spcPts val="0"/>
              </a:spcAft>
              <a:buFont typeface="Wingdings"/>
              <a:buChar char=""/>
              <a:defRPr/>
            </a:pPr>
            <a:r>
              <a:rPr lang="mk-MK" dirty="0" smtClean="0"/>
              <a:t>Движења во рамениот појас: абдукција во зависност од изведувањето може да биде: активна, потпомогната или пасивна.  Појава на болка и ограничување при изведување на: абдукција во екстензија, предна и задна флексија во рамото, хоризонтална флексија со поглед одозгоре, ротаторен скрининг тест  за интерна ротација во екстензија, екстерна ротација во абдукција  и внатрешна ротација во екстензија;                                                           </a:t>
            </a:r>
          </a:p>
          <a:p>
            <a:pPr marL="411480" eaLnBrk="1" fontAlgn="auto" hangingPunct="1">
              <a:spcAft>
                <a:spcPts val="0"/>
              </a:spcAft>
              <a:buFont typeface="Wingdings"/>
              <a:buChar char=""/>
              <a:defRPr/>
            </a:pPr>
            <a:r>
              <a:rPr lang="mk-MK" dirty="0" smtClean="0"/>
              <a:t>Цервикална кичма и испитување на делтоидната сила;</a:t>
            </a:r>
          </a:p>
          <a:p>
            <a:pPr marL="411480" eaLnBrk="1" fontAlgn="auto" hangingPunct="1">
              <a:spcAft>
                <a:spcPts val="0"/>
              </a:spcAft>
              <a:buFont typeface="Wingdings"/>
              <a:buChar char=""/>
              <a:defRPr/>
            </a:pPr>
            <a:r>
              <a:rPr lang="mk-MK" dirty="0" smtClean="0"/>
              <a:t>Аксиларен нерв со тест на полковнички беч за испитување на сензорната загуба и постоење на аксиларна парализа;</a:t>
            </a:r>
          </a:p>
          <a:p>
            <a:pPr marL="411480" eaLnBrk="1" fontAlgn="auto" hangingPunct="1">
              <a:spcAft>
                <a:spcPts val="0"/>
              </a:spcAft>
              <a:buFont typeface="Wingdings"/>
              <a:buChar char=""/>
              <a:defRPr/>
            </a:pPr>
            <a:r>
              <a:rPr lang="mk-MK" dirty="0" smtClean="0"/>
              <a:t>Долг торакален нерв при што од болниот се бара да ги потпре двете раце на ѕид и било каква појава на тенденција на крилеста скапула укажува на суспектна парализа на </a:t>
            </a:r>
            <a:r>
              <a:rPr lang="en-US" dirty="0" smtClean="0"/>
              <a:t>m</a:t>
            </a:r>
            <a:r>
              <a:rPr lang="mk-MK" dirty="0" smtClean="0"/>
              <a:t>.</a:t>
            </a:r>
            <a:r>
              <a:rPr lang="en-US" dirty="0" smtClean="0"/>
              <a:t> </a:t>
            </a:r>
            <a:r>
              <a:rPr lang="en-US" dirty="0" err="1" smtClean="0"/>
              <a:t>serratus</a:t>
            </a:r>
            <a:r>
              <a:rPr lang="en-US" dirty="0" smtClean="0"/>
              <a:t> anterior</a:t>
            </a:r>
            <a:r>
              <a:rPr lang="mk-MK" dirty="0" smtClean="0"/>
              <a:t>;</a:t>
            </a:r>
          </a:p>
          <a:p>
            <a:pPr marL="411480" eaLnBrk="1" fontAlgn="auto" hangingPunct="1">
              <a:spcAft>
                <a:spcPts val="0"/>
              </a:spcAft>
              <a:buFont typeface="Wingdings"/>
              <a:buChar char=""/>
              <a:defRPr/>
            </a:pPr>
            <a:r>
              <a:rPr lang="mk-MK" dirty="0" smtClean="0"/>
              <a:t>Руптура на долгата глава на бицепсот со тест  на влечење;</a:t>
            </a:r>
          </a:p>
          <a:p>
            <a:pPr marL="411480" eaLnBrk="1" fontAlgn="auto" hangingPunct="1">
              <a:spcAft>
                <a:spcPts val="0"/>
              </a:spcAft>
              <a:buFont typeface="Wingdings"/>
              <a:buChar char=""/>
              <a:defRPr/>
            </a:pPr>
            <a:r>
              <a:rPr lang="mk-MK" dirty="0" smtClean="0"/>
              <a:t>Крепитации во гленохумералниот или акромиоклавикуларниот зглоб и детекција на истите.</a:t>
            </a:r>
          </a:p>
          <a:p>
            <a:pPr marL="411480" eaLnBrk="1" fontAlgn="auto" hangingPunct="1">
              <a:spcAft>
                <a:spcPts val="0"/>
              </a:spcAft>
              <a:buFont typeface="Wingdings"/>
              <a:buChar char=""/>
              <a:defRPr/>
            </a:pPr>
            <a:endParaRPr lang="mk-M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normAutofit fontScale="90000"/>
          </a:bodyPr>
          <a:lstStyle/>
          <a:p>
            <a:pPr algn="ctr" eaLnBrk="1" fontAlgn="auto" hangingPunct="1">
              <a:spcAft>
                <a:spcPts val="0"/>
              </a:spcAft>
              <a:defRPr/>
            </a:pPr>
            <a:r>
              <a:rPr lang="mk-MK" sz="2000" b="1" dirty="0" smtClean="0">
                <a:solidFill>
                  <a:schemeClr val="tx2">
                    <a:satMod val="200000"/>
                  </a:schemeClr>
                </a:solidFill>
              </a:rPr>
              <a:t>3.3 Други видови на  тестирање</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 name="Content Placeholder 2"/>
          <p:cNvSpPr>
            <a:spLocks noGrp="1"/>
          </p:cNvSpPr>
          <p:nvPr>
            <p:ph idx="1"/>
          </p:nvPr>
        </p:nvSpPr>
        <p:spPr>
          <a:xfrm>
            <a:off x="685800" y="533400"/>
            <a:ext cx="8229600" cy="6324600"/>
          </a:xfrm>
        </p:spPr>
        <p:txBody>
          <a:bodyPr>
            <a:normAutofit fontScale="25000" lnSpcReduction="20000"/>
          </a:bodyPr>
          <a:lstStyle/>
          <a:p>
            <a:pPr marL="411480" eaLnBrk="1" fontAlgn="auto" hangingPunct="1">
              <a:spcAft>
                <a:spcPts val="0"/>
              </a:spcAft>
              <a:buFont typeface="Wingdings"/>
              <a:buChar char=""/>
              <a:defRPr/>
            </a:pPr>
            <a:r>
              <a:rPr lang="mk-MK" sz="5600" dirty="0" smtClean="0"/>
              <a:t>Ако пациентот не е во можност  активно да ја движи раката, да се обиде пасивно и притоа да се мисли на екстремно ротирање на раката додека се изведува тоа. Полниот обем упатува на интактен гленохумерален зглоб.</a:t>
            </a:r>
          </a:p>
          <a:p>
            <a:pPr marL="411480" eaLnBrk="1" fontAlgn="auto" hangingPunct="1">
              <a:spcAft>
                <a:spcPts val="0"/>
              </a:spcAft>
              <a:buFont typeface="Wingdings"/>
              <a:buChar char=""/>
              <a:defRPr/>
            </a:pPr>
            <a:r>
              <a:rPr lang="mk-MK" sz="5600" dirty="0" smtClean="0"/>
              <a:t> Се бара  од пациентот сам да ја подигне раката во вертикална позиција  и во колку може тогаш делтоидниот и аксиларниот нерв се  веројатно интактни односно доближени и има настанато компресија.</a:t>
            </a:r>
          </a:p>
          <a:p>
            <a:pPr marL="411480" eaLnBrk="1" fontAlgn="auto" hangingPunct="1">
              <a:spcAft>
                <a:spcPts val="0"/>
              </a:spcAft>
              <a:buFont typeface="Wingdings"/>
              <a:buChar char=""/>
              <a:defRPr/>
            </a:pPr>
            <a:r>
              <a:rPr lang="mk-MK" sz="5600" dirty="0" smtClean="0"/>
              <a:t>Се мери  степен на абдукција при нормален полн обем на движење раката може да  го допре увото со благ наклон на главата  и тој обем изнесува  0 до 170 степени .</a:t>
            </a:r>
          </a:p>
          <a:p>
            <a:pPr marL="411480" eaLnBrk="1" fontAlgn="auto" hangingPunct="1">
              <a:spcAft>
                <a:spcPts val="0"/>
              </a:spcAft>
              <a:buFont typeface="Wingdings"/>
              <a:buChar char=""/>
              <a:defRPr/>
            </a:pPr>
            <a:r>
              <a:rPr lang="mk-MK" sz="5600" dirty="0" smtClean="0"/>
              <a:t>  Се става  едната рака на спротивното рамо флектирана во лактот преку градите  и нормалниот обем изнесува 0 до 90 степени.</a:t>
            </a:r>
          </a:p>
          <a:p>
            <a:pPr marL="411480" eaLnBrk="1" fontAlgn="auto" hangingPunct="1">
              <a:spcAft>
                <a:spcPts val="0"/>
              </a:spcAft>
              <a:buFont typeface="Wingdings"/>
              <a:buChar char=""/>
              <a:defRPr/>
            </a:pPr>
            <a:r>
              <a:rPr lang="mk-MK" sz="5600" dirty="0" smtClean="0"/>
              <a:t>   Ротаторен скрининг тест се изведува  кога ќе се побара од пациентот да ја стави раката позади  на спротивната скапула и ова е тест за интерна ротација во екстензија.</a:t>
            </a:r>
          </a:p>
          <a:p>
            <a:pPr marL="411480" eaLnBrk="1" fontAlgn="auto" hangingPunct="1">
              <a:spcAft>
                <a:spcPts val="0"/>
              </a:spcAft>
              <a:buFont typeface="Wingdings"/>
              <a:buChar char=""/>
              <a:defRPr/>
            </a:pPr>
            <a:r>
              <a:rPr lang="mk-MK" sz="5600" dirty="0" smtClean="0"/>
              <a:t>  Се бара  од пациентот да ги стави двете раце зад главата да се провери надворешна ротација  при  90ст. абдукција. Спореди ги двете страни гледајќи одназад. Неможноста за изведувањето или ограничувањето  е вообичаено за замрзнато рамо.</a:t>
            </a:r>
          </a:p>
          <a:p>
            <a:pPr marL="411480" eaLnBrk="1" fontAlgn="auto" hangingPunct="1">
              <a:spcAft>
                <a:spcPts val="0"/>
              </a:spcAft>
              <a:buFont typeface="Wingdings"/>
              <a:buChar char=""/>
              <a:defRPr/>
            </a:pPr>
            <a:r>
              <a:rPr lang="mk-MK" sz="5600" dirty="0" smtClean="0"/>
              <a:t>7.    Цервикална кичма секогаш се испитува при преглед на рамената болка, а  тоа е двојно важно ако движењата  во рамото се нормални.</a:t>
            </a:r>
          </a:p>
          <a:p>
            <a:pPr marL="411480" eaLnBrk="1" fontAlgn="auto" hangingPunct="1">
              <a:spcAft>
                <a:spcPts val="0"/>
              </a:spcAft>
              <a:buFont typeface="Wingdings"/>
              <a:buChar char=""/>
              <a:defRPr/>
            </a:pPr>
            <a:r>
              <a:rPr lang="mk-MK" sz="5600" dirty="0" smtClean="0"/>
              <a:t>8.   Делтоидна сила се испитува така што се бара од пациентот да ја задржи раката елевирана  додека терапевтот врши притисок  надолу  врз  лакотот и  при тоа се забележува делтоидната контракција. Делтоидната парализа  ги следи тракционите повреди на аксиларниот нерв на пример после луксација во рамото.</a:t>
            </a:r>
          </a:p>
          <a:p>
            <a:pPr marL="411480" eaLnBrk="1" fontAlgn="auto" hangingPunct="1">
              <a:spcAft>
                <a:spcPts val="0"/>
              </a:spcAft>
              <a:buFont typeface="Wingdings"/>
              <a:buChar char=""/>
              <a:defRPr/>
            </a:pPr>
            <a:r>
              <a:rPr lang="mk-MK" sz="5600" dirty="0" smtClean="0"/>
              <a:t>9. Аксиларен нерв: тест за постоење на делтоидна активност. Се испитува просторот на полковничкиот беч на латералниот аспект на раката  за сензорната  загуба. Губењето на  сензибилитетот во овој простор  сугерира на аксиларна парализа.                                                           </a:t>
            </a:r>
          </a:p>
          <a:p>
            <a:pPr marL="411480" eaLnBrk="1" fontAlgn="auto" hangingPunct="1">
              <a:spcAft>
                <a:spcPts val="0"/>
              </a:spcAft>
              <a:buFont typeface="Wingdings"/>
              <a:buChar char=""/>
              <a:defRPr/>
            </a:pPr>
            <a:r>
              <a:rPr lang="mk-MK" sz="5600" dirty="0" smtClean="0"/>
              <a:t>10. Долг торакален нерв: Кога постои суспектна парализа на </a:t>
            </a:r>
            <a:r>
              <a:rPr lang="en-US" sz="5600" dirty="0" smtClean="0"/>
              <a:t>m. </a:t>
            </a:r>
            <a:r>
              <a:rPr lang="en-US" sz="5600" dirty="0" err="1" smtClean="0"/>
              <a:t>serratus</a:t>
            </a:r>
            <a:r>
              <a:rPr lang="en-US" sz="5600" dirty="0" smtClean="0"/>
              <a:t> anterior</a:t>
            </a:r>
            <a:r>
              <a:rPr lang="mk-MK" sz="5600" dirty="0" smtClean="0"/>
              <a:t>, побарај од пациентот да се потпре со двете раце истовремено наспроти ѕид и било каква тенденција  за крилеста скапула станува веднаш видлива.</a:t>
            </a:r>
          </a:p>
          <a:p>
            <a:pPr marL="411480" eaLnBrk="1" fontAlgn="auto" hangingPunct="1">
              <a:spcAft>
                <a:spcPts val="0"/>
              </a:spcAft>
              <a:buFont typeface="Wingdings"/>
              <a:buChar char=""/>
              <a:defRPr/>
            </a:pPr>
            <a:r>
              <a:rPr lang="mk-MK" sz="5600" dirty="0" smtClean="0"/>
              <a:t>11.  Долга глава на бицепсот: Се придржува лактот на  пациентот со едната рака. Се фаќа рачниот зглоб со другата рака од терапевтот и се бара од пациентот да ја повлече подлактицата према рамото додека вие му давате отпор  на овоа движење. Ако долгата глава на  бицепсот е руптурирана, тогаш мевот на бицепсот ќе се  прикаже како топка .</a:t>
            </a:r>
          </a:p>
          <a:p>
            <a:pPr marL="411480" eaLnBrk="1" fontAlgn="auto" hangingPunct="1">
              <a:spcAft>
                <a:spcPts val="0"/>
              </a:spcAft>
              <a:buFont typeface="Wingdings"/>
              <a:buChar char=""/>
              <a:defRPr/>
            </a:pPr>
            <a:endParaRPr lang="mk-MK" sz="3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914400"/>
          </a:xfrm>
        </p:spPr>
        <p:txBody>
          <a:bodyPr>
            <a:normAutofit fontScale="90000"/>
          </a:bodyPr>
          <a:lstStyle/>
          <a:p>
            <a:pPr algn="ctr" eaLnBrk="1" fontAlgn="auto" hangingPunct="1">
              <a:spcAft>
                <a:spcPts val="0"/>
              </a:spcAft>
              <a:defRPr/>
            </a:pPr>
            <a:r>
              <a:rPr lang="mk-MK" sz="2000" b="1" dirty="0" smtClean="0">
                <a:solidFill>
                  <a:schemeClr val="tx2">
                    <a:satMod val="200000"/>
                  </a:schemeClr>
                </a:solidFill>
              </a:rPr>
              <a:t>3.4 Испитување на комплексната функција</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 name="Content Placeholder 2"/>
          <p:cNvSpPr>
            <a:spLocks noGrp="1"/>
          </p:cNvSpPr>
          <p:nvPr>
            <p:ph idx="1"/>
          </p:nvPr>
        </p:nvSpPr>
        <p:spPr>
          <a:xfrm>
            <a:off x="762000" y="533400"/>
            <a:ext cx="8001000" cy="6096000"/>
          </a:xfrm>
        </p:spPr>
        <p:txBody>
          <a:bodyPr>
            <a:normAutofit fontScale="55000" lnSpcReduction="20000"/>
          </a:bodyPr>
          <a:lstStyle/>
          <a:p>
            <a:pPr marL="411480" eaLnBrk="1" fontAlgn="auto" hangingPunct="1">
              <a:spcAft>
                <a:spcPts val="0"/>
              </a:spcAft>
              <a:buFont typeface="Wingdings"/>
              <a:buChar char=""/>
              <a:defRPr/>
            </a:pPr>
            <a:r>
              <a:rPr lang="mk-MK" dirty="0" smtClean="0"/>
              <a:t> Компексната функција  се испитува со инспекцијата, палпацијата, и преку  одредени видови  на движења во пределот на рамениот појас. Инспекцијата се изведува во: </a:t>
            </a:r>
            <a:r>
              <a:rPr lang="sr-Latn-CS" dirty="0" smtClean="0"/>
              <a:t>art.sternoclavicularis, art.acromioclavicularis, m.deltoideus, </a:t>
            </a:r>
            <a:r>
              <a:rPr lang="mk-MK" dirty="0" smtClean="0"/>
              <a:t>калцифициран тендинит на </a:t>
            </a:r>
            <a:r>
              <a:rPr lang="sr-Latn-CS" dirty="0" smtClean="0"/>
              <a:t>m.supraspinatus, </a:t>
            </a:r>
            <a:r>
              <a:rPr lang="mk-MK" dirty="0" smtClean="0"/>
              <a:t>парализа на </a:t>
            </a:r>
            <a:r>
              <a:rPr lang="sr-Latn-CS" dirty="0" smtClean="0"/>
              <a:t>m.serratus anterior, ассиметрија на fossa  supraclavicularis, </a:t>
            </a:r>
            <a:r>
              <a:rPr lang="mk-MK" dirty="0" smtClean="0"/>
              <a:t> и </a:t>
            </a:r>
            <a:r>
              <a:rPr lang="sr-Latn-CS" dirty="0" smtClean="0"/>
              <a:t>егостоза на проксималниот дел на хумерусот</a:t>
            </a:r>
            <a:r>
              <a:rPr lang="mk-MK" dirty="0" smtClean="0"/>
              <a:t>.</a:t>
            </a:r>
          </a:p>
          <a:p>
            <a:pPr marL="411480" eaLnBrk="1" fontAlgn="auto" hangingPunct="1">
              <a:spcAft>
                <a:spcPts val="0"/>
              </a:spcAft>
              <a:buFont typeface="Wingdings"/>
              <a:buChar char=""/>
              <a:defRPr/>
            </a:pPr>
            <a:r>
              <a:rPr lang="mk-MK" dirty="0" smtClean="0">
                <a:solidFill>
                  <a:schemeClr val="accent3"/>
                </a:solidFill>
              </a:rPr>
              <a:t>     Видови инспекција:</a:t>
            </a:r>
          </a:p>
          <a:p>
            <a:pPr marL="411480" eaLnBrk="1" fontAlgn="auto" hangingPunct="1">
              <a:spcAft>
                <a:spcPts val="0"/>
              </a:spcAft>
              <a:buFont typeface="Wingdings"/>
              <a:buChar char=""/>
              <a:defRPr/>
            </a:pPr>
            <a:r>
              <a:rPr lang="mk-MK" dirty="0" smtClean="0"/>
              <a:t>- напред: сублуксација, fr. Clavicule,</a:t>
            </a:r>
            <a:r>
              <a:rPr lang="en-US" dirty="0" smtClean="0"/>
              <a:t> </a:t>
            </a:r>
            <a:r>
              <a:rPr lang="en-US" dirty="0" err="1" smtClean="0"/>
              <a:t>сублуксација</a:t>
            </a:r>
            <a:r>
              <a:rPr lang="en-US" dirty="0" smtClean="0"/>
              <a:t> </a:t>
            </a:r>
            <a:r>
              <a:rPr lang="en-US" dirty="0" err="1" smtClean="0"/>
              <a:t>на</a:t>
            </a:r>
            <a:r>
              <a:rPr lang="en-US" dirty="0" smtClean="0"/>
              <a:t> art. </a:t>
            </a:r>
            <a:r>
              <a:rPr lang="en-US" dirty="0" err="1" smtClean="0"/>
              <a:t>acromioclavikulare</a:t>
            </a:r>
            <a:r>
              <a:rPr lang="en-US" dirty="0" smtClean="0"/>
              <a:t>,  </a:t>
            </a:r>
            <a:r>
              <a:rPr lang="en-US" dirty="0" err="1" smtClean="0"/>
              <a:t>слабост</a:t>
            </a:r>
            <a:r>
              <a:rPr lang="en-US" dirty="0" smtClean="0"/>
              <a:t> </a:t>
            </a:r>
            <a:r>
              <a:rPr lang="en-US" dirty="0" err="1" smtClean="0"/>
              <a:t>на</a:t>
            </a:r>
            <a:r>
              <a:rPr lang="en-US" dirty="0" smtClean="0"/>
              <a:t>  m. </a:t>
            </a:r>
            <a:r>
              <a:rPr lang="en-US" dirty="0" err="1" smtClean="0"/>
              <a:t>deltoideus</a:t>
            </a:r>
            <a:r>
              <a:rPr lang="mk-MK" dirty="0" smtClean="0"/>
              <a:t>;</a:t>
            </a:r>
          </a:p>
          <a:p>
            <a:pPr marL="411480" eaLnBrk="1" fontAlgn="auto" hangingPunct="1">
              <a:spcAft>
                <a:spcPts val="0"/>
              </a:spcAft>
              <a:buFont typeface="Wingdings"/>
              <a:buChar char=""/>
              <a:defRPr/>
            </a:pPr>
            <a:r>
              <a:rPr lang="en-US" dirty="0" smtClean="0"/>
              <a:t>- </a:t>
            </a:r>
            <a:r>
              <a:rPr lang="en-US" dirty="0" err="1" smtClean="0"/>
              <a:t>стран</a:t>
            </a:r>
            <a:r>
              <a:rPr lang="mk-MK" dirty="0" smtClean="0"/>
              <a:t>и</a:t>
            </a:r>
            <a:r>
              <a:rPr lang="en-US" dirty="0" err="1" smtClean="0"/>
              <a:t>чно</a:t>
            </a:r>
            <a:r>
              <a:rPr lang="en-US" dirty="0" smtClean="0"/>
              <a:t>:</a:t>
            </a:r>
            <a:r>
              <a:rPr lang="mk-MK" dirty="0" smtClean="0"/>
              <a:t> оток на зглобот, инфекција, калцифициран тендинит  на </a:t>
            </a:r>
            <a:r>
              <a:rPr lang="en-US" dirty="0" smtClean="0"/>
              <a:t>m. </a:t>
            </a:r>
            <a:r>
              <a:rPr lang="en-US" dirty="0" err="1" smtClean="0"/>
              <a:t>supraspinatus</a:t>
            </a:r>
            <a:r>
              <a:rPr lang="mk-MK" dirty="0" smtClean="0"/>
              <a:t>;</a:t>
            </a:r>
          </a:p>
          <a:p>
            <a:pPr marL="411480" eaLnBrk="1" fontAlgn="auto" hangingPunct="1">
              <a:spcAft>
                <a:spcPts val="0"/>
              </a:spcAft>
              <a:buFont typeface="Wingdings"/>
              <a:buChar char=""/>
              <a:defRPr/>
            </a:pPr>
            <a:r>
              <a:rPr lang="mk-MK" dirty="0" smtClean="0"/>
              <a:t>- одзади: изменета скапула  кај </a:t>
            </a:r>
            <a:r>
              <a:rPr lang="en-US" dirty="0" err="1" smtClean="0"/>
              <a:t>Morbus</a:t>
            </a:r>
            <a:r>
              <a:rPr lang="en-US" dirty="0" smtClean="0"/>
              <a:t> </a:t>
            </a:r>
            <a:r>
              <a:rPr lang="en-US" dirty="0" err="1" smtClean="0"/>
              <a:t>Schprengel</a:t>
            </a:r>
            <a:r>
              <a:rPr lang="en-US" dirty="0" smtClean="0"/>
              <a:t> и </a:t>
            </a:r>
            <a:r>
              <a:rPr lang="en-US" dirty="0" err="1" smtClean="0"/>
              <a:t>Klippel-Faylov</a:t>
            </a:r>
            <a:r>
              <a:rPr lang="en-US" dirty="0" smtClean="0"/>
              <a:t>  </a:t>
            </a:r>
            <a:r>
              <a:rPr lang="en-US" dirty="0" err="1" smtClean="0"/>
              <a:t>синдром</a:t>
            </a:r>
            <a:endParaRPr lang="mk-MK" dirty="0" smtClean="0"/>
          </a:p>
          <a:p>
            <a:pPr marL="411480" eaLnBrk="1" fontAlgn="auto" hangingPunct="1">
              <a:spcAft>
                <a:spcPts val="0"/>
              </a:spcAft>
              <a:buFont typeface="Wingdings"/>
              <a:buChar char=""/>
              <a:defRPr/>
            </a:pPr>
            <a:r>
              <a:rPr lang="mk-MK" dirty="0" smtClean="0"/>
              <a:t> и појава на крилеста скапула;</a:t>
            </a:r>
          </a:p>
          <a:p>
            <a:pPr marL="411480" eaLnBrk="1" fontAlgn="auto" hangingPunct="1">
              <a:spcAft>
                <a:spcPts val="0"/>
              </a:spcAft>
              <a:buFont typeface="Wingdings"/>
              <a:buChar char=""/>
              <a:defRPr/>
            </a:pPr>
            <a:r>
              <a:rPr lang="mk-MK" dirty="0" smtClean="0"/>
              <a:t>- одгоре: појава на оток , деформација и асиметрија на рамото.</a:t>
            </a:r>
          </a:p>
          <a:p>
            <a:pPr marL="411480" eaLnBrk="1" fontAlgn="auto" hangingPunct="1">
              <a:spcAft>
                <a:spcPts val="0"/>
              </a:spcAft>
              <a:buFont typeface="Wingdings"/>
              <a:buChar char=""/>
              <a:defRPr/>
            </a:pPr>
            <a:r>
              <a:rPr lang="mk-MK" dirty="0" smtClean="0"/>
              <a:t>     Видови палпација:</a:t>
            </a:r>
          </a:p>
          <a:p>
            <a:pPr marL="411480" eaLnBrk="1" fontAlgn="auto" hangingPunct="1">
              <a:spcAft>
                <a:spcPts val="0"/>
              </a:spcAft>
              <a:buFont typeface="Wingdings"/>
              <a:buChar char=""/>
              <a:defRPr/>
            </a:pPr>
            <a:r>
              <a:rPr lang="mk-MK" dirty="0" smtClean="0"/>
              <a:t>- дифузна осетливост  и калцификација  на m.supraspinatus, егостоза на проксималниот дел  од хумерусот, појава на крепитации, при дислокација  и фрактури;</a:t>
            </a:r>
          </a:p>
          <a:p>
            <a:pPr marL="411480" eaLnBrk="1" fontAlgn="auto" hangingPunct="1">
              <a:spcAft>
                <a:spcPts val="0"/>
              </a:spcAft>
              <a:buFont typeface="Wingdings"/>
              <a:buChar char=""/>
              <a:defRPr/>
            </a:pPr>
            <a:r>
              <a:rPr lang="mk-MK" dirty="0" smtClean="0"/>
              <a:t>- преглед на цервикална кичма;</a:t>
            </a:r>
          </a:p>
          <a:p>
            <a:pPr marL="411480" eaLnBrk="1" fontAlgn="auto" hangingPunct="1">
              <a:spcAft>
                <a:spcPts val="0"/>
              </a:spcAft>
              <a:buFont typeface="Wingdings"/>
              <a:buChar char=""/>
              <a:defRPr/>
            </a:pPr>
            <a:r>
              <a:rPr lang="mk-MK" dirty="0" smtClean="0"/>
              <a:t>-мерење на делтоидната  сила  кога раката е во елевација   и ние вршиме притисок  кон доле;</a:t>
            </a:r>
          </a:p>
          <a:p>
            <a:pPr marL="411480" eaLnBrk="1" fontAlgn="auto" hangingPunct="1">
              <a:spcAft>
                <a:spcPts val="0"/>
              </a:spcAft>
              <a:buFont typeface="Wingdings"/>
              <a:buChar char=""/>
              <a:defRPr/>
            </a:pPr>
            <a:r>
              <a:rPr lang="mk-MK" dirty="0" smtClean="0"/>
              <a:t>- испитување на аксиларниот нерв со методот на т.н  полковнички беч при сензорна загуба и парализа  во аксилата.</a:t>
            </a:r>
            <a:endParaRPr lang="mk-M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eaLnBrk="1" fontAlgn="auto" hangingPunct="1">
              <a:spcAft>
                <a:spcPts val="0"/>
              </a:spcAft>
              <a:defRPr/>
            </a:pPr>
            <a:r>
              <a:rPr lang="mk-MK" sz="2400" b="1" dirty="0" smtClean="0">
                <a:solidFill>
                  <a:schemeClr val="tx2">
                    <a:satMod val="200000"/>
                  </a:schemeClr>
                </a:solidFill>
              </a:rPr>
              <a:t> 4.Заболувања во рамениот појас</a:t>
            </a:r>
            <a:endParaRPr lang="mk-MK" sz="2400" dirty="0">
              <a:solidFill>
                <a:schemeClr val="tx2">
                  <a:satMod val="200000"/>
                </a:schemeClr>
              </a:solidFill>
            </a:endParaRPr>
          </a:p>
        </p:txBody>
      </p:sp>
      <p:sp>
        <p:nvSpPr>
          <p:cNvPr id="23555" name="Content Placeholder 2"/>
          <p:cNvSpPr>
            <a:spLocks noGrp="1"/>
          </p:cNvSpPr>
          <p:nvPr>
            <p:ph idx="1"/>
          </p:nvPr>
        </p:nvSpPr>
        <p:spPr>
          <a:xfrm>
            <a:off x="914400" y="533400"/>
            <a:ext cx="7924800" cy="6172200"/>
          </a:xfrm>
        </p:spPr>
        <p:txBody>
          <a:bodyPr/>
          <a:lstStyle/>
          <a:p>
            <a:pPr eaLnBrk="1" hangingPunct="1"/>
            <a:endParaRPr lang="mk-MK" sz="2000" b="1" smtClean="0"/>
          </a:p>
          <a:p>
            <a:pPr eaLnBrk="1" hangingPunct="1"/>
            <a:r>
              <a:rPr lang="mk-MK" sz="2000" b="1" smtClean="0"/>
              <a:t>4.1 Хумероскапуларен периартрис</a:t>
            </a:r>
            <a:r>
              <a:rPr lang="sr-Latn-CS" sz="2000" b="1" smtClean="0"/>
              <a:t> (</a:t>
            </a:r>
            <a:r>
              <a:rPr lang="en-US" sz="2000" b="1" smtClean="0"/>
              <a:t>periartritis humeroscapularis)</a:t>
            </a:r>
            <a:endParaRPr lang="mk-MK" sz="2000" smtClean="0"/>
          </a:p>
          <a:p>
            <a:pPr eaLnBrk="1" hangingPunct="1"/>
            <a:r>
              <a:rPr lang="mk-MK" sz="2000" b="1" smtClean="0"/>
              <a:t>4.2 Повреди и фрактури во пределот на рамото</a:t>
            </a:r>
            <a:endParaRPr lang="mk-MK" sz="2000" smtClean="0"/>
          </a:p>
          <a:p>
            <a:pPr eaLnBrk="1" hangingPunct="1"/>
            <a:r>
              <a:rPr lang="mk-MK" sz="2000" b="1" smtClean="0"/>
              <a:t>4.3 Фрактури на клавикулата</a:t>
            </a:r>
            <a:endParaRPr lang="mk-MK" sz="2000" smtClean="0"/>
          </a:p>
          <a:p>
            <a:pPr eaLnBrk="1" hangingPunct="1"/>
            <a:r>
              <a:rPr lang="mk-MK" sz="2000" b="1" smtClean="0"/>
              <a:t>4.4 Акромиоклавикуларни повреди</a:t>
            </a:r>
            <a:endParaRPr lang="mk-MK" sz="2000" smtClean="0"/>
          </a:p>
          <a:p>
            <a:pPr eaLnBrk="1" hangingPunct="1"/>
            <a:r>
              <a:rPr lang="mk-MK" sz="2000" b="1" smtClean="0"/>
              <a:t>4.5 Фрактури на скапулата</a:t>
            </a:r>
            <a:endParaRPr lang="mk-MK" sz="2000" smtClean="0"/>
          </a:p>
          <a:p>
            <a:pPr eaLnBrk="1" hangingPunct="1"/>
            <a:r>
              <a:rPr lang="mk-MK" sz="2000" b="1" smtClean="0"/>
              <a:t>4.6 Луксации на рамениот зглоб</a:t>
            </a:r>
            <a:endParaRPr lang="mk-MK" sz="2000" smtClean="0"/>
          </a:p>
          <a:p>
            <a:pPr eaLnBrk="1" hangingPunct="1"/>
            <a:r>
              <a:rPr lang="mk-MK" sz="2000" b="1" smtClean="0"/>
              <a:t> 4.6.1 Акутна предна луксација во рамото</a:t>
            </a:r>
            <a:endParaRPr lang="mk-MK" sz="2000" smtClean="0"/>
          </a:p>
          <a:p>
            <a:pPr eaLnBrk="1" hangingPunct="1"/>
            <a:r>
              <a:rPr lang="mk-MK" sz="2000" b="1" smtClean="0"/>
              <a:t>4.6.2. Хабитуална предна луксација</a:t>
            </a:r>
            <a:endParaRPr lang="mk-MK" sz="2000" smtClean="0"/>
          </a:p>
          <a:p>
            <a:pPr eaLnBrk="1" hangingPunct="1"/>
            <a:r>
              <a:rPr lang="mk-MK" sz="2000" b="1" smtClean="0"/>
              <a:t>4.6.3 Луксациона фрактура на рамото</a:t>
            </a:r>
            <a:endParaRPr lang="mk-MK" sz="2000" smtClean="0"/>
          </a:p>
          <a:p>
            <a:pPr eaLnBrk="1" hangingPunct="1"/>
            <a:r>
              <a:rPr lang="mk-MK" sz="2000" smtClean="0"/>
              <a:t>.</a:t>
            </a:r>
            <a:r>
              <a:rPr lang="mk-MK" sz="2000" b="1" smtClean="0"/>
              <a:t>4.7 Контрактури во рамото</a:t>
            </a:r>
            <a:endParaRPr lang="mk-MK" sz="2000" smtClean="0"/>
          </a:p>
          <a:p>
            <a:pPr eaLnBrk="1" hangingPunct="1"/>
            <a:r>
              <a:rPr lang="mk-MK" sz="2000" b="1" smtClean="0"/>
              <a:t> 4.8 Повреда на периферни нерви на врат и рамо</a:t>
            </a:r>
          </a:p>
          <a:p>
            <a:pPr eaLnBrk="1" hangingPunct="1"/>
            <a:r>
              <a:rPr lang="mk-MK" sz="2000" b="1" smtClean="0"/>
              <a:t>4.9 Парализа на мускулите на рамениот појас</a:t>
            </a:r>
            <a:endParaRPr lang="mk-MK" sz="2000" smtClean="0"/>
          </a:p>
          <a:p>
            <a:pPr eaLnBrk="1" hangingPunct="1"/>
            <a:r>
              <a:rPr lang="en-US" sz="2000" b="1" smtClean="0"/>
              <a:t>5.0 </a:t>
            </a:r>
            <a:r>
              <a:rPr lang="mk-MK" sz="2000" b="1" smtClean="0"/>
              <a:t>Повреда на плексус брахијалис</a:t>
            </a:r>
            <a:endParaRPr lang="mk-MK" sz="2000" smtClean="0"/>
          </a:p>
          <a:p>
            <a:pPr eaLnBrk="1" hangingPunct="1"/>
            <a:endParaRPr lang="mk-MK" sz="2000" b="1"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normAutofit fontScale="90000"/>
          </a:bodyPr>
          <a:lstStyle/>
          <a:p>
            <a:pPr algn="ctr" eaLnBrk="1" fontAlgn="auto" hangingPunct="1">
              <a:spcAft>
                <a:spcPts val="0"/>
              </a:spcAft>
              <a:defRPr/>
            </a:pPr>
            <a:r>
              <a:rPr lang="en-US" sz="2000" b="1" dirty="0" smtClean="0">
                <a:solidFill>
                  <a:schemeClr val="tx2">
                    <a:satMod val="200000"/>
                  </a:schemeClr>
                </a:solidFill>
              </a:rPr>
              <a:t>5.0 </a:t>
            </a:r>
            <a:r>
              <a:rPr lang="mk-MK" sz="2000" b="1" dirty="0" smtClean="0">
                <a:solidFill>
                  <a:schemeClr val="tx2">
                    <a:satMod val="200000"/>
                  </a:schemeClr>
                </a:solidFill>
              </a:rPr>
              <a:t>Повреда на плексус брахијалис</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pic>
        <p:nvPicPr>
          <p:cNvPr id="4" name="Content Placeholder 3" descr="220px-Brachial_plexus.svg.png"/>
          <p:cNvPicPr>
            <a:picLocks noGrp="1" noChangeAspect="1"/>
          </p:cNvPicPr>
          <p:nvPr>
            <p:ph idx="1"/>
          </p:nvPr>
        </p:nvPicPr>
        <p:blipFill>
          <a:blip r:embed="rId3" cstate="print">
            <a:duotone>
              <a:prstClr val="black"/>
              <a:schemeClr val="accent3">
                <a:tint val="45000"/>
                <a:satMod val="400000"/>
              </a:schemeClr>
            </a:duotone>
          </a:blip>
          <a:stretch>
            <a:fillRect/>
          </a:stretch>
        </p:blipFill>
        <p:spPr>
          <a:xfrm>
            <a:off x="3752850" y="3641725"/>
            <a:ext cx="2095500" cy="857250"/>
          </a:xfrm>
          <a:ln w="127000" cap="sq">
            <a:solidFill>
              <a:srgbClr val="000000"/>
            </a:solidFill>
          </a:ln>
          <a:effectLst>
            <a:outerShdw blurRad="57150" dist="50800" dir="2700000" algn="tl" rotWithShape="0">
              <a:srgbClr val="000000">
                <a:alpha val="40000"/>
              </a:srgbClr>
            </a:outerShdw>
          </a:effectLst>
        </p:spPr>
      </p:pic>
      <p:pic>
        <p:nvPicPr>
          <p:cNvPr id="5" name="Picture 4" descr="250px-Gray808.png"/>
          <p:cNvPicPr>
            <a:picLocks noChangeAspect="1"/>
          </p:cNvPicPr>
          <p:nvPr/>
        </p:nvPicPr>
        <p:blipFill>
          <a:blip r:embed="rId4" cstate="print"/>
          <a:stretch>
            <a:fillRect/>
          </a:stretch>
        </p:blipFill>
        <p:spPr>
          <a:xfrm>
            <a:off x="1066800" y="1447800"/>
            <a:ext cx="7407275" cy="38862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77200" cy="914400"/>
          </a:xfrm>
        </p:spPr>
        <p:txBody>
          <a:bodyPr/>
          <a:lstStyle/>
          <a:p>
            <a:pPr algn="ctr" eaLnBrk="1" fontAlgn="auto" hangingPunct="1">
              <a:spcAft>
                <a:spcPts val="0"/>
              </a:spcAft>
              <a:defRPr/>
            </a:pPr>
            <a:r>
              <a:rPr lang="en-US" sz="2400" b="1" dirty="0" smtClean="0">
                <a:solidFill>
                  <a:schemeClr val="tx2">
                    <a:satMod val="200000"/>
                  </a:schemeClr>
                </a:solidFill>
              </a:rPr>
              <a:t>5.</a:t>
            </a:r>
            <a:r>
              <a:rPr lang="mk-MK" sz="2400" b="1" dirty="0" smtClean="0">
                <a:solidFill>
                  <a:schemeClr val="tx2">
                    <a:satMod val="200000"/>
                  </a:schemeClr>
                </a:solidFill>
              </a:rPr>
              <a:t>0</a:t>
            </a:r>
            <a:r>
              <a:rPr lang="en-US" sz="2400" b="1" dirty="0" smtClean="0">
                <a:solidFill>
                  <a:schemeClr val="tx2">
                    <a:satMod val="200000"/>
                  </a:schemeClr>
                </a:solidFill>
              </a:rPr>
              <a:t> </a:t>
            </a:r>
            <a:r>
              <a:rPr lang="mk-MK" sz="2400" b="1" dirty="0" smtClean="0">
                <a:solidFill>
                  <a:schemeClr val="tx2">
                    <a:satMod val="200000"/>
                  </a:schemeClr>
                </a:solidFill>
              </a:rPr>
              <a:t>Лекување на повредите на рамениот појас</a:t>
            </a:r>
            <a:endParaRPr lang="mk-MK" sz="2400" dirty="0">
              <a:solidFill>
                <a:schemeClr val="tx2">
                  <a:satMod val="200000"/>
                </a:schemeClr>
              </a:solidFill>
            </a:endParaRPr>
          </a:p>
        </p:txBody>
      </p:sp>
      <p:sp>
        <p:nvSpPr>
          <p:cNvPr id="3" name="Content Placeholder 2"/>
          <p:cNvSpPr>
            <a:spLocks noGrp="1"/>
          </p:cNvSpPr>
          <p:nvPr>
            <p:ph idx="1"/>
          </p:nvPr>
        </p:nvSpPr>
        <p:spPr>
          <a:xfrm>
            <a:off x="838200" y="990600"/>
            <a:ext cx="7848600" cy="5867400"/>
          </a:xfrm>
        </p:spPr>
        <p:txBody>
          <a:bodyPr>
            <a:normAutofit fontScale="77500" lnSpcReduction="20000"/>
          </a:bodyPr>
          <a:lstStyle/>
          <a:p>
            <a:pPr marL="411480" algn="just" eaLnBrk="1" fontAlgn="auto" hangingPunct="1">
              <a:spcAft>
                <a:spcPts val="0"/>
              </a:spcAft>
              <a:buFont typeface="Wingdings"/>
              <a:buChar char=""/>
              <a:defRPr/>
            </a:pPr>
            <a:r>
              <a:rPr lang="mk-MK" dirty="0" smtClean="0"/>
              <a:t> Сите повреди во пределот на рамениот појас преставуваат многу голем проблем за пациентот. Лекувањето е пред се  да се намалат или исчезнат болките како и појавата на хеморагијата во колку настанала при некоја од повредите, зајакнување на мускулно-лигаментниот состав како и  да се спречи понатамошна дислокација на  фрагментите и правилна имобилизација на зглобовите кое е многу важно за да не настане контрактура.                                                                      </a:t>
            </a:r>
          </a:p>
          <a:p>
            <a:pPr marL="411480" algn="just" eaLnBrk="1" fontAlgn="auto" hangingPunct="1">
              <a:spcAft>
                <a:spcPts val="0"/>
              </a:spcAft>
              <a:buFont typeface="Wingdings"/>
              <a:buChar char=""/>
              <a:defRPr/>
            </a:pPr>
            <a:r>
              <a:rPr lang="mk-MK" dirty="0" smtClean="0"/>
              <a:t>        Лекувањето зависи од самата ситуација и како се третирала повредата,  дали хирушки или  се превземале мерки за имобилизација по репозиција на фрагментите при фрактура или во зависност невролошката лезија. Лекувањето односно рехабилитацијата  почнува веднаш со примена на изометрички вежби</a:t>
            </a:r>
            <a:r>
              <a:rPr lang="en-US" dirty="0" smtClean="0"/>
              <a:t>, a</a:t>
            </a:r>
            <a:r>
              <a:rPr lang="mk-MK" dirty="0" smtClean="0"/>
              <a:t> во почетокот се применува и криотерапија како би се намалил отокот и се постигне аналгетички ефект. Активен програм на лекување започнува уште за време на имобилизацијата и веднаш по симнувањето на завоите. </a:t>
            </a:r>
            <a:endParaRPr lang="mk-M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lstStyle/>
          <a:p>
            <a:pPr algn="ctr" eaLnBrk="1" fontAlgn="auto" hangingPunct="1">
              <a:spcAft>
                <a:spcPts val="0"/>
              </a:spcAft>
              <a:defRPr/>
            </a:pPr>
            <a:r>
              <a:rPr lang="en-US" sz="2000" b="1" dirty="0" smtClean="0">
                <a:solidFill>
                  <a:schemeClr val="tx2">
                    <a:satMod val="200000"/>
                  </a:schemeClr>
                </a:solidFill>
              </a:rPr>
              <a:t>5.1 </a:t>
            </a:r>
            <a:r>
              <a:rPr lang="mk-MK" sz="2000" b="1" dirty="0" smtClean="0">
                <a:solidFill>
                  <a:schemeClr val="tx2">
                    <a:satMod val="200000"/>
                  </a:schemeClr>
                </a:solidFill>
              </a:rPr>
              <a:t> Третман на повредите на рамениот појас</a:t>
            </a:r>
            <a:r>
              <a:rPr lang="mk-MK" sz="2000" dirty="0" smtClean="0">
                <a:solidFill>
                  <a:schemeClr val="tx2">
                    <a:satMod val="200000"/>
                  </a:schemeClr>
                </a:solidFill>
              </a:rPr>
              <a:t/>
            </a:r>
            <a:br>
              <a:rPr lang="mk-MK" sz="2000" dirty="0" smtClean="0">
                <a:solidFill>
                  <a:schemeClr val="tx2">
                    <a:satMod val="200000"/>
                  </a:schemeClr>
                </a:solidFill>
              </a:rPr>
            </a:br>
            <a:endParaRPr lang="mk-MK" sz="2000" dirty="0">
              <a:solidFill>
                <a:schemeClr val="tx2">
                  <a:satMod val="200000"/>
                </a:schemeClr>
              </a:solidFill>
            </a:endParaRPr>
          </a:p>
        </p:txBody>
      </p:sp>
      <p:sp>
        <p:nvSpPr>
          <p:cNvPr id="25603" name="Content Placeholder 2"/>
          <p:cNvSpPr>
            <a:spLocks noGrp="1"/>
          </p:cNvSpPr>
          <p:nvPr>
            <p:ph idx="1"/>
          </p:nvPr>
        </p:nvSpPr>
        <p:spPr>
          <a:xfrm>
            <a:off x="838200" y="1295400"/>
            <a:ext cx="7924800" cy="5105400"/>
          </a:xfrm>
        </p:spPr>
        <p:txBody>
          <a:bodyPr>
            <a:normAutofit fontScale="92500" lnSpcReduction="10000"/>
          </a:bodyPr>
          <a:lstStyle/>
          <a:p>
            <a:pPr marL="411480" algn="just" eaLnBrk="1" fontAlgn="auto" hangingPunct="1">
              <a:spcAft>
                <a:spcPts val="0"/>
              </a:spcAft>
              <a:buFont typeface="Wingdings"/>
              <a:buChar char=""/>
              <a:defRPr/>
            </a:pPr>
            <a:r>
              <a:rPr lang="mk-MK" sz="1800" dirty="0" smtClean="0">
                <a:cs typeface="Aharoni" pitchFamily="2" charset="-79"/>
              </a:rPr>
              <a:t>         Лекувањето односно рехабилитацијата  почнува веднаш со примена на изометрички вежби</a:t>
            </a:r>
            <a:r>
              <a:rPr lang="en-US" sz="1800" dirty="0" smtClean="0">
                <a:latin typeface="Aharoni" pitchFamily="2" charset="-79"/>
                <a:cs typeface="Aharoni" pitchFamily="2" charset="-79"/>
              </a:rPr>
              <a:t>, a</a:t>
            </a:r>
            <a:r>
              <a:rPr lang="mk-MK" sz="1800" dirty="0" smtClean="0">
                <a:cs typeface="Aharoni" pitchFamily="2" charset="-79"/>
              </a:rPr>
              <a:t> во почетокот се применува и криотерапија како би се намалил отокот и се постигне аналгетички ефект. Активен програм на лекување започнува уште за време на имобилизацијата и веднаш по симнувањето на завоите.  Лекувањето при луксациите  која е најчесто пратена со оштетување и на меките ткива, брахијалниот плексус и мускулатурата, бара хитна интервенција и мора во колку е можно во најкратко време да се репонира најкасно 1 час од повредата и поставување на имобилизација која се носи 4 недели со редовна контрола од страна на ортопедот. Масажата се применува во зависност од тоа дали постои индикација  за заболувањето  и за кој вид на повреда се работи. Од електротераписките процедури се применува  дијадинамична струја и галванизација  при оштетување на аксијалниот нервен сплет . </a:t>
            </a:r>
          </a:p>
          <a:p>
            <a:pPr marL="411480" algn="just" eaLnBrk="1" fontAlgn="auto" hangingPunct="1">
              <a:spcAft>
                <a:spcPts val="0"/>
              </a:spcAft>
              <a:buFont typeface="Wingdings"/>
              <a:buChar char=""/>
              <a:defRPr/>
            </a:pPr>
            <a:r>
              <a:rPr lang="mk-MK" sz="1800" dirty="0" smtClean="0">
                <a:cs typeface="Aharoni" pitchFamily="2" charset="-79"/>
              </a:rPr>
              <a:t>          При фрактури  се префземаат сите мерки за заштита од настанување на контрактура како и за да се зачува трофиката на засегнатиот сегмент. При повреди и лезија на нервни сплетови, после сите електродијагностички постапки се  применува биполарна  техника на електростимулација. Покасно во колку дозволува повредата и во зависност од степенот на оштетувањето може да се воведат и  хидротераписки процедури како и изометрички и пендуларни вежби</a:t>
            </a:r>
            <a:r>
              <a:rPr lang="en-US" sz="1800" dirty="0" smtClean="0">
                <a:latin typeface="Aharoni" pitchFamily="2" charset="-79"/>
                <a:cs typeface="Aharoni" pitchFamily="2" charset="-79"/>
              </a:rPr>
              <a:t>,</a:t>
            </a:r>
            <a:r>
              <a:rPr lang="mk-MK" sz="1800" dirty="0" smtClean="0">
                <a:cs typeface="Aharoni" pitchFamily="2" charset="-79"/>
              </a:rPr>
              <a:t> а покасно и пливање како би се вратила изгубената  функција на повредениот екстремитет.</a:t>
            </a:r>
          </a:p>
          <a:p>
            <a:pPr marL="411480" eaLnBrk="1" fontAlgn="auto" hangingPunct="1">
              <a:spcAft>
                <a:spcPts val="0"/>
              </a:spcAft>
              <a:buFont typeface="Wingdings"/>
              <a:buChar char=""/>
              <a:defRPr/>
            </a:pPr>
            <a:endParaRPr lang="mk-MK"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914400"/>
          </a:xfrm>
        </p:spPr>
        <p:txBody>
          <a:bodyPr>
            <a:normAutofit/>
          </a:bodyPr>
          <a:lstStyle/>
          <a:p>
            <a:pPr algn="ctr" eaLnBrk="1" fontAlgn="auto" hangingPunct="1">
              <a:spcAft>
                <a:spcPts val="0"/>
              </a:spcAft>
              <a:defRPr/>
            </a:pPr>
            <a:r>
              <a:rPr lang="mk-MK" sz="2400" b="1" dirty="0" smtClean="0">
                <a:solidFill>
                  <a:schemeClr val="tx2">
                    <a:satMod val="200000"/>
                  </a:schemeClr>
                </a:solidFill>
              </a:rPr>
              <a:t>6.0 Задачи на кинезитерапискиот третман се :</a:t>
            </a:r>
            <a:r>
              <a:rPr lang="mk-MK" sz="2400" dirty="0" smtClean="0">
                <a:solidFill>
                  <a:schemeClr val="tx2">
                    <a:satMod val="200000"/>
                  </a:schemeClr>
                </a:solidFill>
              </a:rPr>
              <a:t/>
            </a:r>
            <a:br>
              <a:rPr lang="mk-MK" sz="2400" dirty="0" smtClean="0">
                <a:solidFill>
                  <a:schemeClr val="tx2">
                    <a:satMod val="200000"/>
                  </a:schemeClr>
                </a:solidFill>
              </a:rPr>
            </a:br>
            <a:endParaRPr lang="mk-MK" sz="2400" dirty="0">
              <a:solidFill>
                <a:schemeClr val="tx2">
                  <a:satMod val="200000"/>
                </a:schemeClr>
              </a:solidFill>
            </a:endParaRPr>
          </a:p>
        </p:txBody>
      </p:sp>
      <p:sp>
        <p:nvSpPr>
          <p:cNvPr id="27651" name="Content Placeholder 2"/>
          <p:cNvSpPr>
            <a:spLocks noGrp="1"/>
          </p:cNvSpPr>
          <p:nvPr>
            <p:ph idx="1"/>
          </p:nvPr>
        </p:nvSpPr>
        <p:spPr>
          <a:xfrm>
            <a:off x="914400" y="1981200"/>
            <a:ext cx="7772400" cy="4343400"/>
          </a:xfrm>
        </p:spPr>
        <p:txBody>
          <a:bodyPr/>
          <a:lstStyle/>
          <a:p>
            <a:pPr eaLnBrk="1" hangingPunct="1"/>
            <a:r>
              <a:rPr lang="mk-MK" sz="2000" smtClean="0">
                <a:cs typeface="Aharoni" pitchFamily="2" charset="-79"/>
              </a:rPr>
              <a:t> </a:t>
            </a:r>
            <a:r>
              <a:rPr lang="en-US" sz="2000" smtClean="0">
                <a:latin typeface="Aharoni" pitchFamily="2" charset="-79"/>
                <a:cs typeface="Aharoni" pitchFamily="2" charset="-79"/>
              </a:rPr>
              <a:t>    </a:t>
            </a:r>
            <a:r>
              <a:rPr lang="mk-MK" sz="2000" smtClean="0">
                <a:cs typeface="Aharoni" pitchFamily="2" charset="-79"/>
              </a:rPr>
              <a:t>1. да се намали времето на рехабилитацијата на повредата;</a:t>
            </a:r>
          </a:p>
          <a:p>
            <a:pPr eaLnBrk="1" hangingPunct="1"/>
            <a:r>
              <a:rPr lang="mk-MK" sz="2000" smtClean="0">
                <a:cs typeface="Aharoni" pitchFamily="2" charset="-79"/>
              </a:rPr>
              <a:t>     2. да со воспостави полниот обем на движење во рамениот појас;</a:t>
            </a:r>
          </a:p>
          <a:p>
            <a:pPr eaLnBrk="1" hangingPunct="1"/>
            <a:r>
              <a:rPr lang="mk-MK" sz="2000" smtClean="0">
                <a:cs typeface="Aharoni" pitchFamily="2" charset="-79"/>
              </a:rPr>
              <a:t>     3. да се спречи понатамошната појава на контрактури;</a:t>
            </a:r>
          </a:p>
          <a:p>
            <a:pPr eaLnBrk="1" hangingPunct="1"/>
            <a:r>
              <a:rPr lang="mk-MK" sz="2000" smtClean="0">
                <a:cs typeface="Aharoni" pitchFamily="2" charset="-79"/>
              </a:rPr>
              <a:t>     4. да се зајакне повредената или ослабена и атрофирана мускулатура;</a:t>
            </a:r>
          </a:p>
          <a:p>
            <a:pPr eaLnBrk="1" hangingPunct="1"/>
            <a:r>
              <a:rPr lang="mk-MK" sz="2000" smtClean="0">
                <a:cs typeface="Aharoni" pitchFamily="2" charset="-79"/>
              </a:rPr>
              <a:t>     5. да се постигнат сите движења во засегнатите зглобови; </a:t>
            </a:r>
          </a:p>
          <a:p>
            <a:pPr eaLnBrk="1" hangingPunct="1"/>
            <a:r>
              <a:rPr lang="mk-MK" sz="2000" smtClean="0">
                <a:cs typeface="Aharoni" pitchFamily="2" charset="-79"/>
              </a:rPr>
              <a:t>     6. да се спречат или исклучат сите видови патолошки состојби;</a:t>
            </a:r>
          </a:p>
          <a:p>
            <a:pPr eaLnBrk="1" hangingPunct="1"/>
            <a:r>
              <a:rPr lang="mk-MK" sz="2000" smtClean="0">
                <a:cs typeface="Aharoni" pitchFamily="2" charset="-79"/>
              </a:rPr>
              <a:t>     7. да се исклучат заменските и компензаторни движења;</a:t>
            </a:r>
          </a:p>
          <a:p>
            <a:pPr eaLnBrk="1" hangingPunct="1"/>
            <a:r>
              <a:rPr lang="mk-MK" sz="2000" smtClean="0">
                <a:cs typeface="Aharoni" pitchFamily="2" charset="-79"/>
              </a:rPr>
              <a:t>     8. да се оспособи пациентот за нормален живот.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mk-MK" sz="2800" dirty="0" smtClean="0">
                <a:solidFill>
                  <a:schemeClr val="tx2">
                    <a:satMod val="200000"/>
                  </a:schemeClr>
                </a:solidFill>
              </a:rPr>
              <a:t>Благодарност</a:t>
            </a:r>
            <a:endParaRPr lang="mk-MK" sz="2800" dirty="0">
              <a:solidFill>
                <a:schemeClr val="tx2">
                  <a:satMod val="200000"/>
                </a:schemeClr>
              </a:solidFill>
            </a:endParaRPr>
          </a:p>
        </p:txBody>
      </p:sp>
      <p:sp>
        <p:nvSpPr>
          <p:cNvPr id="9219" name="Content Placeholder 2"/>
          <p:cNvSpPr>
            <a:spLocks noGrp="1"/>
          </p:cNvSpPr>
          <p:nvPr>
            <p:ph idx="1"/>
          </p:nvPr>
        </p:nvSpPr>
        <p:spPr>
          <a:xfrm>
            <a:off x="838200" y="914400"/>
            <a:ext cx="7620000" cy="5715000"/>
          </a:xfrm>
        </p:spPr>
        <p:txBody>
          <a:bodyPr>
            <a:normAutofit lnSpcReduction="10000"/>
          </a:bodyPr>
          <a:lstStyle/>
          <a:p>
            <a:pPr marL="411480" algn="just" eaLnBrk="1" fontAlgn="auto" hangingPunct="1">
              <a:spcAft>
                <a:spcPts val="0"/>
              </a:spcAft>
              <a:buFont typeface="Wingdings" pitchFamily="2" charset="2"/>
              <a:buNone/>
              <a:defRPr/>
            </a:pPr>
            <a:r>
              <a:rPr lang="mk-MK" sz="1400" b="1" smtClean="0"/>
              <a:t> </a:t>
            </a:r>
            <a:endParaRPr lang="mk-MK" sz="1400" smtClean="0"/>
          </a:p>
          <a:p>
            <a:pPr marL="411480" algn="just" eaLnBrk="1" fontAlgn="auto" hangingPunct="1">
              <a:spcAft>
                <a:spcPts val="0"/>
              </a:spcAft>
              <a:buFont typeface="Wingdings" pitchFamily="2" charset="2"/>
              <a:buNone/>
              <a:defRPr/>
            </a:pPr>
            <a:r>
              <a:rPr lang="mk-MK" sz="1400" b="1" smtClean="0">
                <a:cs typeface="Aharoni" pitchFamily="2" charset="-79"/>
              </a:rPr>
              <a:t>           </a:t>
            </a:r>
            <a:r>
              <a:rPr lang="mk-MK" sz="1400" smtClean="0">
                <a:cs typeface="Aharoni" pitchFamily="2" charset="-79"/>
              </a:rPr>
              <a:t>Пред  да ја искажам мојата голема благодарност до сите мои професори, доктори, колеги и останат медицински персонал  за целокупната помош од нивна страна што ми ја дадоа во текот на изработката на овој стручен труд, сакам да посветам неколку зборови за поттикот  што го имав околу изборот на насловот и темата за истиот.</a:t>
            </a:r>
          </a:p>
          <a:p>
            <a:pPr marL="411480" algn="just" eaLnBrk="1" fontAlgn="auto" hangingPunct="1">
              <a:spcAft>
                <a:spcPts val="0"/>
              </a:spcAft>
              <a:buFont typeface="Wingdings" pitchFamily="2" charset="2"/>
              <a:buNone/>
              <a:defRPr/>
            </a:pPr>
            <a:r>
              <a:rPr lang="mk-MK" sz="1400" smtClean="0">
                <a:cs typeface="Aharoni" pitchFamily="2" charset="-79"/>
              </a:rPr>
              <a:t>      Како долгогодишен и образован здравствен работник во областа на медицината, имав секојдневна можност да се сретнувам со различни луѓе  кои имаа најразлични проблеми од повеќе области во медицината и сето тоа искуство и знаење што го имав сретнато во текот на работните обврски и активности, ми дадоа многу голем поттик  и понатаму </a:t>
            </a:r>
            <a:r>
              <a:rPr lang="en-US" sz="1400" smtClean="0">
                <a:latin typeface="Aharoni" pitchFamily="2" charset="-79"/>
                <a:cs typeface="Aharoni" pitchFamily="2" charset="-79"/>
              </a:rPr>
              <a:t>да </a:t>
            </a:r>
            <a:r>
              <a:rPr lang="mk-MK" sz="1400" smtClean="0">
                <a:cs typeface="Aharoni" pitchFamily="2" charset="-79"/>
              </a:rPr>
              <a:t>учам и се доусовршувам, со цел на некој начин им помагам на луѓето. Како дипломиран и искусен физиотерапевт и кинезитерапевт да постигнам напредок и значење во областа на системот на здраствена заштита на луѓето и општеството.</a:t>
            </a:r>
          </a:p>
          <a:p>
            <a:pPr marL="411480" algn="just" eaLnBrk="1" fontAlgn="auto" hangingPunct="1">
              <a:spcAft>
                <a:spcPts val="0"/>
              </a:spcAft>
              <a:buFont typeface="Wingdings" pitchFamily="2" charset="2"/>
              <a:buNone/>
              <a:defRPr/>
            </a:pPr>
            <a:r>
              <a:rPr lang="mk-MK" sz="1400" smtClean="0">
                <a:cs typeface="Aharoni" pitchFamily="2" charset="-79"/>
              </a:rPr>
              <a:t>     Чуствувам голема потреба пред се да и се заблагодарам на мојата ценета Професорка/Ментор на овој специјалистички труд за целокупната и неизмерна помош и поддршка што ми ја пренесе во текот на  четиригодишните стручни студии и со нејзина помош да успеам  да го реализирам истиот труд.</a:t>
            </a:r>
          </a:p>
          <a:p>
            <a:pPr marL="411480" algn="just" eaLnBrk="1" fontAlgn="auto" hangingPunct="1">
              <a:spcAft>
                <a:spcPts val="0"/>
              </a:spcAft>
              <a:buFont typeface="Wingdings" pitchFamily="2" charset="2"/>
              <a:buNone/>
              <a:defRPr/>
            </a:pPr>
            <a:r>
              <a:rPr lang="mk-MK" sz="1400" smtClean="0">
                <a:cs typeface="Aharoni" pitchFamily="2" charset="-79"/>
              </a:rPr>
              <a:t>     Голема благодарност упатувам и до сите Доктори и колеги во ЈЗУ Општа Болница  Велес  на Одделот  за Физикална Медицина и Рехабилитација, каде моментално ги извршувам моите работни обврски и задачи во текот на примената на моето практично знаење и дозволениот простор за работа и комуникација со пациенти.</a:t>
            </a:r>
          </a:p>
          <a:p>
            <a:pPr marL="411480" algn="just" eaLnBrk="1" fontAlgn="auto" hangingPunct="1">
              <a:spcAft>
                <a:spcPts val="0"/>
              </a:spcAft>
              <a:buFont typeface="Wingdings" pitchFamily="2" charset="2"/>
              <a:buNone/>
              <a:defRPr/>
            </a:pPr>
            <a:r>
              <a:rPr lang="mk-MK" sz="1400" smtClean="0">
                <a:cs typeface="Aharoni" pitchFamily="2" charset="-79"/>
              </a:rPr>
              <a:t>      Имам потреба да им искажам голема благодарност и на многу пациенти без кој сега не би можел да го реализирам овој труд, бидејќи без нивните повреди и трауми не би можел да се оствари нивниот рехабилитациски процес и лекување.</a:t>
            </a:r>
          </a:p>
          <a:p>
            <a:pPr marL="411480" algn="just" eaLnBrk="1" fontAlgn="auto" hangingPunct="1">
              <a:spcAft>
                <a:spcPts val="0"/>
              </a:spcAft>
              <a:buFont typeface="Wingdings" pitchFamily="2" charset="2"/>
              <a:buNone/>
              <a:defRPr/>
            </a:pPr>
            <a:r>
              <a:rPr lang="mk-MK" sz="1400" smtClean="0">
                <a:cs typeface="Aharoni" pitchFamily="2" charset="-79"/>
              </a:rPr>
              <a:t>     Мојата голема и неизмерна благодарност до сите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normAutofit fontScale="90000"/>
          </a:bodyPr>
          <a:lstStyle/>
          <a:p>
            <a:pPr algn="ctr" eaLnBrk="1" fontAlgn="auto" hangingPunct="1">
              <a:spcAft>
                <a:spcPts val="0"/>
              </a:spcAft>
              <a:defRPr/>
            </a:pPr>
            <a:r>
              <a:rPr lang="mk-MK" sz="1800" dirty="0" smtClean="0">
                <a:solidFill>
                  <a:schemeClr val="tx2">
                    <a:satMod val="200000"/>
                  </a:schemeClr>
                </a:solidFill>
              </a:rPr>
              <a:t>6.1 Принципите на кинезитерапија кај пациенти со повреди на рамен појас</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28675" name="Content Placeholder 2"/>
          <p:cNvSpPr>
            <a:spLocks noGrp="1"/>
          </p:cNvSpPr>
          <p:nvPr>
            <p:ph idx="1"/>
          </p:nvPr>
        </p:nvSpPr>
        <p:spPr>
          <a:xfrm>
            <a:off x="914400" y="609600"/>
            <a:ext cx="7772400" cy="5638800"/>
          </a:xfrm>
        </p:spPr>
        <p:txBody>
          <a:bodyPr/>
          <a:lstStyle/>
          <a:p>
            <a:pPr algn="just" eaLnBrk="1" hangingPunct="1"/>
            <a:r>
              <a:rPr lang="mk-MK" sz="2400" smtClean="0"/>
              <a:t> 1. Мотивација: </a:t>
            </a:r>
            <a:endParaRPr lang="en-US" sz="2400" smtClean="0"/>
          </a:p>
          <a:p>
            <a:pPr algn="just" eaLnBrk="1" hangingPunct="1"/>
            <a:r>
              <a:rPr lang="mk-MK" sz="2400" smtClean="0"/>
              <a:t> 2. Ран почеток:</a:t>
            </a:r>
            <a:endParaRPr lang="en-US" sz="2400" smtClean="0"/>
          </a:p>
          <a:p>
            <a:pPr algn="just" eaLnBrk="1" hangingPunct="1"/>
            <a:r>
              <a:rPr lang="mk-MK" sz="2400" smtClean="0"/>
              <a:t> 3. Анализа на вежбата: </a:t>
            </a:r>
            <a:endParaRPr lang="en-US" sz="2400" smtClean="0"/>
          </a:p>
          <a:p>
            <a:pPr algn="just" eaLnBrk="1" hangingPunct="1"/>
            <a:r>
              <a:rPr lang="mk-MK" sz="2400" smtClean="0"/>
              <a:t>4. Разбирање на вежбата: </a:t>
            </a:r>
            <a:endParaRPr lang="en-US" sz="2400" smtClean="0"/>
          </a:p>
          <a:p>
            <a:pPr algn="just" eaLnBrk="1" hangingPunct="1"/>
            <a:r>
              <a:rPr lang="mk-MK" sz="2400" smtClean="0"/>
              <a:t> 5. Избегнување на болката: </a:t>
            </a:r>
            <a:endParaRPr lang="en-US" sz="2400" smtClean="0"/>
          </a:p>
          <a:p>
            <a:pPr algn="just" eaLnBrk="1" hangingPunct="1"/>
            <a:r>
              <a:rPr lang="mk-MK" sz="2400" smtClean="0"/>
              <a:t> 6. Постепеност: </a:t>
            </a:r>
            <a:endParaRPr lang="en-US" sz="2400" smtClean="0"/>
          </a:p>
          <a:p>
            <a:pPr algn="just" eaLnBrk="1" hangingPunct="1"/>
            <a:r>
              <a:rPr lang="mk-MK" sz="2400" smtClean="0"/>
              <a:t> 7. Систематичност: </a:t>
            </a:r>
            <a:endParaRPr lang="en-US" sz="2400" smtClean="0"/>
          </a:p>
          <a:p>
            <a:pPr algn="just" eaLnBrk="1" hangingPunct="1"/>
            <a:r>
              <a:rPr lang="mk-MK" sz="2400" smtClean="0"/>
              <a:t> 8. Континуираност: </a:t>
            </a:r>
            <a:endParaRPr lang="en-US" sz="2400" smtClean="0"/>
          </a:p>
          <a:p>
            <a:pPr algn="just" eaLnBrk="1" hangingPunct="1"/>
            <a:r>
              <a:rPr lang="mk-MK" sz="2400" smtClean="0"/>
              <a:t> 9. Активно учество на пациентот: </a:t>
            </a:r>
            <a:endParaRPr lang="en-US" sz="2400" smtClean="0"/>
          </a:p>
          <a:p>
            <a:pPr algn="just" eaLnBrk="1" hangingPunct="1"/>
            <a:r>
              <a:rPr lang="mk-MK" sz="2400" smtClean="0"/>
              <a:t> 10. Упорност: </a:t>
            </a:r>
            <a:endParaRPr lang="en-US" sz="2400" smtClean="0"/>
          </a:p>
          <a:p>
            <a:pPr algn="just" eaLnBrk="1" hangingPunct="1"/>
            <a:r>
              <a:rPr lang="mk-MK" sz="2400" smtClean="0"/>
              <a:t>11. Избегнување на монотонија: </a:t>
            </a:r>
            <a:endParaRPr lang="en-US" sz="2400" smtClean="0"/>
          </a:p>
          <a:p>
            <a:pPr algn="just" eaLnBrk="1" hangingPunct="1"/>
            <a:r>
              <a:rPr lang="mk-MK" sz="2400" smtClean="0"/>
              <a:t> 12. Следење и евиденција: </a:t>
            </a:r>
            <a:endParaRPr lang="en-US" sz="2400" smtClean="0"/>
          </a:p>
          <a:p>
            <a:pPr algn="just" eaLnBrk="1" hangingPunct="1"/>
            <a:endParaRPr lang="mk-MK" sz="2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mk-MK" sz="2400" dirty="0" smtClean="0">
                <a:solidFill>
                  <a:schemeClr val="tx2">
                    <a:satMod val="200000"/>
                  </a:schemeClr>
                </a:solidFill>
              </a:rPr>
              <a:t>6.2 Фактори од кој зависи ефектот на вежбата:</a:t>
            </a:r>
            <a:endParaRPr lang="mk-MK" sz="2400" dirty="0">
              <a:solidFill>
                <a:schemeClr val="tx2">
                  <a:satMod val="200000"/>
                </a:schemeClr>
              </a:solidFill>
            </a:endParaRPr>
          </a:p>
        </p:txBody>
      </p:sp>
      <p:sp>
        <p:nvSpPr>
          <p:cNvPr id="28675" name="Content Placeholder 2"/>
          <p:cNvSpPr>
            <a:spLocks noGrp="1"/>
          </p:cNvSpPr>
          <p:nvPr>
            <p:ph idx="1"/>
          </p:nvPr>
        </p:nvSpPr>
        <p:spPr/>
        <p:txBody>
          <a:bodyPr>
            <a:normAutofit lnSpcReduction="10000"/>
          </a:bodyPr>
          <a:lstStyle/>
          <a:p>
            <a:pPr marL="411480" eaLnBrk="1" fontAlgn="auto" hangingPunct="1">
              <a:spcAft>
                <a:spcPts val="0"/>
              </a:spcAft>
              <a:buFont typeface="Wingdings"/>
              <a:buChar char=""/>
              <a:defRPr/>
            </a:pPr>
            <a:r>
              <a:rPr lang="mk-MK" smtClean="0"/>
              <a:t>Принципите на закони на лостот;</a:t>
            </a:r>
          </a:p>
          <a:p>
            <a:pPr marL="411480" eaLnBrk="1" fontAlgn="auto" hangingPunct="1">
              <a:spcAft>
                <a:spcPts val="0"/>
              </a:spcAft>
              <a:buFont typeface="Wingdings"/>
              <a:buChar char=""/>
              <a:defRPr/>
            </a:pPr>
            <a:r>
              <a:rPr lang="mk-MK" smtClean="0"/>
              <a:t>Должина на времетраење на мускулната контракција; </a:t>
            </a:r>
          </a:p>
          <a:p>
            <a:pPr marL="411480" eaLnBrk="1" fontAlgn="auto" hangingPunct="1">
              <a:spcAft>
                <a:spcPts val="0"/>
              </a:spcAft>
              <a:buFont typeface="Wingdings"/>
              <a:buChar char=""/>
              <a:defRPr/>
            </a:pPr>
            <a:r>
              <a:rPr lang="mk-MK" smtClean="0"/>
              <a:t>Брзина на повторување на вежбата;</a:t>
            </a:r>
          </a:p>
          <a:p>
            <a:pPr marL="411480" eaLnBrk="1" fontAlgn="auto" hangingPunct="1">
              <a:spcAft>
                <a:spcPts val="0"/>
              </a:spcAft>
              <a:buFont typeface="Wingdings"/>
              <a:buChar char=""/>
              <a:defRPr/>
            </a:pPr>
            <a:r>
              <a:rPr lang="mk-MK" smtClean="0"/>
              <a:t>Положба на тежината на телото;</a:t>
            </a:r>
          </a:p>
          <a:p>
            <a:pPr marL="411480" eaLnBrk="1" fontAlgn="auto" hangingPunct="1">
              <a:spcAft>
                <a:spcPts val="0"/>
              </a:spcAft>
              <a:buFont typeface="Wingdings"/>
              <a:buChar char=""/>
              <a:defRPr/>
            </a:pPr>
            <a:r>
              <a:rPr lang="mk-MK" smtClean="0"/>
              <a:t>Големината на потпорната точка на подлогата;</a:t>
            </a:r>
          </a:p>
          <a:p>
            <a:pPr marL="411480" eaLnBrk="1" fontAlgn="auto" hangingPunct="1">
              <a:spcAft>
                <a:spcPts val="0"/>
              </a:spcAft>
              <a:buFont typeface="Wingdings"/>
              <a:buChar char=""/>
              <a:defRPr/>
            </a:pPr>
            <a:r>
              <a:rPr lang="mk-MK" smtClean="0"/>
              <a:t>Амплитудата на движењето;</a:t>
            </a:r>
          </a:p>
          <a:p>
            <a:pPr marL="411480" eaLnBrk="1" fontAlgn="auto" hangingPunct="1">
              <a:spcAft>
                <a:spcPts val="0"/>
              </a:spcAft>
              <a:buFont typeface="Wingdings"/>
              <a:buChar char=""/>
              <a:defRPr/>
            </a:pPr>
            <a:r>
              <a:rPr lang="mk-MK" smtClean="0"/>
              <a:t>Оптоварувањето и др.</a:t>
            </a:r>
          </a:p>
          <a:p>
            <a:pPr marL="411480" eaLnBrk="1" fontAlgn="auto" hangingPunct="1">
              <a:spcAft>
                <a:spcPts val="0"/>
              </a:spcAft>
              <a:buFont typeface="Wingdings"/>
              <a:buChar char=""/>
              <a:defRPr/>
            </a:pPr>
            <a:endParaRPr lang="mk-MK"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mk-MK" sz="2400" b="1" dirty="0" smtClean="0">
                <a:solidFill>
                  <a:schemeClr val="tx2">
                    <a:satMod val="200000"/>
                  </a:schemeClr>
                </a:solidFill>
              </a:rPr>
              <a:t>6.3 Средства на кинезитерапијата</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0723" name="Content Placeholder 2"/>
          <p:cNvSpPr>
            <a:spLocks noGrp="1"/>
          </p:cNvSpPr>
          <p:nvPr>
            <p:ph idx="1"/>
          </p:nvPr>
        </p:nvSpPr>
        <p:spPr>
          <a:xfrm>
            <a:off x="838200" y="1143000"/>
            <a:ext cx="7848600" cy="5181600"/>
          </a:xfrm>
        </p:spPr>
        <p:txBody>
          <a:bodyPr/>
          <a:lstStyle/>
          <a:p>
            <a:pPr algn="just" eaLnBrk="1" hangingPunct="1"/>
            <a:r>
              <a:rPr lang="mk-MK" sz="2800" smtClean="0"/>
              <a:t> Средствата на кинезитерапијата се делат на  главни и помошни. </a:t>
            </a:r>
            <a:r>
              <a:rPr lang="en-US" sz="2800" smtClean="0"/>
              <a:t>O</a:t>
            </a:r>
            <a:r>
              <a:rPr lang="mk-MK" sz="2800" smtClean="0"/>
              <a:t>сновно средство на кинезитерапијата е вежбата која е составена од елементарни движења. Во зависност од тоа дали вежбата  се извршува со учество  на пациентот или друго лице, или се изведува  со помошно средство, се разликуваат следните движења:</a:t>
            </a:r>
          </a:p>
          <a:p>
            <a:pPr algn="just" eaLnBrk="1" hangingPunct="1"/>
            <a:r>
              <a:rPr lang="mk-MK" sz="2800" smtClean="0"/>
              <a:t>1. активни вежби движење;</a:t>
            </a:r>
          </a:p>
          <a:p>
            <a:pPr algn="just" eaLnBrk="1" hangingPunct="1"/>
            <a:r>
              <a:rPr lang="mk-MK" sz="2800" smtClean="0"/>
              <a:t>2. пасивни вежби движење;</a:t>
            </a:r>
          </a:p>
          <a:p>
            <a:pPr algn="just" eaLnBrk="1" hangingPunct="1"/>
            <a:r>
              <a:rPr lang="mk-MK" sz="2800" smtClean="0"/>
              <a:t>3. активно потпомогнати вежби движење</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mk-MK" sz="2400" dirty="0" smtClean="0">
                <a:solidFill>
                  <a:schemeClr val="tx2">
                    <a:satMod val="200000"/>
                  </a:schemeClr>
                </a:solidFill>
              </a:rPr>
              <a:t>6.4 Според дејството вежбите можат да бидат:</a:t>
            </a:r>
            <a:endParaRPr lang="mk-MK" sz="2400" dirty="0">
              <a:solidFill>
                <a:schemeClr val="tx2">
                  <a:satMod val="200000"/>
                </a:schemeClr>
              </a:solidFill>
            </a:endParaRPr>
          </a:p>
        </p:txBody>
      </p:sp>
      <p:sp>
        <p:nvSpPr>
          <p:cNvPr id="31747" name="Content Placeholder 2"/>
          <p:cNvSpPr>
            <a:spLocks noGrp="1"/>
          </p:cNvSpPr>
          <p:nvPr>
            <p:ph idx="1"/>
          </p:nvPr>
        </p:nvSpPr>
        <p:spPr>
          <a:xfrm>
            <a:off x="914400" y="1143000"/>
            <a:ext cx="7772400" cy="5410200"/>
          </a:xfrm>
        </p:spPr>
        <p:txBody>
          <a:bodyPr/>
          <a:lstStyle/>
          <a:p>
            <a:pPr eaLnBrk="1" hangingPunct="1"/>
            <a:r>
              <a:rPr lang="mk-MK" sz="2400" smtClean="0"/>
              <a:t>1.вежби  за сила;</a:t>
            </a:r>
          </a:p>
          <a:p>
            <a:pPr eaLnBrk="1" hangingPunct="1"/>
            <a:r>
              <a:rPr lang="mk-MK" sz="2400" smtClean="0"/>
              <a:t>2.вежби за истегнување;</a:t>
            </a:r>
          </a:p>
          <a:p>
            <a:pPr eaLnBrk="1" hangingPunct="1"/>
            <a:r>
              <a:rPr lang="mk-MK" sz="2400" smtClean="0"/>
              <a:t>3.вежби за релаксација.</a:t>
            </a:r>
          </a:p>
          <a:p>
            <a:pPr eaLnBrk="1" hangingPunct="1"/>
            <a:endParaRPr lang="mk-MK" sz="2400" smtClean="0"/>
          </a:p>
          <a:p>
            <a:pPr eaLnBrk="1" hangingPunct="1"/>
            <a:r>
              <a:rPr lang="mk-MK" sz="2400" smtClean="0"/>
              <a:t>----------------------------------------------------------------------</a:t>
            </a:r>
            <a:endParaRPr lang="mk-MK" smtClean="0"/>
          </a:p>
          <a:p>
            <a:pPr eaLnBrk="1" hangingPunct="1"/>
            <a:r>
              <a:rPr lang="mk-MK" b="1" smtClean="0">
                <a:solidFill>
                  <a:schemeClr val="accent2"/>
                </a:solidFill>
              </a:rPr>
              <a:t>Основа на статичките вежби се изометриските контракции.</a:t>
            </a:r>
          </a:p>
          <a:p>
            <a:pPr eaLnBrk="1" hangingPunct="1"/>
            <a:r>
              <a:rPr lang="mk-MK" b="1" smtClean="0"/>
              <a:t>--------------------------------------------------------</a:t>
            </a:r>
          </a:p>
          <a:p>
            <a:pPr eaLnBrk="1" hangingPunct="1"/>
            <a:r>
              <a:rPr lang="mk-MK" b="1" smtClean="0">
                <a:solidFill>
                  <a:schemeClr val="accent2"/>
                </a:solidFill>
              </a:rPr>
              <a:t> Основа на динамичките вежби се изотоничните контракции.</a:t>
            </a:r>
            <a:endParaRPr lang="mk-MK" smtClean="0">
              <a:solidFill>
                <a:schemeClr val="accent2"/>
              </a:solidFill>
            </a:endParaRPr>
          </a:p>
          <a:p>
            <a:pPr eaLnBrk="1" hangingPunct="1"/>
            <a:endParaRPr lang="mk-MK"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914400"/>
          </a:xfrm>
        </p:spPr>
        <p:txBody>
          <a:bodyPr/>
          <a:lstStyle/>
          <a:p>
            <a:pPr algn="ctr" eaLnBrk="1" fontAlgn="auto" hangingPunct="1">
              <a:spcAft>
                <a:spcPts val="0"/>
              </a:spcAft>
              <a:defRPr/>
            </a:pPr>
            <a:r>
              <a:rPr lang="mk-MK" sz="2800" b="1" dirty="0" smtClean="0">
                <a:solidFill>
                  <a:schemeClr val="tx2">
                    <a:satMod val="200000"/>
                  </a:schemeClr>
                </a:solidFill>
              </a:rPr>
              <a:t> 6.5 Избор на вежбите и положби за вежбање </a:t>
            </a:r>
            <a:endParaRPr lang="mk-MK" sz="2800" dirty="0">
              <a:solidFill>
                <a:schemeClr val="tx2">
                  <a:satMod val="200000"/>
                </a:schemeClr>
              </a:solidFill>
            </a:endParaRPr>
          </a:p>
        </p:txBody>
      </p:sp>
      <p:sp>
        <p:nvSpPr>
          <p:cNvPr id="32771" name="Content Placeholder 2"/>
          <p:cNvSpPr>
            <a:spLocks noGrp="1"/>
          </p:cNvSpPr>
          <p:nvPr>
            <p:ph idx="1"/>
          </p:nvPr>
        </p:nvSpPr>
        <p:spPr>
          <a:xfrm>
            <a:off x="914400" y="1219200"/>
            <a:ext cx="7772400" cy="5410200"/>
          </a:xfrm>
        </p:spPr>
        <p:txBody>
          <a:bodyPr/>
          <a:lstStyle/>
          <a:p>
            <a:pPr eaLnBrk="1" hangingPunct="1"/>
            <a:r>
              <a:rPr lang="mk-MK" sz="2800" smtClean="0"/>
              <a:t>- сите видови пасивни, активни и потпомогнати вежби;</a:t>
            </a:r>
          </a:p>
          <a:p>
            <a:pPr eaLnBrk="1" hangingPunct="1"/>
            <a:r>
              <a:rPr lang="mk-MK" sz="2800" smtClean="0"/>
              <a:t>- вежби за координација ;	</a:t>
            </a:r>
          </a:p>
          <a:p>
            <a:pPr eaLnBrk="1" hangingPunct="1"/>
            <a:r>
              <a:rPr lang="mk-MK" sz="2800" smtClean="0"/>
              <a:t>- вежби со помагала и други помошни реквизити;</a:t>
            </a:r>
          </a:p>
          <a:p>
            <a:pPr eaLnBrk="1" hangingPunct="1"/>
            <a:r>
              <a:rPr lang="mk-MK" sz="2800" smtClean="0"/>
              <a:t>- вежби со суспензија;</a:t>
            </a:r>
          </a:p>
          <a:p>
            <a:pPr eaLnBrk="1" hangingPunct="1"/>
            <a:r>
              <a:rPr lang="mk-MK" sz="2800" smtClean="0"/>
              <a:t>- вежби во вода ако е добро зарасната раната ;</a:t>
            </a:r>
          </a:p>
          <a:p>
            <a:pPr eaLnBrk="1" hangingPunct="1"/>
            <a:r>
              <a:rPr lang="mk-MK" sz="2800" smtClean="0"/>
              <a:t>- вежби со примена на отпор.</a:t>
            </a:r>
          </a:p>
          <a:p>
            <a:pPr eaLnBrk="1" hangingPunct="1"/>
            <a:r>
              <a:rPr lang="mk-MK" sz="2800" smtClean="0"/>
              <a:t>- вежби на рамна површина;</a:t>
            </a:r>
          </a:p>
          <a:p>
            <a:pPr eaLnBrk="1" hangingPunct="1"/>
            <a:r>
              <a:rPr lang="mk-MK" sz="2800" smtClean="0"/>
              <a:t> -вежби во течна средина.</a:t>
            </a:r>
          </a:p>
          <a:p>
            <a:pPr eaLnBrk="1" hangingPunct="1"/>
            <a:endParaRPr lang="mk-MK"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2400" dirty="0" smtClean="0">
                <a:solidFill>
                  <a:schemeClr val="tx2">
                    <a:satMod val="200000"/>
                  </a:schemeClr>
                </a:solidFill>
              </a:rPr>
              <a:t> </a:t>
            </a:r>
            <a:r>
              <a:rPr lang="mk-MK" sz="2400" dirty="0" smtClean="0">
                <a:solidFill>
                  <a:schemeClr val="tx2">
                    <a:satMod val="200000"/>
                  </a:schemeClr>
                </a:solidFill>
              </a:rPr>
              <a:t>6.6</a:t>
            </a:r>
            <a:r>
              <a:rPr lang="en-US" sz="2400" dirty="0" smtClean="0">
                <a:solidFill>
                  <a:schemeClr val="tx2">
                    <a:satMod val="200000"/>
                  </a:schemeClr>
                </a:solidFill>
              </a:rPr>
              <a:t> С</a:t>
            </a:r>
            <a:r>
              <a:rPr lang="mk-MK" sz="2400" dirty="0" smtClean="0">
                <a:solidFill>
                  <a:schemeClr val="tx2">
                    <a:satMod val="200000"/>
                  </a:schemeClr>
                </a:solidFill>
              </a:rPr>
              <a:t>поред содржината вежбите ги делиме:</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2771" name="Content Placeholder 2"/>
          <p:cNvSpPr>
            <a:spLocks noGrp="1"/>
          </p:cNvSpPr>
          <p:nvPr>
            <p:ph idx="1"/>
          </p:nvPr>
        </p:nvSpPr>
        <p:spPr>
          <a:xfrm>
            <a:off x="990600" y="1447800"/>
            <a:ext cx="7772400" cy="4572000"/>
          </a:xfrm>
        </p:spPr>
        <p:txBody>
          <a:bodyPr>
            <a:normAutofit lnSpcReduction="10000"/>
          </a:bodyPr>
          <a:lstStyle/>
          <a:p>
            <a:pPr marL="411480" eaLnBrk="1" fontAlgn="auto" hangingPunct="1">
              <a:spcAft>
                <a:spcPts val="0"/>
              </a:spcAft>
              <a:buFont typeface="Wingdings"/>
              <a:buChar char=""/>
              <a:defRPr/>
            </a:pPr>
            <a:r>
              <a:rPr lang="mk-MK" sz="2000" dirty="0" smtClean="0">
                <a:solidFill>
                  <a:schemeClr val="accent3"/>
                </a:solidFill>
              </a:rPr>
              <a:t>1.вежби за сила:</a:t>
            </a:r>
          </a:p>
          <a:p>
            <a:pPr marL="411480" eaLnBrk="1" fontAlgn="auto" hangingPunct="1">
              <a:spcAft>
                <a:spcPts val="0"/>
              </a:spcAft>
              <a:buFont typeface="Wingdings"/>
              <a:buChar char=""/>
              <a:defRPr/>
            </a:pPr>
            <a:r>
              <a:rPr lang="mk-MK" sz="2000" dirty="0" smtClean="0"/>
              <a:t>- без оптоварување; </a:t>
            </a:r>
          </a:p>
          <a:p>
            <a:pPr marL="411480" eaLnBrk="1" fontAlgn="auto" hangingPunct="1">
              <a:spcAft>
                <a:spcPts val="0"/>
              </a:spcAft>
              <a:buFont typeface="Wingdings"/>
              <a:buChar char=""/>
              <a:defRPr/>
            </a:pPr>
            <a:r>
              <a:rPr lang="mk-MK" sz="2000" dirty="0" smtClean="0"/>
              <a:t>- со оптоварување;</a:t>
            </a:r>
          </a:p>
          <a:p>
            <a:pPr marL="411480" eaLnBrk="1" fontAlgn="auto" hangingPunct="1">
              <a:spcAft>
                <a:spcPts val="0"/>
              </a:spcAft>
              <a:buFont typeface="Wingdings"/>
              <a:buChar char=""/>
              <a:defRPr/>
            </a:pPr>
            <a:r>
              <a:rPr lang="mk-MK" sz="2000" dirty="0" smtClean="0">
                <a:solidFill>
                  <a:schemeClr val="accent3"/>
                </a:solidFill>
              </a:rPr>
              <a:t>2. вежби за истегнување</a:t>
            </a:r>
            <a:r>
              <a:rPr lang="mk-MK" sz="2000" dirty="0" smtClean="0"/>
              <a:t>:</a:t>
            </a:r>
          </a:p>
          <a:p>
            <a:pPr marL="411480" eaLnBrk="1" fontAlgn="auto" hangingPunct="1">
              <a:spcAft>
                <a:spcPts val="0"/>
              </a:spcAft>
              <a:buFont typeface="Wingdings"/>
              <a:buChar char=""/>
              <a:defRPr/>
            </a:pPr>
            <a:r>
              <a:rPr lang="mk-MK" sz="2000" dirty="0" smtClean="0"/>
              <a:t>- активно;</a:t>
            </a:r>
          </a:p>
          <a:p>
            <a:pPr marL="411480" eaLnBrk="1" fontAlgn="auto" hangingPunct="1">
              <a:spcAft>
                <a:spcPts val="0"/>
              </a:spcAft>
              <a:buFont typeface="Wingdings"/>
              <a:buChar char=""/>
              <a:defRPr/>
            </a:pPr>
            <a:r>
              <a:rPr lang="mk-MK" sz="2000" dirty="0" smtClean="0"/>
              <a:t>- пасивно.</a:t>
            </a:r>
          </a:p>
          <a:p>
            <a:pPr marL="411480" eaLnBrk="1" fontAlgn="auto" hangingPunct="1">
              <a:spcAft>
                <a:spcPts val="0"/>
              </a:spcAft>
              <a:buFont typeface="Wingdings"/>
              <a:buChar char=""/>
              <a:defRPr/>
            </a:pPr>
            <a:r>
              <a:rPr lang="mk-MK" sz="2000" dirty="0" smtClean="0">
                <a:solidFill>
                  <a:schemeClr val="accent3"/>
                </a:solidFill>
              </a:rPr>
              <a:t>3. вежби за релаксација</a:t>
            </a:r>
            <a:r>
              <a:rPr lang="mk-MK" sz="2000" dirty="0" smtClean="0"/>
              <a:t>:</a:t>
            </a:r>
          </a:p>
          <a:p>
            <a:pPr marL="411480" eaLnBrk="1" fontAlgn="auto" hangingPunct="1">
              <a:spcAft>
                <a:spcPts val="0"/>
              </a:spcAft>
              <a:buFont typeface="Wingdings"/>
              <a:buChar char=""/>
              <a:defRPr/>
            </a:pPr>
            <a:r>
              <a:rPr lang="mk-MK" sz="2000" dirty="0" smtClean="0"/>
              <a:t>- активна релаксација;</a:t>
            </a:r>
          </a:p>
          <a:p>
            <a:pPr marL="411480" eaLnBrk="1" fontAlgn="auto" hangingPunct="1">
              <a:spcAft>
                <a:spcPts val="0"/>
              </a:spcAft>
              <a:buFont typeface="Wingdings"/>
              <a:buChar char=""/>
              <a:defRPr/>
            </a:pPr>
            <a:r>
              <a:rPr lang="mk-MK" sz="2000" dirty="0" smtClean="0"/>
              <a:t>- релаксација со помош на друго лице</a:t>
            </a:r>
          </a:p>
          <a:p>
            <a:pPr marL="411480" eaLnBrk="1" fontAlgn="auto" hangingPunct="1">
              <a:spcAft>
                <a:spcPts val="0"/>
              </a:spcAft>
              <a:buFont typeface="Wingdings"/>
              <a:buChar char=""/>
              <a:defRPr/>
            </a:pPr>
            <a:r>
              <a:rPr lang="mk-MK" sz="2000" dirty="0" smtClean="0">
                <a:solidFill>
                  <a:schemeClr val="accent3"/>
                </a:solidFill>
              </a:rPr>
              <a:t>4. вежби за усовршување на нервномускулната координација:</a:t>
            </a:r>
          </a:p>
          <a:p>
            <a:pPr marL="411480" eaLnBrk="1" fontAlgn="auto" hangingPunct="1">
              <a:spcAft>
                <a:spcPts val="0"/>
              </a:spcAft>
              <a:buFont typeface="Wingdings"/>
              <a:buChar char=""/>
              <a:defRPr/>
            </a:pPr>
            <a:r>
              <a:rPr lang="mk-MK" sz="2000" dirty="0" smtClean="0"/>
              <a:t>- спретност;</a:t>
            </a:r>
          </a:p>
          <a:p>
            <a:pPr marL="411480" eaLnBrk="1" fontAlgn="auto" hangingPunct="1">
              <a:spcAft>
                <a:spcPts val="0"/>
              </a:spcAft>
              <a:buFont typeface="Wingdings"/>
              <a:buChar char=""/>
              <a:defRPr/>
            </a:pPr>
            <a:r>
              <a:rPr lang="mk-MK" sz="2000" dirty="0" smtClean="0"/>
              <a:t>- подвижност.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mk-MK" sz="2800" b="1" dirty="0" smtClean="0">
                <a:solidFill>
                  <a:schemeClr val="tx2">
                    <a:satMod val="200000"/>
                  </a:schemeClr>
                </a:solidFill>
              </a:rPr>
              <a:t>6.7 Ставови во вежбањето</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4819" name="Content Placeholder 2"/>
          <p:cNvSpPr>
            <a:spLocks noGrp="1"/>
          </p:cNvSpPr>
          <p:nvPr>
            <p:ph idx="1"/>
          </p:nvPr>
        </p:nvSpPr>
        <p:spPr>
          <a:xfrm>
            <a:off x="914400" y="1066800"/>
            <a:ext cx="7772400" cy="5289550"/>
          </a:xfrm>
        </p:spPr>
        <p:txBody>
          <a:bodyPr/>
          <a:lstStyle/>
          <a:p>
            <a:pPr eaLnBrk="1" hangingPunct="1"/>
            <a:r>
              <a:rPr lang="mk-MK" sz="2800" smtClean="0"/>
              <a:t>      Во вежбањето се применуваат  следниве ставови:</a:t>
            </a:r>
          </a:p>
          <a:p>
            <a:pPr eaLnBrk="1" hangingPunct="1"/>
            <a:r>
              <a:rPr lang="mk-MK" sz="2800" smtClean="0"/>
              <a:t>- стоечки став - мирно, по една нога, со расчекорени нозе, нога исчекорени прсти, на пети, со едната нога напред или обратно и една или друга нога исчекорени  во страна;</a:t>
            </a:r>
          </a:p>
          <a:p>
            <a:pPr eaLnBrk="1" hangingPunct="1"/>
            <a:r>
              <a:rPr lang="mk-MK" sz="2800" smtClean="0"/>
              <a:t>- седечки став;</a:t>
            </a:r>
          </a:p>
          <a:p>
            <a:pPr eaLnBrk="1" hangingPunct="1"/>
            <a:r>
              <a:rPr lang="mk-MK" sz="2800" smtClean="0"/>
              <a:t>- став на клечење;</a:t>
            </a:r>
          </a:p>
          <a:p>
            <a:pPr eaLnBrk="1" hangingPunct="1"/>
            <a:r>
              <a:rPr lang="mk-MK" sz="2800" smtClean="0"/>
              <a:t>- четириножен став;</a:t>
            </a:r>
          </a:p>
          <a:p>
            <a:pPr algn="just" eaLnBrk="1" hangingPunct="1"/>
            <a:r>
              <a:rPr lang="mk-MK" sz="2800" smtClean="0"/>
              <a:t>- лежечки став- лежење на грб, лежење на стомак, и лежење на страна</a:t>
            </a:r>
            <a:r>
              <a:rPr lang="mk-MK"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mk-MK" b="1" dirty="0" smtClean="0">
                <a:solidFill>
                  <a:schemeClr val="tx2">
                    <a:satMod val="200000"/>
                  </a:schemeClr>
                </a:solidFill>
              </a:rPr>
              <a:t> </a:t>
            </a:r>
            <a:r>
              <a:rPr lang="mk-MK" sz="2800" b="1" dirty="0" smtClean="0">
                <a:solidFill>
                  <a:schemeClr val="tx2">
                    <a:satMod val="200000"/>
                  </a:schemeClr>
                </a:solidFill>
              </a:rPr>
              <a:t>7.0  Следење и евиденција во кинезитерапијата</a:t>
            </a:r>
            <a:endParaRPr lang="mk-MK" sz="2800" dirty="0">
              <a:solidFill>
                <a:schemeClr val="tx2">
                  <a:satMod val="200000"/>
                </a:schemeClr>
              </a:solidFill>
            </a:endParaRPr>
          </a:p>
        </p:txBody>
      </p:sp>
      <p:sp>
        <p:nvSpPr>
          <p:cNvPr id="35843" name="Content Placeholder 2"/>
          <p:cNvSpPr>
            <a:spLocks noGrp="1"/>
          </p:cNvSpPr>
          <p:nvPr>
            <p:ph idx="1"/>
          </p:nvPr>
        </p:nvSpPr>
        <p:spPr>
          <a:xfrm>
            <a:off x="914400" y="1784350"/>
            <a:ext cx="7848600" cy="4921250"/>
          </a:xfrm>
        </p:spPr>
        <p:txBody>
          <a:bodyPr/>
          <a:lstStyle/>
          <a:p>
            <a:pPr algn="just" eaLnBrk="1" hangingPunct="1"/>
            <a:r>
              <a:rPr lang="mk-MK" sz="2800" smtClean="0"/>
              <a:t>1. агол на подвижност - почетна и крајна точка;</a:t>
            </a:r>
          </a:p>
          <a:p>
            <a:pPr algn="just" eaLnBrk="1" hangingPunct="1"/>
            <a:r>
              <a:rPr lang="mk-MK" sz="2800" smtClean="0"/>
              <a:t>2. обем на екстремитетот;</a:t>
            </a:r>
          </a:p>
          <a:p>
            <a:pPr algn="just" eaLnBrk="1" hangingPunct="1"/>
            <a:r>
              <a:rPr lang="mk-MK" sz="2800" smtClean="0"/>
              <a:t>3. мускулна сила.</a:t>
            </a:r>
          </a:p>
          <a:p>
            <a:pPr algn="just" eaLnBrk="1" hangingPunct="1"/>
            <a:r>
              <a:rPr lang="mk-MK" sz="2800" smtClean="0"/>
              <a:t>4. нормална подвижност  во зглобот  како екстензија така и флексија;</a:t>
            </a:r>
          </a:p>
          <a:p>
            <a:pPr algn="just" eaLnBrk="1" hangingPunct="1"/>
            <a:r>
              <a:rPr lang="mk-MK" sz="2800" smtClean="0"/>
              <a:t>5. нормална  флексија , редуцирана екстензија;</a:t>
            </a:r>
          </a:p>
          <a:p>
            <a:pPr algn="just" eaLnBrk="1" hangingPunct="1"/>
            <a:r>
              <a:rPr lang="mk-MK" sz="2800" smtClean="0"/>
              <a:t>6. нормална екстензија, а редуцирана екстензија;</a:t>
            </a:r>
          </a:p>
          <a:p>
            <a:pPr algn="just" eaLnBrk="1" hangingPunct="1"/>
            <a:r>
              <a:rPr lang="mk-MK" sz="2800" smtClean="0"/>
              <a:t>7. редуцирани се флексијата и екстензијата</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mk-MK" sz="2800" dirty="0" smtClean="0">
                <a:solidFill>
                  <a:schemeClr val="tx2">
                    <a:satMod val="200000"/>
                  </a:schemeClr>
                </a:solidFill>
              </a:rPr>
              <a:t>7.1 Мерење на обемот на екстремитетот: </a:t>
            </a:r>
            <a:endParaRPr lang="mk-MK" sz="2800" dirty="0">
              <a:solidFill>
                <a:schemeClr val="tx2">
                  <a:satMod val="200000"/>
                </a:schemeClr>
              </a:solidFill>
            </a:endParaRPr>
          </a:p>
        </p:txBody>
      </p:sp>
      <p:sp>
        <p:nvSpPr>
          <p:cNvPr id="36867" name="Content Placeholder 2"/>
          <p:cNvSpPr>
            <a:spLocks noGrp="1"/>
          </p:cNvSpPr>
          <p:nvPr>
            <p:ph idx="1"/>
          </p:nvPr>
        </p:nvSpPr>
        <p:spPr/>
        <p:txBody>
          <a:bodyPr/>
          <a:lstStyle/>
          <a:p>
            <a:pPr eaLnBrk="1" hangingPunct="1"/>
            <a:r>
              <a:rPr lang="mk-MK" smtClean="0"/>
              <a:t>  Обемот на горниот екстремитет  се мери на :</a:t>
            </a:r>
          </a:p>
          <a:p>
            <a:pPr eaLnBrk="1" hangingPunct="1"/>
            <a:r>
              <a:rPr lang="mk-MK" smtClean="0"/>
              <a:t>1. надлактица- на спојот на m.Deltoideus и по средината на m.Biceps Brachii;</a:t>
            </a:r>
          </a:p>
          <a:p>
            <a:pPr eaLnBrk="1" hangingPunct="1"/>
            <a:r>
              <a:rPr lang="en-US" smtClean="0"/>
              <a:t>2 .на  лактот- преку Olecranon</a:t>
            </a:r>
            <a:r>
              <a:rPr lang="mk-MK" smtClean="0"/>
              <a:t>;</a:t>
            </a:r>
          </a:p>
          <a:p>
            <a:pPr eaLnBrk="1" hangingPunct="1"/>
            <a:r>
              <a:rPr lang="mk-MK" smtClean="0"/>
              <a:t>3. подлактица- на најдебелиот дел од подлактицата;</a:t>
            </a:r>
          </a:p>
          <a:p>
            <a:pPr eaLnBrk="1" hangingPunct="1"/>
            <a:r>
              <a:rPr lang="mk-MK" smtClean="0"/>
              <a:t>4. шака- на рачен зглоб и преку art.Metacarpophalangealis.</a:t>
            </a:r>
          </a:p>
          <a:p>
            <a:pPr eaLnBrk="1" hangingPunct="1"/>
            <a:endParaRPr lang="mk-MK"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914400"/>
          </a:xfrm>
        </p:spPr>
        <p:txBody>
          <a:bodyPr/>
          <a:lstStyle/>
          <a:p>
            <a:pPr algn="ctr" eaLnBrk="1" fontAlgn="auto" hangingPunct="1">
              <a:spcAft>
                <a:spcPts val="0"/>
              </a:spcAft>
              <a:defRPr/>
            </a:pPr>
            <a:r>
              <a:rPr lang="mk-MK" sz="2400" dirty="0" smtClean="0">
                <a:solidFill>
                  <a:schemeClr val="tx2">
                    <a:satMod val="200000"/>
                  </a:schemeClr>
                </a:solidFill>
              </a:rPr>
              <a:t> </a:t>
            </a:r>
            <a:r>
              <a:rPr lang="mk-MK" sz="2000" dirty="0" smtClean="0">
                <a:solidFill>
                  <a:schemeClr val="tx2">
                    <a:satMod val="200000"/>
                  </a:schemeClr>
                </a:solidFill>
              </a:rPr>
              <a:t>7.2 Движењата во пределот на горниот екстремитет</a:t>
            </a:r>
            <a:r>
              <a:rPr lang="mk-MK" dirty="0" smtClean="0">
                <a:solidFill>
                  <a:schemeClr val="tx2">
                    <a:satMod val="200000"/>
                  </a:schemeClr>
                </a:solidFill>
              </a:rPr>
              <a:t>:</a:t>
            </a:r>
            <a:endParaRPr lang="mk-MK" dirty="0">
              <a:solidFill>
                <a:schemeClr val="tx2">
                  <a:satMod val="200000"/>
                </a:schemeClr>
              </a:solidFill>
            </a:endParaRPr>
          </a:p>
        </p:txBody>
      </p:sp>
      <p:sp>
        <p:nvSpPr>
          <p:cNvPr id="36867" name="Content Placeholder 2"/>
          <p:cNvSpPr>
            <a:spLocks noGrp="1"/>
          </p:cNvSpPr>
          <p:nvPr>
            <p:ph idx="1"/>
          </p:nvPr>
        </p:nvSpPr>
        <p:spPr>
          <a:xfrm>
            <a:off x="838200" y="457200"/>
            <a:ext cx="7924800" cy="5943600"/>
          </a:xfrm>
        </p:spPr>
        <p:txBody>
          <a:bodyPr>
            <a:normAutofit lnSpcReduction="10000"/>
          </a:bodyPr>
          <a:lstStyle/>
          <a:p>
            <a:pPr marL="411480" eaLnBrk="1" fontAlgn="auto" hangingPunct="1">
              <a:spcAft>
                <a:spcPts val="0"/>
              </a:spcAft>
              <a:buFont typeface="Wingdings"/>
              <a:buChar char=""/>
              <a:defRPr/>
            </a:pPr>
            <a:r>
              <a:rPr lang="mk-MK" sz="2000" dirty="0" smtClean="0">
                <a:solidFill>
                  <a:schemeClr val="accent3"/>
                </a:solidFill>
              </a:rPr>
              <a:t> 1.Движења во рамо:</a:t>
            </a:r>
          </a:p>
          <a:p>
            <a:pPr marL="411480" eaLnBrk="1" fontAlgn="auto" hangingPunct="1">
              <a:spcAft>
                <a:spcPts val="0"/>
              </a:spcAft>
              <a:buFont typeface="Wingdings"/>
              <a:buChar char=""/>
              <a:defRPr/>
            </a:pPr>
            <a:r>
              <a:rPr lang="mk-MK" sz="1600" dirty="0" smtClean="0"/>
              <a:t>- елевација од </a:t>
            </a:r>
            <a:r>
              <a:rPr lang="sr-Latn-CS" sz="1600" dirty="0" smtClean="0"/>
              <a:t>(</a:t>
            </a:r>
            <a:r>
              <a:rPr lang="mk-MK" sz="1600" dirty="0" smtClean="0"/>
              <a:t> 0-80</a:t>
            </a:r>
            <a:r>
              <a:rPr lang="en-US" sz="1600" dirty="0" smtClean="0"/>
              <a:t>*)</a:t>
            </a:r>
            <a:r>
              <a:rPr lang="mk-MK" sz="1600" dirty="0" smtClean="0"/>
              <a:t> со слободна лопатка</a:t>
            </a:r>
            <a:r>
              <a:rPr lang="sr-Latn-CS" sz="1600" dirty="0" smtClean="0"/>
              <a:t>-elevatio</a:t>
            </a:r>
            <a:r>
              <a:rPr lang="mk-MK" sz="1600" dirty="0" smtClean="0"/>
              <a:t>;</a:t>
            </a:r>
          </a:p>
          <a:p>
            <a:pPr marL="411480" eaLnBrk="1" fontAlgn="auto" hangingPunct="1">
              <a:spcAft>
                <a:spcPts val="0"/>
              </a:spcAft>
              <a:buFont typeface="Wingdings"/>
              <a:buChar char=""/>
              <a:defRPr/>
            </a:pPr>
            <a:r>
              <a:rPr lang="mk-MK" sz="1600" dirty="0" smtClean="0"/>
              <a:t>- антефлексија </a:t>
            </a:r>
            <a:r>
              <a:rPr lang="sr-Latn-CS" sz="1600" dirty="0" smtClean="0"/>
              <a:t>(</a:t>
            </a:r>
            <a:r>
              <a:rPr lang="mk-MK" sz="1600" dirty="0" smtClean="0"/>
              <a:t> 0-90*</a:t>
            </a:r>
            <a:r>
              <a:rPr lang="sr-Latn-CS" sz="1600" dirty="0" smtClean="0"/>
              <a:t>)</a:t>
            </a:r>
            <a:r>
              <a:rPr lang="mk-MK" sz="1600" dirty="0" smtClean="0"/>
              <a:t> со фиксирана лопатка </a:t>
            </a:r>
            <a:r>
              <a:rPr lang="sr-Latn-CS" sz="1600" dirty="0" smtClean="0"/>
              <a:t>–anteflexio</a:t>
            </a:r>
            <a:r>
              <a:rPr lang="mk-MK" sz="1600" dirty="0" smtClean="0"/>
              <a:t>;</a:t>
            </a:r>
          </a:p>
          <a:p>
            <a:pPr marL="411480" eaLnBrk="1" fontAlgn="auto" hangingPunct="1">
              <a:spcAft>
                <a:spcPts val="0"/>
              </a:spcAft>
              <a:buFont typeface="Wingdings"/>
              <a:buChar char=""/>
              <a:defRPr/>
            </a:pPr>
            <a:r>
              <a:rPr lang="mk-MK" sz="1600" dirty="0" smtClean="0"/>
              <a:t>- ретрофлексија </a:t>
            </a:r>
            <a:r>
              <a:rPr lang="sr-Latn-CS" sz="1600" dirty="0" smtClean="0"/>
              <a:t>(</a:t>
            </a:r>
            <a:r>
              <a:rPr lang="mk-MK" sz="1600" dirty="0" smtClean="0"/>
              <a:t> 0-50*</a:t>
            </a:r>
            <a:r>
              <a:rPr lang="sr-Latn-CS" sz="1600" dirty="0" smtClean="0"/>
              <a:t>)</a:t>
            </a:r>
            <a:r>
              <a:rPr lang="mk-MK" sz="1600" dirty="0" smtClean="0"/>
              <a:t> со фиксирана лопатка</a:t>
            </a:r>
            <a:r>
              <a:rPr lang="sr-Latn-CS" sz="1600" dirty="0" smtClean="0"/>
              <a:t>-retroflexio</a:t>
            </a:r>
            <a:r>
              <a:rPr lang="mk-MK" sz="1600" dirty="0" smtClean="0"/>
              <a:t>;</a:t>
            </a:r>
          </a:p>
          <a:p>
            <a:pPr marL="411480" eaLnBrk="1" fontAlgn="auto" hangingPunct="1">
              <a:spcAft>
                <a:spcPts val="0"/>
              </a:spcAft>
              <a:buFont typeface="Wingdings"/>
              <a:buChar char=""/>
              <a:defRPr/>
            </a:pPr>
            <a:r>
              <a:rPr lang="mk-MK" sz="1600" dirty="0" smtClean="0"/>
              <a:t>- абдукција </a:t>
            </a:r>
            <a:r>
              <a:rPr lang="sr-Latn-CS" sz="1600" dirty="0" smtClean="0"/>
              <a:t>(</a:t>
            </a:r>
            <a:r>
              <a:rPr lang="mk-MK" sz="1600" dirty="0" smtClean="0"/>
              <a:t> 0-90*</a:t>
            </a:r>
            <a:r>
              <a:rPr lang="sr-Latn-CS" sz="1600" dirty="0" smtClean="0"/>
              <a:t>)</a:t>
            </a:r>
            <a:r>
              <a:rPr lang="mk-MK" sz="1600" dirty="0" smtClean="0"/>
              <a:t> со фиксирана лопатка</a:t>
            </a:r>
            <a:r>
              <a:rPr lang="sr-Latn-CS" sz="1600" dirty="0" smtClean="0"/>
              <a:t>-abductio</a:t>
            </a:r>
            <a:r>
              <a:rPr lang="mk-MK" sz="1600" dirty="0" smtClean="0"/>
              <a:t>;</a:t>
            </a:r>
          </a:p>
          <a:p>
            <a:pPr marL="411480" eaLnBrk="1" fontAlgn="auto" hangingPunct="1">
              <a:spcAft>
                <a:spcPts val="0"/>
              </a:spcAft>
              <a:buFont typeface="Wingdings"/>
              <a:buChar char=""/>
              <a:defRPr/>
            </a:pPr>
            <a:r>
              <a:rPr lang="mk-MK" sz="1600" dirty="0" smtClean="0"/>
              <a:t>- ротација внатрешна </a:t>
            </a:r>
            <a:r>
              <a:rPr lang="sr-Latn-CS" sz="1600" dirty="0" smtClean="0"/>
              <a:t>(</a:t>
            </a:r>
            <a:r>
              <a:rPr lang="mk-MK" sz="1600" dirty="0" smtClean="0"/>
              <a:t> 0-85*</a:t>
            </a:r>
            <a:r>
              <a:rPr lang="sr-Latn-CS" sz="1600" dirty="0" smtClean="0"/>
              <a:t>)-rotacio interna</a:t>
            </a:r>
            <a:r>
              <a:rPr lang="mk-MK" sz="1600" dirty="0" smtClean="0"/>
              <a:t>;</a:t>
            </a:r>
          </a:p>
          <a:p>
            <a:pPr marL="411480" eaLnBrk="1" fontAlgn="auto" hangingPunct="1">
              <a:spcAft>
                <a:spcPts val="0"/>
              </a:spcAft>
              <a:buFont typeface="Wingdings"/>
              <a:buChar char=""/>
              <a:defRPr/>
            </a:pPr>
            <a:r>
              <a:rPr lang="mk-MK" sz="1600" dirty="0" smtClean="0"/>
              <a:t>- надворешна ротација </a:t>
            </a:r>
            <a:r>
              <a:rPr lang="sr-Latn-CS" sz="1600" dirty="0" smtClean="0"/>
              <a:t>(</a:t>
            </a:r>
            <a:r>
              <a:rPr lang="mk-MK" sz="1600" dirty="0" smtClean="0"/>
              <a:t>0-90*</a:t>
            </a:r>
            <a:r>
              <a:rPr lang="sr-Latn-CS" sz="1600" dirty="0" smtClean="0"/>
              <a:t>)-rotacio externa</a:t>
            </a:r>
            <a:r>
              <a:rPr lang="mk-MK" sz="1600" dirty="0" smtClean="0"/>
              <a:t>.</a:t>
            </a:r>
          </a:p>
          <a:p>
            <a:pPr marL="411480" eaLnBrk="1" fontAlgn="auto" hangingPunct="1">
              <a:spcAft>
                <a:spcPts val="0"/>
              </a:spcAft>
              <a:buFont typeface="Wingdings"/>
              <a:buChar char=""/>
              <a:defRPr/>
            </a:pPr>
            <a:r>
              <a:rPr lang="mk-MK" sz="2000" dirty="0" smtClean="0">
                <a:solidFill>
                  <a:schemeClr val="accent3"/>
                </a:solidFill>
              </a:rPr>
              <a:t>     2.Движења во лакт:</a:t>
            </a:r>
          </a:p>
          <a:p>
            <a:pPr marL="411480" eaLnBrk="1" fontAlgn="auto" hangingPunct="1">
              <a:spcAft>
                <a:spcPts val="0"/>
              </a:spcAft>
              <a:buFont typeface="Wingdings"/>
              <a:buChar char=""/>
              <a:defRPr/>
            </a:pPr>
            <a:r>
              <a:rPr lang="mk-MK" sz="1600" dirty="0" smtClean="0"/>
              <a:t>-екстензија од</a:t>
            </a:r>
            <a:r>
              <a:rPr lang="sr-Latn-CS" sz="1600" dirty="0" smtClean="0"/>
              <a:t>(</a:t>
            </a:r>
            <a:r>
              <a:rPr lang="mk-MK" sz="1600" dirty="0" smtClean="0"/>
              <a:t> 0*</a:t>
            </a:r>
            <a:r>
              <a:rPr lang="sr-Latn-CS" sz="1600" dirty="0" smtClean="0"/>
              <a:t>)-extensio</a:t>
            </a:r>
            <a:r>
              <a:rPr lang="mk-MK" sz="1600" dirty="0" smtClean="0"/>
              <a:t>;</a:t>
            </a:r>
          </a:p>
          <a:p>
            <a:pPr marL="411480" eaLnBrk="1" fontAlgn="auto" hangingPunct="1">
              <a:spcAft>
                <a:spcPts val="0"/>
              </a:spcAft>
              <a:buFont typeface="Wingdings"/>
              <a:buChar char=""/>
              <a:defRPr/>
            </a:pPr>
            <a:r>
              <a:rPr lang="mk-MK" sz="1600" dirty="0" smtClean="0"/>
              <a:t>-флексија </a:t>
            </a:r>
            <a:r>
              <a:rPr lang="sr-Latn-CS" sz="1600" dirty="0" smtClean="0"/>
              <a:t>(</a:t>
            </a:r>
            <a:r>
              <a:rPr lang="mk-MK" sz="1600" dirty="0" smtClean="0"/>
              <a:t> 0-90*</a:t>
            </a:r>
            <a:r>
              <a:rPr lang="sr-Latn-CS" sz="1600" dirty="0" smtClean="0"/>
              <a:t>)-flexio</a:t>
            </a:r>
            <a:r>
              <a:rPr lang="mk-MK" sz="1600" dirty="0" smtClean="0"/>
              <a:t>.</a:t>
            </a:r>
          </a:p>
          <a:p>
            <a:pPr marL="411480" eaLnBrk="1" fontAlgn="auto" hangingPunct="1">
              <a:spcAft>
                <a:spcPts val="0"/>
              </a:spcAft>
              <a:buFont typeface="Wingdings"/>
              <a:buChar char=""/>
              <a:defRPr/>
            </a:pPr>
            <a:r>
              <a:rPr lang="mk-MK" sz="2000" dirty="0" smtClean="0">
                <a:solidFill>
                  <a:schemeClr val="accent3"/>
                </a:solidFill>
              </a:rPr>
              <a:t>     3.Движења во подлактица:</a:t>
            </a:r>
          </a:p>
          <a:p>
            <a:pPr marL="411480" eaLnBrk="1" fontAlgn="auto" hangingPunct="1">
              <a:spcAft>
                <a:spcPts val="0"/>
              </a:spcAft>
              <a:buFont typeface="Wingdings"/>
              <a:buChar char=""/>
              <a:defRPr/>
            </a:pPr>
            <a:r>
              <a:rPr lang="mk-MK" sz="1600" dirty="0" smtClean="0"/>
              <a:t>-пронација</a:t>
            </a:r>
            <a:r>
              <a:rPr lang="sr-Latn-CS" sz="1600" dirty="0" smtClean="0"/>
              <a:t>(</a:t>
            </a:r>
            <a:r>
              <a:rPr lang="mk-MK" sz="1600" dirty="0" smtClean="0"/>
              <a:t> 0-90*</a:t>
            </a:r>
            <a:r>
              <a:rPr lang="sr-Latn-CS" sz="1600" dirty="0" smtClean="0"/>
              <a:t>)-pronatio</a:t>
            </a:r>
            <a:r>
              <a:rPr lang="mk-MK" sz="1600" dirty="0" smtClean="0"/>
              <a:t>;</a:t>
            </a:r>
          </a:p>
          <a:p>
            <a:pPr marL="411480" eaLnBrk="1" fontAlgn="auto" hangingPunct="1">
              <a:spcAft>
                <a:spcPts val="0"/>
              </a:spcAft>
              <a:buFont typeface="Wingdings"/>
              <a:buChar char=""/>
              <a:defRPr/>
            </a:pPr>
            <a:r>
              <a:rPr lang="mk-MK" sz="1600" dirty="0" smtClean="0"/>
              <a:t>-супинација</a:t>
            </a:r>
            <a:r>
              <a:rPr lang="sr-Latn-CS" sz="1600" dirty="0" smtClean="0"/>
              <a:t>(</a:t>
            </a:r>
            <a:r>
              <a:rPr lang="mk-MK" sz="1600" dirty="0" smtClean="0"/>
              <a:t> 0-90*</a:t>
            </a:r>
            <a:r>
              <a:rPr lang="sr-Latn-CS" sz="1600" dirty="0" smtClean="0"/>
              <a:t>)-sipinatio</a:t>
            </a:r>
            <a:r>
              <a:rPr lang="mk-MK" sz="1600" dirty="0" smtClean="0"/>
              <a:t>.</a:t>
            </a:r>
          </a:p>
          <a:p>
            <a:pPr marL="411480" eaLnBrk="1" fontAlgn="auto" hangingPunct="1">
              <a:spcAft>
                <a:spcPts val="0"/>
              </a:spcAft>
              <a:buFont typeface="Wingdings"/>
              <a:buChar char=""/>
              <a:defRPr/>
            </a:pPr>
            <a:r>
              <a:rPr lang="mk-MK" sz="2000" dirty="0" smtClean="0">
                <a:solidFill>
                  <a:schemeClr val="accent3"/>
                </a:solidFill>
              </a:rPr>
              <a:t>      4.Движења во шака:</a:t>
            </a:r>
          </a:p>
          <a:p>
            <a:pPr marL="411480" eaLnBrk="1" fontAlgn="auto" hangingPunct="1">
              <a:spcAft>
                <a:spcPts val="0"/>
              </a:spcAft>
              <a:buFont typeface="Wingdings"/>
              <a:buChar char=""/>
              <a:defRPr/>
            </a:pPr>
            <a:r>
              <a:rPr lang="mk-MK" sz="1600" dirty="0" smtClean="0"/>
              <a:t>-воларна флексија</a:t>
            </a:r>
            <a:r>
              <a:rPr lang="sr-Latn-CS" sz="1600" dirty="0" smtClean="0"/>
              <a:t>(</a:t>
            </a:r>
            <a:r>
              <a:rPr lang="mk-MK" sz="1600" dirty="0" smtClean="0"/>
              <a:t> 0-90*</a:t>
            </a:r>
            <a:r>
              <a:rPr lang="sr-Latn-CS" sz="1600" dirty="0" smtClean="0"/>
              <a:t>)-flexio volaris</a:t>
            </a:r>
            <a:r>
              <a:rPr lang="mk-MK" sz="1600" dirty="0" smtClean="0"/>
              <a:t>;</a:t>
            </a:r>
          </a:p>
          <a:p>
            <a:pPr marL="411480" eaLnBrk="1" fontAlgn="auto" hangingPunct="1">
              <a:spcAft>
                <a:spcPts val="0"/>
              </a:spcAft>
              <a:buFont typeface="Wingdings"/>
              <a:buChar char=""/>
              <a:defRPr/>
            </a:pPr>
            <a:r>
              <a:rPr lang="mk-MK" sz="1600" dirty="0" smtClean="0"/>
              <a:t>-дорзална флексија</a:t>
            </a:r>
            <a:r>
              <a:rPr lang="sr-Latn-CS" sz="1600" dirty="0" smtClean="0"/>
              <a:t>(</a:t>
            </a:r>
            <a:r>
              <a:rPr lang="mk-MK" sz="1600" dirty="0" smtClean="0"/>
              <a:t> 0-70*</a:t>
            </a:r>
            <a:r>
              <a:rPr lang="sr-Latn-CS" sz="1600" dirty="0" smtClean="0"/>
              <a:t>)-flexio dorsalis</a:t>
            </a:r>
            <a:r>
              <a:rPr lang="mk-MK" sz="1600" dirty="0" smtClean="0"/>
              <a:t>;</a:t>
            </a:r>
          </a:p>
          <a:p>
            <a:pPr marL="411480" eaLnBrk="1" fontAlgn="auto" hangingPunct="1">
              <a:spcAft>
                <a:spcPts val="0"/>
              </a:spcAft>
              <a:buFont typeface="Wingdings"/>
              <a:buChar char=""/>
              <a:defRPr/>
            </a:pPr>
            <a:r>
              <a:rPr lang="mk-MK" sz="1600" dirty="0" smtClean="0"/>
              <a:t>-улнарна девијација</a:t>
            </a:r>
            <a:r>
              <a:rPr lang="sr-Latn-CS" sz="1600" dirty="0" smtClean="0"/>
              <a:t>(</a:t>
            </a:r>
            <a:r>
              <a:rPr lang="mk-MK" sz="1600" dirty="0" smtClean="0"/>
              <a:t> 0-55*</a:t>
            </a:r>
            <a:r>
              <a:rPr lang="sr-Latn-CS" sz="1600" dirty="0" smtClean="0"/>
              <a:t>)-deviatio ulnaris</a:t>
            </a:r>
            <a:r>
              <a:rPr lang="mk-MK" sz="1600" dirty="0" smtClean="0"/>
              <a:t>;</a:t>
            </a:r>
          </a:p>
          <a:p>
            <a:pPr marL="411480" eaLnBrk="1" fontAlgn="auto" hangingPunct="1">
              <a:spcAft>
                <a:spcPts val="0"/>
              </a:spcAft>
              <a:buFont typeface="Wingdings"/>
              <a:buChar char=""/>
              <a:defRPr/>
            </a:pPr>
            <a:r>
              <a:rPr lang="mk-MK" sz="1600" dirty="0" smtClean="0"/>
              <a:t>-радијална девијација</a:t>
            </a:r>
            <a:r>
              <a:rPr lang="sr-Latn-CS" sz="1600" dirty="0" smtClean="0"/>
              <a:t>(</a:t>
            </a:r>
            <a:r>
              <a:rPr lang="mk-MK" sz="1600" dirty="0" smtClean="0"/>
              <a:t> 0-25*</a:t>
            </a:r>
            <a:r>
              <a:rPr lang="sr-Latn-CS" sz="1600" dirty="0" smtClean="0"/>
              <a:t>)-deviatio radialis</a:t>
            </a:r>
            <a:r>
              <a:rPr lang="mk-MK" sz="1600"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mk-MK" sz="2000" b="1" dirty="0" smtClean="0">
                <a:solidFill>
                  <a:schemeClr val="tx2">
                    <a:satMod val="200000"/>
                  </a:schemeClr>
                </a:solidFill>
              </a:rPr>
              <a:t>„Кинезитерапија и рехабилитација на пациенти со повреди на рамениот појас``</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10243" name="Content Placeholder 2"/>
          <p:cNvSpPr>
            <a:spLocks noGrp="1"/>
          </p:cNvSpPr>
          <p:nvPr>
            <p:ph idx="1"/>
          </p:nvPr>
        </p:nvSpPr>
        <p:spPr>
          <a:xfrm>
            <a:off x="914400" y="1219200"/>
            <a:ext cx="7772400" cy="6096000"/>
          </a:xfrm>
        </p:spPr>
        <p:txBody>
          <a:bodyPr/>
          <a:lstStyle/>
          <a:p>
            <a:pPr algn="just" eaLnBrk="1" hangingPunct="1">
              <a:defRPr/>
            </a:pPr>
            <a:r>
              <a:rPr lang="mk-MK" sz="1600" dirty="0" smtClean="0">
                <a:solidFill>
                  <a:schemeClr val="accent3"/>
                </a:solidFill>
                <a:cs typeface="Aharoni" pitchFamily="2" charset="-79"/>
              </a:rPr>
              <a:t> Краток извадок-Абстракт</a:t>
            </a:r>
            <a:r>
              <a:rPr lang="mk-MK" sz="1600" dirty="0" smtClean="0">
                <a:cs typeface="Aharoni" pitchFamily="2" charset="-79"/>
              </a:rPr>
              <a:t>:</a:t>
            </a:r>
          </a:p>
          <a:p>
            <a:pPr algn="just" eaLnBrk="1" hangingPunct="1">
              <a:defRPr/>
            </a:pPr>
            <a:r>
              <a:rPr lang="mk-MK" sz="1600" dirty="0" smtClean="0">
                <a:cs typeface="Aharoni" pitchFamily="2" charset="-79"/>
              </a:rPr>
              <a:t>     Трауматските повреди на делот  на рамениот појас се многу чести кај луѓето од различна возраст без разлика на начинот на нивното настанување. Почнувајќи уште од начинот на  самото раѓање, неонаталниот период, период на детството, предшколската  и школската возраст кај децата, периодот на младинци, средната возраст, период на најголема работоспособна активност како и подоцнежната  старечка возраст</a:t>
            </a:r>
            <a:r>
              <a:rPr lang="en-US" sz="1600" dirty="0" smtClean="0">
                <a:latin typeface="Aharoni" pitchFamily="2" charset="-79"/>
                <a:cs typeface="Aharoni" pitchFamily="2" charset="-79"/>
              </a:rPr>
              <a:t>, </a:t>
            </a:r>
            <a:r>
              <a:rPr lang="mk-MK" sz="1600" dirty="0" smtClean="0">
                <a:cs typeface="Aharoni" pitchFamily="2" charset="-79"/>
              </a:rPr>
              <a:t>е проследен со сите овие повреди и како т</a:t>
            </a:r>
            <a:r>
              <a:rPr lang="en-US" sz="1600" dirty="0" smtClean="0">
                <a:latin typeface="Aharoni" pitchFamily="2" charset="-79"/>
                <a:cs typeface="Aharoni" pitchFamily="2" charset="-79"/>
              </a:rPr>
              <a:t>a</a:t>
            </a:r>
            <a:r>
              <a:rPr lang="mk-MK" sz="1600" dirty="0" smtClean="0">
                <a:cs typeface="Aharoni" pitchFamily="2" charset="-79"/>
              </a:rPr>
              <a:t>кви се меѓу најзастапените  во поново време. Многу често се застапени и во најразлични спортски активности како</a:t>
            </a:r>
            <a:r>
              <a:rPr lang="en-US" sz="1600" dirty="0" smtClean="0">
                <a:latin typeface="Aharoni" pitchFamily="2" charset="-79"/>
                <a:cs typeface="Aharoni" pitchFamily="2" charset="-79"/>
              </a:rPr>
              <a:t>:</a:t>
            </a:r>
            <a:r>
              <a:rPr lang="mk-MK" sz="1600" dirty="0" smtClean="0">
                <a:cs typeface="Aharoni" pitchFamily="2" charset="-79"/>
              </a:rPr>
              <a:t> ракометари, одбојкари, кошаркари, атлетичари,  пливачи,  скијачи, при повреди во сообракајни несреќи и несакани повреди во индустријата. Честопати и настануваат сами по себе како: болкови синдроми на рамениот сплет, трауми, дисторзии, луксации, фрактури, и воспалителни процеси притоа  како такви треба благовремено да се третираат и рахабилитираат.</a:t>
            </a:r>
          </a:p>
          <a:p>
            <a:pPr algn="just" eaLnBrk="1" hangingPunct="1">
              <a:defRPr/>
            </a:pPr>
            <a:r>
              <a:rPr lang="mk-MK" sz="1600" dirty="0" smtClean="0">
                <a:cs typeface="Aharoni" pitchFamily="2" charset="-79"/>
              </a:rPr>
              <a:t>     Во процесот на рахабилитација се вклучуваат повеќе тимови од медицински лица кој се грижат уште од оперативниот третман и нега, па се до нивниот краен рахабилитациски процес и лекување, се со цел да се вратат намалените функции на повредениот дел или екстремитет и враќање на индивидуата во неговите секојдневни активности.</a:t>
            </a:r>
          </a:p>
          <a:p>
            <a:pPr algn="just" eaLnBrk="1" hangingPunct="1">
              <a:defRPr/>
            </a:pPr>
            <a:r>
              <a:rPr lang="mk-MK" sz="1600" dirty="0" smtClean="0">
                <a:latin typeface="Aharoni" pitchFamily="2" charset="-79"/>
                <a:cs typeface="Aharoni" pitchFamily="2" charset="-79"/>
              </a:rPr>
              <a:t>Moja </a:t>
            </a:r>
            <a:r>
              <a:rPr lang="mk-MK" sz="1600" dirty="0" smtClean="0">
                <a:cs typeface="Aharoni" pitchFamily="2" charset="-79"/>
              </a:rPr>
              <a:t>голема благодарност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normAutofit fontScale="90000"/>
          </a:bodyPr>
          <a:lstStyle/>
          <a:p>
            <a:pPr algn="ctr" eaLnBrk="1" fontAlgn="auto" hangingPunct="1">
              <a:spcAft>
                <a:spcPts val="0"/>
              </a:spcAft>
              <a:defRPr/>
            </a:pPr>
            <a:r>
              <a:rPr lang="mk-MK" sz="2400" b="1" dirty="0" smtClean="0">
                <a:solidFill>
                  <a:schemeClr val="tx2">
                    <a:satMod val="200000"/>
                  </a:schemeClr>
                </a:solidFill>
              </a:rPr>
              <a:t>7.3 </a:t>
            </a:r>
            <a:r>
              <a:rPr lang="sr-Latn-CS" sz="2400" b="1" dirty="0" smtClean="0">
                <a:solidFill>
                  <a:schemeClr val="tx2">
                    <a:satMod val="200000"/>
                  </a:schemeClr>
                </a:solidFill>
              </a:rPr>
              <a:t> Испитување на степенот на мускулната сила</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7891" name="Content Placeholder 2"/>
          <p:cNvSpPr>
            <a:spLocks noGrp="1"/>
          </p:cNvSpPr>
          <p:nvPr>
            <p:ph idx="1"/>
          </p:nvPr>
        </p:nvSpPr>
        <p:spPr>
          <a:xfrm>
            <a:off x="914400" y="609600"/>
            <a:ext cx="7848600" cy="6019800"/>
          </a:xfrm>
        </p:spPr>
        <p:txBody>
          <a:bodyPr/>
          <a:lstStyle/>
          <a:p>
            <a:pPr algn="just" eaLnBrk="1" hangingPunct="1">
              <a:defRPr/>
            </a:pPr>
            <a:r>
              <a:rPr lang="mk-MK" sz="2000" dirty="0" smtClean="0"/>
              <a:t>      Испитувањето на мускулната сила може да се врши на два начини:</a:t>
            </a:r>
          </a:p>
          <a:p>
            <a:pPr algn="just" eaLnBrk="1" hangingPunct="1">
              <a:defRPr/>
            </a:pPr>
            <a:r>
              <a:rPr lang="mk-MK" sz="2000" dirty="0" smtClean="0">
                <a:solidFill>
                  <a:srgbClr val="FF0000"/>
                </a:solidFill>
              </a:rPr>
              <a:t>-ергометриски начин;</a:t>
            </a:r>
          </a:p>
          <a:p>
            <a:pPr algn="just" eaLnBrk="1" hangingPunct="1">
              <a:defRPr/>
            </a:pPr>
            <a:r>
              <a:rPr lang="mk-MK" sz="2000" dirty="0" smtClean="0">
                <a:solidFill>
                  <a:srgbClr val="FF0000"/>
                </a:solidFill>
              </a:rPr>
              <a:t>-динамометриски начин</a:t>
            </a:r>
            <a:r>
              <a:rPr lang="mk-MK" sz="2000" dirty="0" smtClean="0"/>
              <a:t>.</a:t>
            </a:r>
          </a:p>
          <a:p>
            <a:pPr algn="just" eaLnBrk="1" hangingPunct="1">
              <a:defRPr/>
            </a:pPr>
            <a:r>
              <a:rPr lang="mk-MK" sz="2000" dirty="0" smtClean="0">
                <a:solidFill>
                  <a:schemeClr val="accent3"/>
                </a:solidFill>
              </a:rPr>
              <a:t>-0 оцена </a:t>
            </a:r>
            <a:r>
              <a:rPr lang="mk-MK" sz="2000" dirty="0" smtClean="0"/>
              <a:t>нема видливи  и мерливи знаци на контракција;</a:t>
            </a:r>
          </a:p>
          <a:p>
            <a:pPr algn="just" eaLnBrk="1" hangingPunct="1">
              <a:defRPr/>
            </a:pPr>
            <a:r>
              <a:rPr lang="mk-MK" sz="2000" dirty="0" smtClean="0">
                <a:solidFill>
                  <a:schemeClr val="accent3"/>
                </a:solidFill>
              </a:rPr>
              <a:t>-1 оцена </a:t>
            </a:r>
            <a:r>
              <a:rPr lang="mk-MK" sz="2000" dirty="0" smtClean="0"/>
              <a:t>кога постојат видливи траги на контракција;</a:t>
            </a:r>
          </a:p>
          <a:p>
            <a:pPr algn="just" eaLnBrk="1" hangingPunct="1">
              <a:defRPr/>
            </a:pPr>
            <a:r>
              <a:rPr lang="mk-MK" sz="2000" dirty="0" smtClean="0">
                <a:solidFill>
                  <a:schemeClr val="accent3"/>
                </a:solidFill>
              </a:rPr>
              <a:t>-2 оцена </a:t>
            </a:r>
            <a:r>
              <a:rPr lang="mk-MK" sz="2000" dirty="0" smtClean="0"/>
              <a:t>кога мускулната контракција може  да изврши движење  кога е одстрането дејството на Земјината тежа;</a:t>
            </a:r>
          </a:p>
          <a:p>
            <a:pPr algn="just" eaLnBrk="1" hangingPunct="1">
              <a:defRPr/>
            </a:pPr>
            <a:r>
              <a:rPr lang="mk-MK" sz="2000" dirty="0" smtClean="0">
                <a:solidFill>
                  <a:schemeClr val="accent3"/>
                </a:solidFill>
              </a:rPr>
              <a:t>-3 оцена </a:t>
            </a:r>
            <a:r>
              <a:rPr lang="mk-MK" sz="2000" dirty="0" smtClean="0"/>
              <a:t>е кога силата на мускулната контракција може да го изврши движењето кога дејствува силата на Земјината гравитација без дополнителен напор;</a:t>
            </a:r>
          </a:p>
          <a:p>
            <a:pPr algn="just" eaLnBrk="1" hangingPunct="1">
              <a:defRPr/>
            </a:pPr>
            <a:r>
              <a:rPr lang="mk-MK" sz="2000" dirty="0" smtClean="0">
                <a:solidFill>
                  <a:schemeClr val="accent3"/>
                </a:solidFill>
              </a:rPr>
              <a:t>-4 оцена </a:t>
            </a:r>
            <a:r>
              <a:rPr lang="mk-MK" sz="2000" dirty="0" smtClean="0"/>
              <a:t>е кога со силата на мускулната контракција  се движи сегментот од телото со умерено дополнително оптоварување; </a:t>
            </a:r>
          </a:p>
          <a:p>
            <a:pPr algn="just" eaLnBrk="1" hangingPunct="1">
              <a:defRPr/>
            </a:pPr>
            <a:r>
              <a:rPr lang="mk-MK" sz="2000" dirty="0" smtClean="0">
                <a:solidFill>
                  <a:schemeClr val="accent3"/>
                </a:solidFill>
              </a:rPr>
              <a:t>-5 оцена </a:t>
            </a:r>
            <a:r>
              <a:rPr lang="mk-MK" sz="2000" dirty="0" smtClean="0"/>
              <a:t>е кога силата на мускулната контракција е толкава за да може да се совлада и поголем дополнителен отпор против движењето.</a:t>
            </a:r>
          </a:p>
          <a:p>
            <a:pPr eaLnBrk="1" hangingPunct="1">
              <a:defRPr/>
            </a:pPr>
            <a:endParaRPr lang="mk-MK"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lstStyle/>
          <a:p>
            <a:pPr algn="ctr" eaLnBrk="1" fontAlgn="auto" hangingPunct="1">
              <a:spcAft>
                <a:spcPts val="0"/>
              </a:spcAft>
              <a:defRPr/>
            </a:pPr>
            <a:r>
              <a:rPr lang="mk-MK" sz="2000" b="1" dirty="0" smtClean="0">
                <a:solidFill>
                  <a:schemeClr val="tx2">
                    <a:satMod val="200000"/>
                  </a:schemeClr>
                </a:solidFill>
              </a:rPr>
              <a:t>7.4 Методи и форми на  работа во кинезитерапијата</a:t>
            </a:r>
            <a:endParaRPr lang="mk-MK" sz="2000" dirty="0">
              <a:solidFill>
                <a:schemeClr val="tx2">
                  <a:satMod val="200000"/>
                </a:schemeClr>
              </a:solidFill>
            </a:endParaRPr>
          </a:p>
        </p:txBody>
      </p:sp>
      <p:sp>
        <p:nvSpPr>
          <p:cNvPr id="38915" name="Content Placeholder 2"/>
          <p:cNvSpPr>
            <a:spLocks noGrp="1"/>
          </p:cNvSpPr>
          <p:nvPr>
            <p:ph idx="1"/>
          </p:nvPr>
        </p:nvSpPr>
        <p:spPr>
          <a:xfrm>
            <a:off x="838200" y="457200"/>
            <a:ext cx="7848600" cy="6096000"/>
          </a:xfrm>
        </p:spPr>
        <p:txBody>
          <a:bodyPr>
            <a:normAutofit lnSpcReduction="10000"/>
          </a:bodyPr>
          <a:lstStyle/>
          <a:p>
            <a:pPr marL="411480" algn="just" eaLnBrk="1" fontAlgn="auto" hangingPunct="1">
              <a:spcAft>
                <a:spcPts val="0"/>
              </a:spcAft>
              <a:buFont typeface="Wingdings"/>
              <a:buChar char=""/>
              <a:defRPr/>
            </a:pPr>
            <a:r>
              <a:rPr lang="mk-MK" sz="2000" smtClean="0"/>
              <a:t> Изведувањето на кинезитерапијата може  да се примени на повеќе начини:</a:t>
            </a:r>
          </a:p>
          <a:p>
            <a:pPr marL="411480" algn="just" eaLnBrk="1" fontAlgn="auto" hangingPunct="1">
              <a:spcAft>
                <a:spcPts val="0"/>
              </a:spcAft>
              <a:buFont typeface="Wingdings"/>
              <a:buChar char=""/>
              <a:defRPr/>
            </a:pPr>
            <a:r>
              <a:rPr lang="mk-MK" sz="2000" smtClean="0"/>
              <a:t>- примена на гимнастички вежби;</a:t>
            </a:r>
          </a:p>
          <a:p>
            <a:pPr marL="411480" algn="just" eaLnBrk="1" fontAlgn="auto" hangingPunct="1">
              <a:spcAft>
                <a:spcPts val="0"/>
              </a:spcAft>
              <a:buFont typeface="Wingdings"/>
              <a:buChar char=""/>
              <a:defRPr/>
            </a:pPr>
            <a:r>
              <a:rPr lang="mk-MK" sz="2000" smtClean="0"/>
              <a:t>- вежби за обликување наменети главно за физички здрави лица кој делуваат профилактички  и на одредени деформитети;</a:t>
            </a:r>
          </a:p>
          <a:p>
            <a:pPr marL="411480" algn="just" eaLnBrk="1" fontAlgn="auto" hangingPunct="1">
              <a:spcAft>
                <a:spcPts val="0"/>
              </a:spcAft>
              <a:buFont typeface="Wingdings"/>
              <a:buChar char=""/>
              <a:defRPr/>
            </a:pPr>
            <a:r>
              <a:rPr lang="mk-MK" sz="2000" smtClean="0"/>
              <a:t>-  корективна гимнастика за одредени деформитети;</a:t>
            </a:r>
          </a:p>
          <a:p>
            <a:pPr marL="411480" algn="just" eaLnBrk="1" fontAlgn="auto" hangingPunct="1">
              <a:spcAft>
                <a:spcPts val="0"/>
              </a:spcAft>
              <a:buFont typeface="Wingdings"/>
              <a:buChar char=""/>
              <a:defRPr/>
            </a:pPr>
            <a:r>
              <a:rPr lang="mk-MK" sz="2000" smtClean="0"/>
              <a:t>- спортски игри за здрави лица за спречување на појава на телесни деформитети кој треба да се прилагодат според општата функција на телото  и имаат предност  што нивната примена не е монотона;</a:t>
            </a:r>
          </a:p>
          <a:p>
            <a:pPr marL="411480" algn="just" eaLnBrk="1" fontAlgn="auto" hangingPunct="1">
              <a:spcAft>
                <a:spcPts val="0"/>
              </a:spcAft>
              <a:buFont typeface="Wingdings"/>
              <a:buChar char=""/>
              <a:defRPr/>
            </a:pPr>
            <a:r>
              <a:rPr lang="mk-MK" sz="2000" smtClean="0"/>
              <a:t>- работна терапија што опфаќа  функционална и окупациона.</a:t>
            </a:r>
          </a:p>
          <a:p>
            <a:pPr marL="411480" algn="just" eaLnBrk="1" fontAlgn="auto" hangingPunct="1">
              <a:spcAft>
                <a:spcPts val="0"/>
              </a:spcAft>
              <a:buFont typeface="Wingdings"/>
              <a:buChar char=""/>
              <a:defRPr/>
            </a:pPr>
            <a:r>
              <a:rPr lang="mk-MK" sz="2000" smtClean="0"/>
              <a:t>-индивидуални вежби – овие вежби имаат најголем тераписки ефект заради директниот контакт терапевт-пациент. Вежбите  се строго индивидуални и прилагодени према потребите на пациентот. Неопходни се за вежбање на мали деца  или ментално ретардирани пациенти.</a:t>
            </a:r>
          </a:p>
          <a:p>
            <a:pPr marL="411480" algn="just" eaLnBrk="1" fontAlgn="auto" hangingPunct="1">
              <a:spcAft>
                <a:spcPts val="0"/>
              </a:spcAft>
              <a:buFont typeface="Wingdings"/>
              <a:buChar char=""/>
              <a:defRPr/>
            </a:pPr>
            <a:r>
              <a:rPr lang="mk-MK" sz="2000" smtClean="0"/>
              <a:t>-групни вежби- еден терапевт работи  со повеќе пациенти во група со најмногу до 12.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auto">
          <a:xfrm>
            <a:off x="990600" y="0"/>
            <a:ext cx="7772400" cy="914400"/>
          </a:xfrm>
        </p:spPr>
        <p:txBody>
          <a:bodyPr wrap="square" lIns="91440" tIns="45720" rIns="91440" bIns="45720" numCol="1" anchorCtr="0" compatLnSpc="1">
            <a:prstTxWarp prst="textNoShape">
              <a:avLst/>
            </a:prstTxWarp>
          </a:bodyPr>
          <a:lstStyle/>
          <a:p>
            <a:pPr marL="342900" indent="-342900" algn="ctr" eaLnBrk="1" hangingPunct="1">
              <a:defRPr/>
            </a:pPr>
            <a:r>
              <a:rPr lang="en-US" sz="2400" smtClean="0">
                <a:solidFill>
                  <a:srgbClr val="000000"/>
                </a:solidFill>
              </a:rPr>
              <a:t>8.0</a:t>
            </a:r>
            <a:r>
              <a:rPr lang="en-US" sz="2400" b="1" smtClean="0">
                <a:solidFill>
                  <a:srgbClr val="000000"/>
                </a:solidFill>
              </a:rPr>
              <a:t> </a:t>
            </a:r>
            <a:r>
              <a:rPr lang="mk-MK" sz="2400" b="1" smtClean="0">
                <a:solidFill>
                  <a:srgbClr val="000000"/>
                </a:solidFill>
              </a:rPr>
              <a:t>Методи на истражување</a:t>
            </a:r>
            <a:r>
              <a:rPr lang="mk-MK" sz="2400" smtClean="0">
                <a:solidFill>
                  <a:srgbClr val="000000"/>
                </a:solidFill>
              </a:rPr>
              <a:t/>
            </a:r>
            <a:br>
              <a:rPr lang="mk-MK" sz="2400" smtClean="0">
                <a:solidFill>
                  <a:srgbClr val="000000"/>
                </a:solidFill>
              </a:rPr>
            </a:br>
            <a:endParaRPr lang="mk-MK" sz="2400" smtClean="0">
              <a:solidFill>
                <a:srgbClr val="000000"/>
              </a:solidFill>
            </a:endParaRPr>
          </a:p>
        </p:txBody>
      </p:sp>
      <p:sp>
        <p:nvSpPr>
          <p:cNvPr id="40963" name="Content Placeholder 2"/>
          <p:cNvSpPr>
            <a:spLocks noGrp="1"/>
          </p:cNvSpPr>
          <p:nvPr>
            <p:ph idx="1"/>
          </p:nvPr>
        </p:nvSpPr>
        <p:spPr>
          <a:xfrm>
            <a:off x="762000" y="762000"/>
            <a:ext cx="7772400" cy="6096000"/>
          </a:xfrm>
        </p:spPr>
        <p:txBody>
          <a:bodyPr/>
          <a:lstStyle/>
          <a:p>
            <a:pPr algn="just" eaLnBrk="1" hangingPunct="1"/>
            <a:r>
              <a:rPr lang="mk-MK" sz="2400" smtClean="0"/>
              <a:t> Истражувањето е извршено во ЈЗУ Општа Болница Велес во период од 6</a:t>
            </a:r>
            <a:r>
              <a:rPr lang="sr-Latn-CS" sz="2400" smtClean="0"/>
              <a:t>(</a:t>
            </a:r>
            <a:r>
              <a:rPr lang="mk-MK" sz="2400" smtClean="0"/>
              <a:t>шест</a:t>
            </a:r>
            <a:r>
              <a:rPr lang="sr-Latn-CS" sz="2400" smtClean="0"/>
              <a:t>)</a:t>
            </a:r>
            <a:r>
              <a:rPr lang="mk-MK" sz="2400" smtClean="0"/>
              <a:t> месеци во текот на 2012-2013 година. Опфатени се вкупно 402 прегледани амбулантски пациенти од кој:</a:t>
            </a:r>
          </a:p>
          <a:p>
            <a:pPr algn="just" eaLnBrk="1" hangingPunct="1"/>
            <a:r>
              <a:rPr lang="mk-MK" sz="2400" smtClean="0"/>
              <a:t>-  стационарно се лекувани 91 лежечки пациент со повреди во памениот појас;</a:t>
            </a:r>
          </a:p>
          <a:p>
            <a:pPr algn="just" eaLnBrk="1" hangingPunct="1"/>
            <a:r>
              <a:rPr lang="mk-MK" sz="2400" smtClean="0"/>
              <a:t>- амбулански се лекувани 311 пациенти со повреди  во рамениот појас и раката.</a:t>
            </a:r>
          </a:p>
          <a:p>
            <a:pPr algn="just" eaLnBrk="1" hangingPunct="1"/>
            <a:r>
              <a:rPr lang="mk-MK" sz="2400" smtClean="0"/>
              <a:t>     Во однос на половата застапеноста, истражувањето ги произнесе следниве резултати:</a:t>
            </a:r>
          </a:p>
          <a:p>
            <a:pPr algn="just" eaLnBrk="1" hangingPunct="1"/>
            <a:r>
              <a:rPr lang="mk-MK" sz="2400" smtClean="0"/>
              <a:t>- 225 лица се од машкиот пол;</a:t>
            </a:r>
          </a:p>
          <a:p>
            <a:pPr algn="just" eaLnBrk="1" hangingPunct="1"/>
            <a:r>
              <a:rPr lang="mk-MK" sz="2400" smtClean="0"/>
              <a:t>-177 лица од женски пол.</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eaLnBrk="1" fontAlgn="auto" hangingPunct="1">
              <a:spcAft>
                <a:spcPts val="0"/>
              </a:spcAft>
              <a:defRPr/>
            </a:pPr>
            <a:r>
              <a:rPr lang="mk-MK" sz="2000" dirty="0" smtClean="0">
                <a:solidFill>
                  <a:schemeClr val="tx2">
                    <a:satMod val="200000"/>
                  </a:schemeClr>
                </a:solidFill>
              </a:rPr>
              <a:t> 8.1 Застапеност на повредите во рамениот појас според возраст</a:t>
            </a:r>
            <a:endParaRPr lang="mk-MK" sz="2000" dirty="0">
              <a:solidFill>
                <a:schemeClr val="tx2">
                  <a:satMod val="200000"/>
                </a:schemeClr>
              </a:solidFill>
            </a:endParaRPr>
          </a:p>
        </p:txBody>
      </p:sp>
      <p:sp>
        <p:nvSpPr>
          <p:cNvPr id="41987" name="Content Placeholder 2"/>
          <p:cNvSpPr>
            <a:spLocks noGrp="1"/>
          </p:cNvSpPr>
          <p:nvPr>
            <p:ph idx="1"/>
          </p:nvPr>
        </p:nvSpPr>
        <p:spPr>
          <a:xfrm>
            <a:off x="609600" y="838200"/>
            <a:ext cx="8305800" cy="5867400"/>
          </a:xfrm>
        </p:spPr>
        <p:txBody>
          <a:bodyPr/>
          <a:lstStyle/>
          <a:p>
            <a:pPr algn="just" eaLnBrk="1" hangingPunct="1"/>
            <a:r>
              <a:rPr lang="mk-MK" sz="2000" smtClean="0"/>
              <a:t> Во однос на застапеност на повредите во рамениот појас според возраст, се донесоа следниве заклучоци:</a:t>
            </a:r>
          </a:p>
          <a:p>
            <a:pPr algn="just" eaLnBrk="1" hangingPunct="1"/>
            <a:r>
              <a:rPr lang="mk-MK" sz="2000" smtClean="0"/>
              <a:t>-4 лица  се новородени деца со повреди од  типот на плексус брахијалис и постпородилни трауми;</a:t>
            </a:r>
          </a:p>
          <a:p>
            <a:pPr algn="just" eaLnBrk="1" hangingPunct="1"/>
            <a:r>
              <a:rPr lang="mk-MK" sz="2000" smtClean="0"/>
              <a:t>-7 лица се повреди во предшколска возраст;</a:t>
            </a:r>
          </a:p>
          <a:p>
            <a:pPr algn="just" eaLnBrk="1" hangingPunct="1"/>
            <a:r>
              <a:rPr lang="mk-MK" sz="2000" smtClean="0"/>
              <a:t>-29 се повреди здобиени кај деца од 7-14 годишна возраст;</a:t>
            </a:r>
          </a:p>
          <a:p>
            <a:pPr algn="just" eaLnBrk="1" hangingPunct="1"/>
            <a:r>
              <a:rPr lang="mk-MK" sz="2000" smtClean="0"/>
              <a:t>-16 лица </a:t>
            </a:r>
            <a:r>
              <a:rPr lang="en-US" sz="2000" smtClean="0"/>
              <a:t>од кој 14 ма</a:t>
            </a:r>
            <a:r>
              <a:rPr lang="mk-MK" sz="2000" smtClean="0"/>
              <a:t>шк</a:t>
            </a:r>
            <a:r>
              <a:rPr lang="en-US" sz="2000" smtClean="0"/>
              <a:t>и и 2 женски лица </a:t>
            </a:r>
            <a:r>
              <a:rPr lang="mk-MK" sz="2000" smtClean="0"/>
              <a:t>се здобиле со повреди во средношколска возраст во рамениот дел;</a:t>
            </a:r>
          </a:p>
          <a:p>
            <a:pPr algn="just" eaLnBrk="1" hangingPunct="1"/>
            <a:r>
              <a:rPr lang="mk-MK" sz="2000" smtClean="0"/>
              <a:t>-279 лица се здобиле со повреди во активната работоспособност на возраст од 18-62 односно 64 годишна возраст од повреди при работа и физичка активност, сообраќајни несреќи и други видови  несреќни активности;</a:t>
            </a:r>
          </a:p>
          <a:p>
            <a:pPr algn="just" eaLnBrk="1" hangingPunct="1"/>
            <a:r>
              <a:rPr lang="mk-MK" sz="2000" smtClean="0"/>
              <a:t>-53 лица над 62 односно 64 годишна возраст се здобиле со повреди во рамениот појас како резултат на некој акутни повреди , после некои хронични состојби</a:t>
            </a:r>
            <a:r>
              <a:rPr lang="mk-MK" sz="2000" b="1" smtClean="0"/>
              <a:t>  </a:t>
            </a:r>
            <a:r>
              <a:rPr lang="mk-MK" sz="2000" smtClean="0"/>
              <a:t>и заболувања и несакани повреди и фрактури од ненадејни паѓања.</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eaLnBrk="1" fontAlgn="auto" hangingPunct="1">
              <a:spcAft>
                <a:spcPts val="0"/>
              </a:spcAft>
              <a:defRPr/>
            </a:pPr>
            <a:r>
              <a:rPr lang="mk-MK" sz="2400" dirty="0" smtClean="0">
                <a:solidFill>
                  <a:schemeClr val="tx2">
                    <a:satMod val="200000"/>
                  </a:schemeClr>
                </a:solidFill>
              </a:rPr>
              <a:t> Процентуален графички приказ на болни со повреди на рамениот појас  застапени во период од 6 месеци </a:t>
            </a:r>
            <a:endParaRPr lang="mk-MK" sz="2400" dirty="0">
              <a:solidFill>
                <a:schemeClr val="tx2">
                  <a:satMod val="200000"/>
                </a:schemeClr>
              </a:solidFill>
            </a:endParaRPr>
          </a:p>
        </p:txBody>
      </p:sp>
      <p:graphicFrame>
        <p:nvGraphicFramePr>
          <p:cNvPr id="1026" name="Content Placeholder 3"/>
          <p:cNvGraphicFramePr>
            <a:graphicFrameLocks noGrp="1"/>
          </p:cNvGraphicFramePr>
          <p:nvPr>
            <p:ph idx="1"/>
          </p:nvPr>
        </p:nvGraphicFramePr>
        <p:xfrm>
          <a:off x="1854200" y="1244600"/>
          <a:ext cx="5283200" cy="2997200"/>
        </p:xfrm>
        <a:graphic>
          <a:graphicData uri="http://schemas.openxmlformats.org/presentationml/2006/ole">
            <p:oleObj spid="_x0000_s1026" r:id="rId3" imgW="5285690" imgH="2999492" progId="Excel.Chart.8">
              <p:embed/>
            </p:oleObj>
          </a:graphicData>
        </a:graphic>
      </p:graphicFrame>
      <p:sp>
        <p:nvSpPr>
          <p:cNvPr id="1028" name="Rectangle 5"/>
          <p:cNvSpPr>
            <a:spLocks noChangeArrowheads="1"/>
          </p:cNvSpPr>
          <p:nvPr/>
        </p:nvSpPr>
        <p:spPr bwMode="auto">
          <a:xfrm>
            <a:off x="2133600" y="4572000"/>
            <a:ext cx="5181600" cy="1754188"/>
          </a:xfrm>
          <a:prstGeom prst="rect">
            <a:avLst/>
          </a:prstGeom>
          <a:noFill/>
          <a:ln w="9525">
            <a:noFill/>
            <a:miter lim="800000"/>
            <a:headEnd/>
            <a:tailEnd/>
          </a:ln>
        </p:spPr>
        <p:txBody>
          <a:bodyPr>
            <a:spAutoFit/>
          </a:bodyPr>
          <a:lstStyle/>
          <a:p>
            <a:pPr eaLnBrk="0" hangingPunct="0"/>
            <a:r>
              <a:rPr lang="en-US">
                <a:cs typeface="Calibri" pitchFamily="34" charset="0"/>
              </a:rPr>
              <a:t>-84% се на возраст од </a:t>
            </a:r>
            <a:r>
              <a:rPr lang="mk-MK">
                <a:cs typeface="Calibri" pitchFamily="34" charset="0"/>
              </a:rPr>
              <a:t>18 до 62 односно 64 години</a:t>
            </a:r>
            <a:endParaRPr lang="mk-MK" sz="1000"/>
          </a:p>
          <a:p>
            <a:pPr eaLnBrk="0" hangingPunct="0"/>
            <a:r>
              <a:rPr lang="mk-MK">
                <a:cs typeface="Calibri" pitchFamily="34" charset="0"/>
              </a:rPr>
              <a:t>-9% се на возраст од 7 до 14 години</a:t>
            </a:r>
            <a:endParaRPr lang="mk-MK" sz="1000"/>
          </a:p>
          <a:p>
            <a:pPr eaLnBrk="0" hangingPunct="0"/>
            <a:r>
              <a:rPr lang="mk-MK">
                <a:cs typeface="Calibri" pitchFamily="34" charset="0"/>
              </a:rPr>
              <a:t>-4% се на возраст од 14 до 18 години</a:t>
            </a:r>
            <a:endParaRPr lang="mk-MK" sz="1000"/>
          </a:p>
          <a:p>
            <a:pPr eaLnBrk="0" hangingPunct="0"/>
            <a:r>
              <a:rPr lang="mk-MK">
                <a:cs typeface="Calibri" pitchFamily="34" charset="0"/>
              </a:rPr>
              <a:t>-2% се деца од предшколска возраст</a:t>
            </a:r>
          </a:p>
          <a:p>
            <a:pPr eaLnBrk="0" hangingPunct="0"/>
            <a:r>
              <a:rPr lang="mk-MK">
                <a:cs typeface="Calibri" pitchFamily="34" charset="0"/>
              </a:rPr>
              <a:t>-1 % се новороденчиња</a:t>
            </a:r>
            <a:r>
              <a:rPr lang="mk-MK" sz="1000"/>
              <a:t> </a:t>
            </a:r>
            <a:endParaRPr lang="mk-MK" sz="2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normAutofit fontScale="90000"/>
          </a:bodyPr>
          <a:lstStyle/>
          <a:p>
            <a:pPr algn="ctr" eaLnBrk="1" fontAlgn="auto" hangingPunct="1">
              <a:spcAft>
                <a:spcPts val="0"/>
              </a:spcAft>
              <a:defRPr/>
            </a:pPr>
            <a:r>
              <a:rPr lang="mk-MK" sz="2000" b="1" dirty="0" smtClean="0">
                <a:solidFill>
                  <a:schemeClr val="tx2">
                    <a:satMod val="200000"/>
                  </a:schemeClr>
                </a:solidFill>
              </a:rPr>
              <a:t>Табела за приказ на шестмесечен извештај од извршена работа</a:t>
            </a:r>
            <a:r>
              <a:rPr lang="mk-MK" dirty="0" smtClean="0">
                <a:solidFill>
                  <a:schemeClr val="tx2">
                    <a:satMod val="200000"/>
                  </a:schemeClr>
                </a:solidFill>
              </a:rPr>
              <a:t/>
            </a:r>
            <a:br>
              <a:rPr lang="mk-MK" dirty="0" smtClean="0">
                <a:solidFill>
                  <a:schemeClr val="tx2">
                    <a:satMod val="200000"/>
                  </a:schemeClr>
                </a:solidFill>
              </a:rPr>
            </a:br>
            <a:r>
              <a:rPr lang="mk-MK" b="1" dirty="0" smtClean="0">
                <a:solidFill>
                  <a:schemeClr val="tx2">
                    <a:satMod val="200000"/>
                  </a:schemeClr>
                </a:solidFill>
              </a:rPr>
              <a:t> </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graphicFrame>
        <p:nvGraphicFramePr>
          <p:cNvPr id="5" name="Table 4"/>
          <p:cNvGraphicFramePr>
            <a:graphicFrameLocks noGrp="1"/>
          </p:cNvGraphicFramePr>
          <p:nvPr/>
        </p:nvGraphicFramePr>
        <p:xfrm>
          <a:off x="990600" y="685800"/>
          <a:ext cx="7696200" cy="5867397"/>
        </p:xfrm>
        <a:graphic>
          <a:graphicData uri="http://schemas.openxmlformats.org/drawingml/2006/table">
            <a:tbl>
              <a:tblPr/>
              <a:tblGrid>
                <a:gridCol w="465946"/>
                <a:gridCol w="1045912"/>
                <a:gridCol w="349457"/>
                <a:gridCol w="233346"/>
                <a:gridCol w="290394"/>
                <a:gridCol w="144750"/>
                <a:gridCol w="278092"/>
                <a:gridCol w="348637"/>
                <a:gridCol w="348637"/>
                <a:gridCol w="698095"/>
                <a:gridCol w="697274"/>
                <a:gridCol w="467584"/>
                <a:gridCol w="310082"/>
                <a:gridCol w="310082"/>
                <a:gridCol w="310082"/>
                <a:gridCol w="310082"/>
                <a:gridCol w="310082"/>
                <a:gridCol w="310082"/>
                <a:gridCol w="467584"/>
              </a:tblGrid>
              <a:tr h="1431896">
                <a:tc>
                  <a:txBody>
                    <a:bodyPr/>
                    <a:lstStyle/>
                    <a:p>
                      <a:pPr marL="71755" marR="71755" algn="ctr">
                        <a:lnSpc>
                          <a:spcPct val="115000"/>
                        </a:lnSpc>
                        <a:spcAft>
                          <a:spcPts val="0"/>
                        </a:spcAft>
                      </a:pPr>
                      <a:endParaRPr lang="mk-MK" sz="700" dirty="0">
                        <a:latin typeface="Arial"/>
                        <a:ea typeface="Calibri"/>
                        <a:cs typeface="Times New Roman"/>
                      </a:endParaRPr>
                    </a:p>
                    <a:p>
                      <a:pPr marL="71755" marR="71755" algn="ctr">
                        <a:lnSpc>
                          <a:spcPct val="115000"/>
                        </a:lnSpc>
                        <a:spcAft>
                          <a:spcPts val="0"/>
                        </a:spcAft>
                      </a:pPr>
                      <a:r>
                        <a:rPr lang="mk-MK" sz="700" dirty="0">
                          <a:latin typeface="Arial"/>
                          <a:ea typeface="Calibri"/>
                          <a:cs typeface="Times New Roman"/>
                        </a:rPr>
                        <a:t>датум</a:t>
                      </a:r>
                      <a:endParaRPr lang="mk-MK" sz="600" dirty="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mk-MK" sz="700" b="1" dirty="0">
                          <a:latin typeface="Arial"/>
                          <a:ea typeface="Calibri"/>
                          <a:cs typeface="Times New Roman"/>
                        </a:rPr>
                        <a:t>дијагноза</a:t>
                      </a:r>
                      <a:endParaRPr lang="mk-MK" sz="600" dirty="0">
                        <a:latin typeface="Calibri"/>
                        <a:ea typeface="Calibri"/>
                        <a:cs typeface="Times New Roman"/>
                      </a:endParaRPr>
                    </a:p>
                  </a:txBody>
                  <a:tcPr marL="40072" marR="4007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7030A0"/>
                          </a:solidFill>
                          <a:latin typeface="Arial"/>
                          <a:ea typeface="Calibri"/>
                          <a:cs typeface="Times New Roman"/>
                        </a:rPr>
                        <a:t>Јануари</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7030A0"/>
                          </a:solidFill>
                          <a:latin typeface="Arial"/>
                          <a:ea typeface="Calibri"/>
                          <a:cs typeface="Times New Roman"/>
                        </a:rPr>
                        <a:t>Фебруари</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1755" marR="71755" algn="ctr">
                        <a:lnSpc>
                          <a:spcPct val="115000"/>
                        </a:lnSpc>
                        <a:spcAft>
                          <a:spcPts val="0"/>
                        </a:spcAft>
                      </a:pPr>
                      <a:r>
                        <a:rPr lang="mk-MK" sz="700">
                          <a:solidFill>
                            <a:srgbClr val="7030A0"/>
                          </a:solidFill>
                          <a:latin typeface="Arial"/>
                          <a:ea typeface="Calibri"/>
                          <a:cs typeface="Times New Roman"/>
                        </a:rPr>
                        <a:t>Март</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mk-MK"/>
                    </a:p>
                  </a:txBody>
                  <a:tcPr/>
                </a:tc>
                <a:tc>
                  <a:txBody>
                    <a:bodyPr/>
                    <a:lstStyle/>
                    <a:p>
                      <a:pPr marL="71755" marR="71755" algn="ctr">
                        <a:lnSpc>
                          <a:spcPct val="115000"/>
                        </a:lnSpc>
                        <a:spcAft>
                          <a:spcPts val="0"/>
                        </a:spcAft>
                      </a:pPr>
                      <a:r>
                        <a:rPr lang="mk-MK" sz="700">
                          <a:solidFill>
                            <a:srgbClr val="7030A0"/>
                          </a:solidFill>
                          <a:latin typeface="Arial"/>
                          <a:ea typeface="Calibri"/>
                          <a:cs typeface="Times New Roman"/>
                        </a:rPr>
                        <a:t>Април</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7030A0"/>
                          </a:solidFill>
                          <a:latin typeface="Arial"/>
                          <a:ea typeface="Calibri"/>
                          <a:cs typeface="Times New Roman"/>
                        </a:rPr>
                        <a:t>Мај</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7030A0"/>
                          </a:solidFill>
                          <a:latin typeface="Arial"/>
                          <a:ea typeface="Calibri"/>
                          <a:cs typeface="Times New Roman"/>
                        </a:rPr>
                        <a:t>Јуни</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mk-MK" sz="700">
                          <a:solidFill>
                            <a:srgbClr val="FF0000"/>
                          </a:solidFill>
                          <a:latin typeface="Arial"/>
                          <a:ea typeface="Calibri"/>
                          <a:cs typeface="Times New Roman"/>
                        </a:rPr>
                        <a:t>Вкупно пациенти</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mk-MK" sz="700">
                          <a:solidFill>
                            <a:srgbClr val="FF0000"/>
                          </a:solidFill>
                          <a:latin typeface="Arial"/>
                          <a:ea typeface="Calibri"/>
                          <a:cs typeface="Times New Roman"/>
                        </a:rPr>
                        <a:t>Амбулантски лекувани</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gn="ctr">
                        <a:lnSpc>
                          <a:spcPct val="115000"/>
                        </a:lnSpc>
                        <a:spcAft>
                          <a:spcPts val="0"/>
                        </a:spcAft>
                      </a:pPr>
                      <a:r>
                        <a:rPr lang="mk-MK" sz="700">
                          <a:solidFill>
                            <a:srgbClr val="FF0000"/>
                          </a:solidFill>
                          <a:latin typeface="Arial"/>
                          <a:ea typeface="Calibri"/>
                          <a:cs typeface="Times New Roman"/>
                        </a:rPr>
                        <a:t>Стационарни болни</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dirty="0">
                          <a:solidFill>
                            <a:srgbClr val="943634"/>
                          </a:solidFill>
                          <a:latin typeface="Arial"/>
                          <a:ea typeface="Calibri"/>
                          <a:cs typeface="Times New Roman"/>
                        </a:rPr>
                        <a:t>излекувани</a:t>
                      </a:r>
                      <a:endParaRPr lang="mk-MK" sz="600" dirty="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943634"/>
                          </a:solidFill>
                          <a:latin typeface="Arial"/>
                          <a:ea typeface="Calibri"/>
                          <a:cs typeface="Times New Roman"/>
                        </a:rPr>
                        <a:t>подобрени</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943634"/>
                          </a:solidFill>
                          <a:latin typeface="Arial"/>
                          <a:ea typeface="Calibri"/>
                          <a:cs typeface="Times New Roman"/>
                        </a:rPr>
                        <a:t>Привремено оспособени</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4F81BD"/>
                          </a:solidFill>
                          <a:latin typeface="Arial"/>
                          <a:ea typeface="Calibri"/>
                          <a:cs typeface="Times New Roman"/>
                        </a:rPr>
                        <a:t>Оспособени за работа</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4F81BD"/>
                          </a:solidFill>
                          <a:latin typeface="Arial"/>
                          <a:ea typeface="Calibri"/>
                          <a:cs typeface="Times New Roman"/>
                        </a:rPr>
                        <a:t>преквалификација</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4F81BD"/>
                          </a:solidFill>
                          <a:latin typeface="Arial"/>
                          <a:ea typeface="Calibri"/>
                          <a:cs typeface="Times New Roman"/>
                        </a:rPr>
                        <a:t>Траен инвалидитет</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dirty="0">
                          <a:solidFill>
                            <a:srgbClr val="215868"/>
                          </a:solidFill>
                          <a:latin typeface="Arial"/>
                          <a:ea typeface="Calibri"/>
                          <a:cs typeface="Times New Roman"/>
                        </a:rPr>
                        <a:t>забелешки</a:t>
                      </a:r>
                      <a:endParaRPr lang="mk-MK" sz="600" dirty="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60">
                <a:tc>
                  <a:txBody>
                    <a:bodyPr/>
                    <a:lstStyle/>
                    <a:p>
                      <a:pPr algn="ctr">
                        <a:lnSpc>
                          <a:spcPct val="115000"/>
                        </a:lnSpc>
                        <a:spcAft>
                          <a:spcPts val="0"/>
                        </a:spcAft>
                      </a:pPr>
                      <a:r>
                        <a:rPr lang="mk-MK" sz="600">
                          <a:latin typeface="Arial"/>
                          <a:ea typeface="Calibri"/>
                          <a:cs typeface="Times New Roman"/>
                        </a:rPr>
                        <a:t>1</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mk-MK" sz="700">
                          <a:latin typeface="Arial"/>
                          <a:ea typeface="Calibri"/>
                          <a:cs typeface="Times New Roman"/>
                        </a:rPr>
                        <a:t>Фракту-ри во рамото</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700">
                          <a:solidFill>
                            <a:srgbClr val="7030A0"/>
                          </a:solidFill>
                          <a:latin typeface="Arial"/>
                          <a:ea typeface="Calibri"/>
                          <a:cs typeface="Times New Roman"/>
                        </a:rPr>
                        <a:t>5</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2</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1755" marR="71755" algn="ctr">
                        <a:lnSpc>
                          <a:spcPct val="115000"/>
                        </a:lnSpc>
                        <a:spcAft>
                          <a:spcPts val="0"/>
                        </a:spcAft>
                      </a:pPr>
                      <a:r>
                        <a:rPr lang="mk-MK" sz="600">
                          <a:solidFill>
                            <a:srgbClr val="7030A0"/>
                          </a:solidFill>
                          <a:latin typeface="Arial"/>
                          <a:ea typeface="Calibri"/>
                          <a:cs typeface="Times New Roman"/>
                        </a:rPr>
                        <a:t>2</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mk-MK"/>
                    </a:p>
                  </a:txBody>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0</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1</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13</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FF0000"/>
                          </a:solidFill>
                          <a:latin typeface="Arial"/>
                          <a:ea typeface="Calibri"/>
                          <a:cs typeface="Times New Roman"/>
                        </a:rPr>
                        <a:t>1</a:t>
                      </a:r>
                      <a:r>
                        <a:rPr lang="mk-MK" sz="600">
                          <a:solidFill>
                            <a:srgbClr val="FF0000"/>
                          </a:solidFill>
                          <a:latin typeface="Arial"/>
                          <a:ea typeface="Calibri"/>
                          <a:cs typeface="Times New Roman"/>
                        </a:rPr>
                        <a:t>2</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1</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13</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13</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0</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4F81BD"/>
                          </a:solidFill>
                          <a:latin typeface="Arial"/>
                          <a:ea typeface="Calibri"/>
                          <a:cs typeface="Times New Roman"/>
                        </a:rPr>
                        <a:t>13</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0</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0</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sr-Latn-CS" sz="600">
                          <a:latin typeface="Arial"/>
                          <a:ea typeface="Calibri"/>
                          <a:cs typeface="Times New Roman"/>
                        </a:rPr>
                        <a:t>/</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60">
                <a:tc>
                  <a:txBody>
                    <a:bodyPr/>
                    <a:lstStyle/>
                    <a:p>
                      <a:pPr algn="ctr">
                        <a:lnSpc>
                          <a:spcPct val="115000"/>
                        </a:lnSpc>
                        <a:spcAft>
                          <a:spcPts val="0"/>
                        </a:spcAft>
                      </a:pPr>
                      <a:r>
                        <a:rPr lang="mk-MK" sz="600">
                          <a:latin typeface="Arial"/>
                          <a:ea typeface="Calibri"/>
                          <a:cs typeface="Times New Roman"/>
                        </a:rPr>
                        <a:t>2</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mk-MK" sz="700">
                          <a:latin typeface="Arial"/>
                          <a:ea typeface="Calibri"/>
                          <a:cs typeface="Times New Roman"/>
                        </a:rPr>
                        <a:t>Луксации во рамото</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7030A0"/>
                          </a:solidFill>
                          <a:latin typeface="Arial"/>
                          <a:ea typeface="Calibri"/>
                          <a:cs typeface="Times New Roman"/>
                        </a:rPr>
                        <a:t>2</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7030A0"/>
                          </a:solidFill>
                          <a:latin typeface="Arial"/>
                          <a:ea typeface="Calibri"/>
                          <a:cs typeface="Times New Roman"/>
                        </a:rPr>
                        <a:t>8</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7</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1755" marR="71755" algn="ctr">
                        <a:lnSpc>
                          <a:spcPct val="115000"/>
                        </a:lnSpc>
                        <a:spcAft>
                          <a:spcPts val="0"/>
                        </a:spcAft>
                      </a:pPr>
                      <a:r>
                        <a:rPr lang="mk-MK" sz="600">
                          <a:solidFill>
                            <a:srgbClr val="7030A0"/>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mk-MK"/>
                    </a:p>
                  </a:txBody>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27</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27</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dirty="0">
                          <a:solidFill>
                            <a:srgbClr val="FF0000"/>
                          </a:solidFill>
                          <a:latin typeface="Arial"/>
                          <a:ea typeface="Calibri"/>
                          <a:cs typeface="Times New Roman"/>
                        </a:rPr>
                        <a:t>0</a:t>
                      </a:r>
                      <a:endParaRPr lang="mk-MK" sz="600" dirty="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27</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0</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7</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2</a:t>
                      </a:r>
                      <a:r>
                        <a:rPr lang="en-US" sz="600">
                          <a:solidFill>
                            <a:srgbClr val="4F81BD"/>
                          </a:solidFill>
                          <a:latin typeface="Arial"/>
                          <a:ea typeface="Calibri"/>
                          <a:cs typeface="Times New Roman"/>
                        </a:rPr>
                        <a:t>0</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4F81BD"/>
                          </a:solidFill>
                          <a:latin typeface="Arial"/>
                          <a:ea typeface="Calibri"/>
                          <a:cs typeface="Times New Roman"/>
                        </a:rPr>
                        <a:t>0</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0</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sr-Latn-CS" sz="600">
                          <a:latin typeface="Arial"/>
                          <a:ea typeface="Calibri"/>
                          <a:cs typeface="Times New Roman"/>
                        </a:rPr>
                        <a:t>/</a:t>
                      </a:r>
                      <a:endParaRPr lang="mk-MK" sz="600">
                        <a:latin typeface="Calibri"/>
                        <a:ea typeface="Calibri"/>
                        <a:cs typeface="Times New Roman"/>
                      </a:endParaRPr>
                    </a:p>
                  </a:txBody>
                  <a:tcPr marL="40072" marR="40072"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60">
                <a:tc>
                  <a:txBody>
                    <a:bodyPr/>
                    <a:lstStyle/>
                    <a:p>
                      <a:pPr algn="ctr">
                        <a:lnSpc>
                          <a:spcPct val="115000"/>
                        </a:lnSpc>
                        <a:spcAft>
                          <a:spcPts val="0"/>
                        </a:spcAft>
                      </a:pPr>
                      <a:r>
                        <a:rPr lang="mk-MK" sz="600">
                          <a:latin typeface="Arial"/>
                          <a:ea typeface="Calibri"/>
                          <a:cs typeface="Times New Roman"/>
                        </a:rPr>
                        <a:t>3</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mk-MK" sz="700">
                          <a:latin typeface="Arial"/>
                          <a:ea typeface="Calibri"/>
                          <a:cs typeface="Times New Roman"/>
                        </a:rPr>
                        <a:t>Воспали-телни процеси</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17</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10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1755" marR="71755" algn="ctr">
                        <a:lnSpc>
                          <a:spcPct val="115000"/>
                        </a:lnSpc>
                        <a:spcAft>
                          <a:spcPts val="0"/>
                        </a:spcAft>
                      </a:pPr>
                      <a:r>
                        <a:rPr lang="mk-MK" sz="600">
                          <a:solidFill>
                            <a:srgbClr val="7030A0"/>
                          </a:solidFill>
                          <a:latin typeface="Arial"/>
                          <a:ea typeface="Calibri"/>
                          <a:cs typeface="Times New Roman"/>
                        </a:rPr>
                        <a:t>7</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mk-MK"/>
                    </a:p>
                  </a:txBody>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8</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47</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44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47</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6</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40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sr-Latn-CS" sz="600">
                          <a:latin typeface="Arial"/>
                          <a:ea typeface="Calibri"/>
                          <a:cs typeface="Times New Roman"/>
                        </a:rPr>
                        <a:t>/</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60">
                <a:tc>
                  <a:txBody>
                    <a:bodyPr/>
                    <a:lstStyle/>
                    <a:p>
                      <a:pPr algn="ctr">
                        <a:lnSpc>
                          <a:spcPct val="115000"/>
                        </a:lnSpc>
                        <a:spcAft>
                          <a:spcPts val="0"/>
                        </a:spcAft>
                      </a:pPr>
                      <a:r>
                        <a:rPr lang="mk-MK" sz="600">
                          <a:latin typeface="Arial"/>
                          <a:ea typeface="Calibri"/>
                          <a:cs typeface="Times New Roman"/>
                        </a:rPr>
                        <a:t>4</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mk-MK" sz="700">
                          <a:latin typeface="Arial"/>
                          <a:ea typeface="Calibri"/>
                          <a:cs typeface="Times New Roman"/>
                        </a:rPr>
                        <a:t>Плексус брахија-лис</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2</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1755" marR="71755" algn="ctr">
                        <a:lnSpc>
                          <a:spcPct val="115000"/>
                        </a:lnSpc>
                        <a:spcAft>
                          <a:spcPts val="0"/>
                        </a:spcAft>
                      </a:pPr>
                      <a:r>
                        <a:rPr lang="mk-MK" sz="600">
                          <a:solidFill>
                            <a:srgbClr val="7030A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mk-MK"/>
                    </a:p>
                  </a:txBody>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sr-Latn-CS" sz="600">
                          <a:latin typeface="Arial"/>
                          <a:ea typeface="Calibri"/>
                          <a:cs typeface="Times New Roman"/>
                        </a:rPr>
                        <a:t>/</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81">
                <a:tc>
                  <a:txBody>
                    <a:bodyPr/>
                    <a:lstStyle/>
                    <a:p>
                      <a:pPr algn="ctr">
                        <a:lnSpc>
                          <a:spcPct val="115000"/>
                        </a:lnSpc>
                        <a:spcAft>
                          <a:spcPts val="0"/>
                        </a:spcAft>
                      </a:pPr>
                      <a:r>
                        <a:rPr lang="mk-MK" sz="600">
                          <a:latin typeface="Arial"/>
                          <a:ea typeface="Calibri"/>
                          <a:cs typeface="Times New Roman"/>
                        </a:rPr>
                        <a:t>5</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mk-MK" sz="700">
                          <a:latin typeface="Arial"/>
                          <a:ea typeface="Calibri"/>
                          <a:cs typeface="Times New Roman"/>
                        </a:rPr>
                        <a:t>Парези</a:t>
                      </a:r>
                      <a:endParaRPr lang="mk-MK" sz="600">
                        <a:latin typeface="Calibri"/>
                        <a:ea typeface="Calibri"/>
                        <a:cs typeface="Times New Roman"/>
                      </a:endParaRPr>
                    </a:p>
                    <a:p>
                      <a:pPr algn="ctr">
                        <a:lnSpc>
                          <a:spcPct val="115000"/>
                        </a:lnSpc>
                        <a:spcAft>
                          <a:spcPts val="0"/>
                        </a:spcAft>
                      </a:pPr>
                      <a:r>
                        <a:rPr lang="mk-MK" sz="700">
                          <a:latin typeface="Arial"/>
                          <a:ea typeface="Calibri"/>
                          <a:cs typeface="Times New Roman"/>
                        </a:rPr>
                        <a:t>на горен екстре-митет</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8</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5</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1755" marR="71755" algn="ctr">
                        <a:lnSpc>
                          <a:spcPct val="115000"/>
                        </a:lnSpc>
                        <a:spcAft>
                          <a:spcPts val="0"/>
                        </a:spcAft>
                      </a:pPr>
                      <a:r>
                        <a:rPr lang="mk-MK" sz="600">
                          <a:solidFill>
                            <a:srgbClr val="7030A0"/>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mk-MK"/>
                    </a:p>
                  </a:txBody>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5</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29</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21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8</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24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2</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10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2</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5</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sr-Latn-CS" sz="600">
                          <a:latin typeface="Arial"/>
                          <a:ea typeface="Calibri"/>
                          <a:cs typeface="Times New Roman"/>
                        </a:rPr>
                        <a:t>/</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60">
                <a:tc>
                  <a:txBody>
                    <a:bodyPr/>
                    <a:lstStyle/>
                    <a:p>
                      <a:pPr algn="ctr">
                        <a:lnSpc>
                          <a:spcPct val="115000"/>
                        </a:lnSpc>
                        <a:spcAft>
                          <a:spcPts val="0"/>
                        </a:spcAft>
                      </a:pPr>
                      <a:r>
                        <a:rPr lang="mk-MK" sz="600">
                          <a:latin typeface="Arial"/>
                          <a:ea typeface="Calibri"/>
                          <a:cs typeface="Times New Roman"/>
                        </a:rPr>
                        <a:t>6</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mk-MK" sz="700">
                          <a:latin typeface="Arial"/>
                          <a:ea typeface="Calibri"/>
                          <a:cs typeface="Times New Roman"/>
                        </a:rPr>
                        <a:t>Повреди на лига-менти</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1755" marR="71755" algn="ctr">
                        <a:lnSpc>
                          <a:spcPct val="115000"/>
                        </a:lnSpc>
                        <a:spcAft>
                          <a:spcPts val="0"/>
                        </a:spcAft>
                      </a:pPr>
                      <a:r>
                        <a:rPr lang="mk-MK" sz="600">
                          <a:solidFill>
                            <a:srgbClr val="7030A0"/>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mk-MK"/>
                    </a:p>
                  </a:txBody>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11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10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10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10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5</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sr-Latn-CS" sz="600">
                          <a:latin typeface="Arial"/>
                          <a:ea typeface="Calibri"/>
                          <a:cs typeface="Times New Roman"/>
                        </a:rPr>
                        <a:t>/</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60">
                <a:tc>
                  <a:txBody>
                    <a:bodyPr/>
                    <a:lstStyle/>
                    <a:p>
                      <a:pPr algn="ctr">
                        <a:lnSpc>
                          <a:spcPct val="115000"/>
                        </a:lnSpc>
                        <a:spcAft>
                          <a:spcPts val="0"/>
                        </a:spcAft>
                      </a:pPr>
                      <a:r>
                        <a:rPr lang="mk-MK" sz="600">
                          <a:latin typeface="Arial"/>
                          <a:ea typeface="Calibri"/>
                          <a:cs typeface="Times New Roman"/>
                        </a:rPr>
                        <a:t>7</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mk-MK" sz="700">
                          <a:latin typeface="Arial"/>
                          <a:ea typeface="Calibri"/>
                          <a:cs typeface="Times New Roman"/>
                        </a:rPr>
                        <a:t>Руптура на мускули</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7030A0"/>
                          </a:solidFill>
                          <a:latin typeface="Arial"/>
                          <a:ea typeface="Calibri"/>
                          <a:cs typeface="Times New Roman"/>
                        </a:rPr>
                        <a:t>2</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7030A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1755" marR="71755" algn="ctr">
                        <a:lnSpc>
                          <a:spcPct val="115000"/>
                        </a:lnSpc>
                        <a:spcAft>
                          <a:spcPts val="0"/>
                        </a:spcAft>
                      </a:pPr>
                      <a:r>
                        <a:rPr lang="mk-MK" sz="600">
                          <a:solidFill>
                            <a:srgbClr val="7030A0"/>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mk-MK"/>
                    </a:p>
                  </a:txBody>
                  <a:tcPr/>
                </a:tc>
                <a:tc>
                  <a:txBody>
                    <a:bodyPr/>
                    <a:lstStyle/>
                    <a:p>
                      <a:pPr marL="71755" marR="71755" algn="ctr">
                        <a:lnSpc>
                          <a:spcPct val="115000"/>
                        </a:lnSpc>
                        <a:spcAft>
                          <a:spcPts val="0"/>
                        </a:spcAft>
                      </a:pPr>
                      <a:r>
                        <a:rPr lang="en-US" sz="600">
                          <a:solidFill>
                            <a:srgbClr val="7030A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7030A0"/>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5</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5</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4F81BD"/>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4F81BD"/>
                          </a:solidFill>
                          <a:latin typeface="Arial"/>
                          <a:ea typeface="Calibri"/>
                          <a:cs typeface="Times New Roman"/>
                        </a:rPr>
                        <a:t>2</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4F81BD"/>
                          </a:solidFill>
                          <a:latin typeface="Arial"/>
                          <a:ea typeface="Calibri"/>
                          <a:cs typeface="Times New Roman"/>
                        </a:rPr>
                        <a:t>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sr-Latn-CS" sz="600">
                          <a:latin typeface="Arial"/>
                          <a:ea typeface="Calibri"/>
                          <a:cs typeface="Times New Roman"/>
                        </a:rPr>
                        <a:t>/</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260">
                <a:tc>
                  <a:txBody>
                    <a:bodyPr/>
                    <a:lstStyle/>
                    <a:p>
                      <a:pPr algn="ctr">
                        <a:lnSpc>
                          <a:spcPct val="115000"/>
                        </a:lnSpc>
                        <a:spcAft>
                          <a:spcPts val="0"/>
                        </a:spcAft>
                      </a:pPr>
                      <a:r>
                        <a:rPr lang="mk-MK" sz="600">
                          <a:latin typeface="Arial"/>
                          <a:ea typeface="Calibri"/>
                          <a:cs typeface="Times New Roman"/>
                        </a:rPr>
                        <a:t>8</a:t>
                      </a:r>
                      <a:endParaRPr lang="mk-MK" sz="60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15000"/>
                        </a:lnSpc>
                        <a:spcAft>
                          <a:spcPts val="0"/>
                        </a:spcAft>
                      </a:pPr>
                      <a:r>
                        <a:rPr lang="mk-MK" sz="700" dirty="0">
                          <a:latin typeface="Arial"/>
                          <a:ea typeface="Calibri"/>
                          <a:cs typeface="Times New Roman"/>
                        </a:rPr>
                        <a:t>Други заболу-вања</a:t>
                      </a:r>
                      <a:endParaRPr lang="mk-MK" sz="600" dirty="0">
                        <a:latin typeface="Calibri"/>
                        <a:ea typeface="Calibri"/>
                        <a:cs typeface="Times New Roman"/>
                      </a:endParaRPr>
                    </a:p>
                  </a:txBody>
                  <a:tcPr marL="40072" marR="400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5</a:t>
                      </a:r>
                      <a:r>
                        <a:rPr lang="en-US" sz="600">
                          <a:solidFill>
                            <a:srgbClr val="7030A0"/>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4</a:t>
                      </a:r>
                      <a:r>
                        <a:rPr lang="en-US" sz="600">
                          <a:solidFill>
                            <a:srgbClr val="7030A0"/>
                          </a:solidFill>
                          <a:latin typeface="Arial"/>
                          <a:ea typeface="Calibri"/>
                          <a:cs typeface="Times New Roman"/>
                        </a:rPr>
                        <a:t>8</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7030A0"/>
                          </a:solidFill>
                          <a:latin typeface="Arial"/>
                          <a:ea typeface="Calibri"/>
                          <a:cs typeface="Times New Roman"/>
                        </a:rPr>
                        <a:t>39</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71755" marR="71755" algn="ctr">
                        <a:lnSpc>
                          <a:spcPct val="115000"/>
                        </a:lnSpc>
                        <a:spcAft>
                          <a:spcPts val="0"/>
                        </a:spcAft>
                      </a:pPr>
                      <a:r>
                        <a:rPr lang="en-US" sz="600">
                          <a:solidFill>
                            <a:srgbClr val="7030A0"/>
                          </a:solidFill>
                          <a:latin typeface="Arial"/>
                          <a:ea typeface="Calibri"/>
                          <a:cs typeface="Times New Roman"/>
                        </a:rPr>
                        <a:t>4</a:t>
                      </a:r>
                      <a:r>
                        <a:rPr lang="mk-MK" sz="600">
                          <a:solidFill>
                            <a:srgbClr val="7030A0"/>
                          </a:solidFill>
                          <a:latin typeface="Arial"/>
                          <a:ea typeface="Calibri"/>
                          <a:cs typeface="Times New Roman"/>
                        </a:rPr>
                        <a:t>4</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mk-MK"/>
                    </a:p>
                  </a:txBody>
                  <a:tcPr/>
                </a:tc>
                <a:tc>
                  <a:txBody>
                    <a:bodyPr/>
                    <a:lstStyle/>
                    <a:p>
                      <a:pPr marL="71755" marR="71755" algn="ctr">
                        <a:lnSpc>
                          <a:spcPct val="115000"/>
                        </a:lnSpc>
                        <a:spcAft>
                          <a:spcPts val="0"/>
                        </a:spcAft>
                      </a:pPr>
                      <a:r>
                        <a:rPr lang="en-US" sz="600">
                          <a:solidFill>
                            <a:srgbClr val="7030A0"/>
                          </a:solidFill>
                          <a:latin typeface="Arial"/>
                          <a:ea typeface="Calibri"/>
                          <a:cs typeface="Times New Roman"/>
                        </a:rPr>
                        <a:t>5</a:t>
                      </a:r>
                      <a:r>
                        <a:rPr lang="mk-MK" sz="600">
                          <a:solidFill>
                            <a:srgbClr val="7030A0"/>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7030A0"/>
                          </a:solidFill>
                          <a:latin typeface="Arial"/>
                          <a:ea typeface="Calibri"/>
                          <a:cs typeface="Times New Roman"/>
                        </a:rPr>
                        <a:t>2</a:t>
                      </a:r>
                      <a:r>
                        <a:rPr lang="mk-MK" sz="600">
                          <a:solidFill>
                            <a:srgbClr val="7030A0"/>
                          </a:solidFill>
                          <a:latin typeface="Arial"/>
                          <a:ea typeface="Calibri"/>
                          <a:cs typeface="Times New Roman"/>
                        </a:rPr>
                        <a:t>9</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266</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FF0000"/>
                          </a:solidFill>
                          <a:latin typeface="Arial"/>
                          <a:ea typeface="Calibri"/>
                          <a:cs typeface="Times New Roman"/>
                        </a:rPr>
                        <a:t>189</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dirty="0">
                          <a:solidFill>
                            <a:srgbClr val="FF0000"/>
                          </a:solidFill>
                          <a:latin typeface="Arial"/>
                          <a:ea typeface="Calibri"/>
                          <a:cs typeface="Times New Roman"/>
                        </a:rPr>
                        <a:t>77</a:t>
                      </a:r>
                      <a:endParaRPr lang="mk-MK" sz="600" dirty="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dirty="0">
                          <a:solidFill>
                            <a:srgbClr val="943634"/>
                          </a:solidFill>
                          <a:latin typeface="Arial"/>
                          <a:ea typeface="Calibri"/>
                          <a:cs typeface="Times New Roman"/>
                        </a:rPr>
                        <a:t>246</a:t>
                      </a:r>
                      <a:endParaRPr lang="mk-MK" sz="600" dirty="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129</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943634"/>
                          </a:solidFill>
                          <a:latin typeface="Arial"/>
                          <a:ea typeface="Calibri"/>
                          <a:cs typeface="Times New Roman"/>
                        </a:rPr>
                        <a:t>71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en-US" sz="600">
                          <a:solidFill>
                            <a:srgbClr val="4F81BD"/>
                          </a:solidFill>
                          <a:latin typeface="Arial"/>
                          <a:ea typeface="Calibri"/>
                          <a:cs typeface="Times New Roman"/>
                        </a:rPr>
                        <a:t>1</a:t>
                      </a:r>
                      <a:r>
                        <a:rPr lang="mk-MK" sz="600">
                          <a:solidFill>
                            <a:srgbClr val="4F81BD"/>
                          </a:solidFill>
                          <a:latin typeface="Arial"/>
                          <a:ea typeface="Calibri"/>
                          <a:cs typeface="Times New Roman"/>
                        </a:rPr>
                        <a:t>3</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21</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mk-MK" sz="600">
                          <a:solidFill>
                            <a:srgbClr val="4F81BD"/>
                          </a:solidFill>
                          <a:latin typeface="Arial"/>
                          <a:ea typeface="Calibri"/>
                          <a:cs typeface="Times New Roman"/>
                        </a:rPr>
                        <a:t>10</a:t>
                      </a:r>
                      <a:endParaRPr lang="mk-MK" sz="60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pPr>
                      <a:r>
                        <a:rPr lang="sr-Latn-CS" sz="600" dirty="0">
                          <a:latin typeface="Arial"/>
                          <a:ea typeface="Calibri"/>
                          <a:cs typeface="Times New Roman"/>
                        </a:rPr>
                        <a:t>/</a:t>
                      </a:r>
                      <a:endParaRPr lang="mk-MK" sz="600" dirty="0">
                        <a:latin typeface="Calibri"/>
                        <a:ea typeface="Calibri"/>
                        <a:cs typeface="Times New Roman"/>
                      </a:endParaRPr>
                    </a:p>
                  </a:txBody>
                  <a:tcPr marL="40072" marR="40072"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1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mk-MK"/>
          </a:p>
        </p:txBody>
      </p:sp>
      <p:sp>
        <p:nvSpPr>
          <p:cNvPr id="43013" name="Content Placeholder 6"/>
          <p:cNvSpPr>
            <a:spLocks noGrp="1"/>
          </p:cNvSpPr>
          <p:nvPr>
            <p:ph idx="1"/>
          </p:nvPr>
        </p:nvSpPr>
        <p:spPr>
          <a:xfrm>
            <a:off x="762000" y="381000"/>
            <a:ext cx="7924800" cy="6172200"/>
          </a:xfrm>
        </p:spPr>
        <p:txBody>
          <a:bodyPr/>
          <a:lstStyle/>
          <a:p>
            <a:pPr eaLnBrk="1" hangingPunct="1"/>
            <a:r>
              <a:rPr lang="mk-MK" sz="2000" smtClean="0"/>
              <a:t>резултати од заболувањата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mk-MK" sz="2400" dirty="0" smtClean="0">
                <a:solidFill>
                  <a:schemeClr val="tx2">
                    <a:satMod val="200000"/>
                  </a:schemeClr>
                </a:solidFill>
              </a:rPr>
              <a:t> 8.2 </a:t>
            </a:r>
            <a:r>
              <a:rPr lang="mk-MK" sz="3200" dirty="0" smtClean="0">
                <a:solidFill>
                  <a:schemeClr val="tx2">
                    <a:satMod val="200000"/>
                  </a:schemeClr>
                </a:solidFill>
              </a:rPr>
              <a:t>Постигнатите резултати и анализа</a:t>
            </a:r>
            <a:endParaRPr lang="mk-MK" sz="3200" dirty="0">
              <a:solidFill>
                <a:schemeClr val="tx2">
                  <a:satMod val="200000"/>
                </a:schemeClr>
              </a:solidFill>
            </a:endParaRPr>
          </a:p>
        </p:txBody>
      </p:sp>
      <p:sp>
        <p:nvSpPr>
          <p:cNvPr id="44035" name="Content Placeholder 2"/>
          <p:cNvSpPr>
            <a:spLocks noGrp="1"/>
          </p:cNvSpPr>
          <p:nvPr>
            <p:ph idx="1"/>
          </p:nvPr>
        </p:nvSpPr>
        <p:spPr/>
        <p:txBody>
          <a:bodyPr/>
          <a:lstStyle/>
          <a:p>
            <a:pPr algn="just" eaLnBrk="1" hangingPunct="1"/>
            <a:r>
              <a:rPr lang="mk-MK" sz="2000" smtClean="0"/>
              <a:t> Сите овие резултати од заболувањата се обработени, анализирани и презентирани  во табели . Постигнатите резултати се главен показател на зачестеноста на овие повреди во пределот  на рамениот појас на територијата на Општината  Велес, која е опфатена во рам</a:t>
            </a:r>
            <a:r>
              <a:rPr lang="en-US" sz="2000" smtClean="0"/>
              <a:t>ките на </a:t>
            </a:r>
            <a:r>
              <a:rPr lang="mk-MK" sz="2000" smtClean="0"/>
              <a:t>шестмесечното истражување</a:t>
            </a:r>
            <a:r>
              <a:rPr lang="mk-MK" smtClean="0"/>
              <a:t>.</a:t>
            </a:r>
          </a:p>
          <a:p>
            <a:pPr algn="just" eaLnBrk="1" hangingPunct="1"/>
            <a:r>
              <a:rPr lang="mk-MK" sz="2200" smtClean="0"/>
              <a:t>  Од прикажаните резултати може да се донесе заклучок дека повредите кај населението на Општината  се најзастапени во активната работна популација која и го носи целокупниот товар на општата економска продуктивност на населението во овој регион.</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eaLnBrk="1" fontAlgn="auto" hangingPunct="1">
              <a:spcAft>
                <a:spcPts val="0"/>
              </a:spcAft>
              <a:defRPr/>
            </a:pPr>
            <a:r>
              <a:rPr lang="mk-MK" sz="2800" b="1" dirty="0" smtClean="0">
                <a:solidFill>
                  <a:schemeClr val="tx2">
                    <a:satMod val="200000"/>
                  </a:schemeClr>
                </a:solidFill>
              </a:rPr>
              <a:t>8.3 Цел на кинезитерапевтскиот третман</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45059" name="Content Placeholder 2"/>
          <p:cNvSpPr>
            <a:spLocks noGrp="1"/>
          </p:cNvSpPr>
          <p:nvPr>
            <p:ph idx="1"/>
          </p:nvPr>
        </p:nvSpPr>
        <p:spPr>
          <a:xfrm>
            <a:off x="914400" y="838200"/>
            <a:ext cx="7848600" cy="6019800"/>
          </a:xfrm>
        </p:spPr>
        <p:txBody>
          <a:bodyPr/>
          <a:lstStyle/>
          <a:p>
            <a:pPr algn="just" eaLnBrk="1" hangingPunct="1"/>
            <a:r>
              <a:rPr lang="mk-MK" sz="1800" smtClean="0"/>
              <a:t>      Целта на лекувањето и рехабилитацијата на повредите во рамениот појас  секако ќе биде повторно воспоставување на нормалните функционални и анатомски движења  во пределот на рамениот појас и рамиот зглоб со раката. Примената на кинезитерапијата подразбира секаква целокупна активност, ментална или физичка, која е медицински препишана.</a:t>
            </a:r>
          </a:p>
          <a:p>
            <a:pPr algn="just" eaLnBrk="1" hangingPunct="1"/>
            <a:r>
              <a:rPr lang="mk-MK" sz="1800" smtClean="0"/>
              <a:t>      Кинезитерапијата  е една од најважните алатки во процесот на потполното функционално оспособување на единката  кај која настанала повредата или друга состојба која довела до нарушување на нормалната рамнотежа  на одделни функции во организмот.</a:t>
            </a:r>
          </a:p>
          <a:p>
            <a:pPr algn="just" eaLnBrk="1" hangingPunct="1"/>
            <a:r>
              <a:rPr lang="mk-MK" sz="1800" smtClean="0"/>
              <a:t> Цел на физиотерапевтскиот програм е релаксација  и подобрување на еластичноста  на меките ткива во зафатениот сегмент, аналгетски и фибринолитичен ефект.</a:t>
            </a:r>
          </a:p>
          <a:p>
            <a:pPr algn="just" eaLnBrk="1" hangingPunct="1"/>
            <a:r>
              <a:rPr lang="mk-MK" sz="1800" smtClean="0"/>
              <a:t> Вежбите кои се користат во кинезитерапијата треба да преставуваат  синтеза на позитивни движења кој се корисни за одстранување и намалување на повредата. Вежбите треба во себе да содржат елементи кои ќе овозможат спротиставување  на разни надворешни и внатрешни фактори кои влијаат негативно.</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mk-MK" sz="2800" dirty="0" smtClean="0">
                <a:solidFill>
                  <a:schemeClr val="tx2">
                    <a:satMod val="200000"/>
                  </a:schemeClr>
                </a:solidFill>
              </a:rPr>
              <a:t> 8.4 Очекувања од постигнатите и добиените резултати и анализи</a:t>
            </a:r>
            <a:br>
              <a:rPr lang="mk-MK" sz="2800" dirty="0" smtClean="0">
                <a:solidFill>
                  <a:schemeClr val="tx2">
                    <a:satMod val="200000"/>
                  </a:schemeClr>
                </a:solidFill>
              </a:rPr>
            </a:br>
            <a:r>
              <a:rPr lang="sr-Latn-CS" sz="2800" dirty="0" smtClean="0">
                <a:solidFill>
                  <a:schemeClr val="tx2">
                    <a:satMod val="200000"/>
                  </a:schemeClr>
                </a:solidFill>
              </a:rPr>
              <a:t> </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 name="Content Placeholder 2"/>
          <p:cNvSpPr>
            <a:spLocks noGrp="1"/>
          </p:cNvSpPr>
          <p:nvPr>
            <p:ph idx="1"/>
          </p:nvPr>
        </p:nvSpPr>
        <p:spPr/>
        <p:txBody>
          <a:bodyPr>
            <a:normAutofit fontScale="77500" lnSpcReduction="20000"/>
          </a:bodyPr>
          <a:lstStyle/>
          <a:p>
            <a:pPr marL="411480" eaLnBrk="1" fontAlgn="auto" hangingPunct="1">
              <a:spcAft>
                <a:spcPts val="0"/>
              </a:spcAft>
              <a:buFont typeface="Wingdings" pitchFamily="2" charset="2"/>
              <a:buNone/>
              <a:defRPr/>
            </a:pPr>
            <a:r>
              <a:rPr lang="sr-Latn-CS" dirty="0" smtClean="0"/>
              <a:t> </a:t>
            </a:r>
            <a:endParaRPr lang="mk-MK" dirty="0" smtClean="0"/>
          </a:p>
          <a:p>
            <a:pPr marL="411480" eaLnBrk="1" fontAlgn="auto" hangingPunct="1">
              <a:spcAft>
                <a:spcPts val="0"/>
              </a:spcAft>
              <a:buFont typeface="Wingdings"/>
              <a:buChar char=""/>
              <a:defRPr/>
            </a:pPr>
            <a:r>
              <a:rPr lang="mk-MK" dirty="0" smtClean="0"/>
              <a:t>Очекуваме дека  повредите на рамениот појас  на територијата на оваа општина ќе бидат значајно намалени;</a:t>
            </a:r>
          </a:p>
          <a:p>
            <a:pPr marL="411480" eaLnBrk="1" fontAlgn="auto" hangingPunct="1">
              <a:spcAft>
                <a:spcPts val="0"/>
              </a:spcAft>
              <a:buFont typeface="Wingdings"/>
              <a:buChar char=""/>
              <a:defRPr/>
            </a:pPr>
            <a:r>
              <a:rPr lang="mk-MK" dirty="0" smtClean="0"/>
              <a:t>Очекуваме дека ќе има промена на нивната застапеност согласно возраста на која е извршен прегледот и текот на настанувањето на повредата;                               </a:t>
            </a:r>
          </a:p>
          <a:p>
            <a:pPr marL="411480" eaLnBrk="1" fontAlgn="auto" hangingPunct="1">
              <a:spcAft>
                <a:spcPts val="0"/>
              </a:spcAft>
              <a:buFont typeface="Wingdings"/>
              <a:buChar char=""/>
              <a:defRPr/>
            </a:pPr>
            <a:r>
              <a:rPr lang="mk-MK" dirty="0" smtClean="0"/>
              <a:t>Очекуваме дека ќе се додадат тестови и медицинска инвестигација со кој би се утврдил точниот број на повредите и предложиле кинезитерапеутски модел со кој што значително би се намалила инциденцата на овие  повреди, истовремено корегирајќи ги веќе настанатите повреди.</a:t>
            </a:r>
          </a:p>
          <a:p>
            <a:pPr marL="411480" eaLnBrk="1" fontAlgn="auto" hangingPunct="1">
              <a:spcAft>
                <a:spcPts val="0"/>
              </a:spcAft>
              <a:buFont typeface="Wingdings"/>
              <a:buChar char=""/>
              <a:defRPr/>
            </a:pPr>
            <a:endParaRPr lang="mk-MK"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914400"/>
          </a:xfrm>
        </p:spPr>
        <p:txBody>
          <a:bodyPr/>
          <a:lstStyle/>
          <a:p>
            <a:pPr algn="ctr" eaLnBrk="1" fontAlgn="auto" hangingPunct="1">
              <a:spcAft>
                <a:spcPts val="0"/>
              </a:spcAft>
              <a:defRPr/>
            </a:pPr>
            <a:r>
              <a:rPr lang="mk-MK" sz="2000" b="1" dirty="0" smtClean="0">
                <a:solidFill>
                  <a:schemeClr val="tx2">
                    <a:satMod val="200000"/>
                  </a:schemeClr>
                </a:solidFill>
              </a:rPr>
              <a:t>Заклучок на тематската содржина</a:t>
            </a:r>
            <a:r>
              <a:rPr lang="en-US" sz="2000" b="1" dirty="0" smtClean="0">
                <a:solidFill>
                  <a:schemeClr val="tx2">
                    <a:satMod val="200000"/>
                  </a:schemeClr>
                </a:solidFill>
              </a:rPr>
              <a:t>(Concluding remarks)</a:t>
            </a:r>
            <a:r>
              <a:rPr lang="mk-MK" dirty="0" smtClean="0">
                <a:solidFill>
                  <a:schemeClr val="tx2">
                    <a:satMod val="200000"/>
                  </a:schemeClr>
                </a:solidFill>
              </a:rPr>
              <a:t/>
            </a:r>
            <a:br>
              <a:rPr lang="mk-MK" dirty="0" smtClean="0">
                <a:solidFill>
                  <a:schemeClr val="tx2">
                    <a:satMod val="200000"/>
                  </a:schemeClr>
                </a:solidFill>
              </a:rPr>
            </a:br>
            <a:r>
              <a:rPr lang="mk-MK" b="1" dirty="0" smtClean="0">
                <a:solidFill>
                  <a:schemeClr val="tx2">
                    <a:satMod val="200000"/>
                  </a:schemeClr>
                </a:solidFill>
              </a:rPr>
              <a:t> </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 name="Content Placeholder 2"/>
          <p:cNvSpPr>
            <a:spLocks noGrp="1"/>
          </p:cNvSpPr>
          <p:nvPr>
            <p:ph idx="1"/>
          </p:nvPr>
        </p:nvSpPr>
        <p:spPr>
          <a:xfrm>
            <a:off x="914400" y="914400"/>
            <a:ext cx="7848600" cy="5715000"/>
          </a:xfrm>
        </p:spPr>
        <p:txBody>
          <a:bodyPr>
            <a:normAutofit fontScale="62500" lnSpcReduction="20000"/>
          </a:bodyPr>
          <a:lstStyle/>
          <a:p>
            <a:pPr marL="411480" eaLnBrk="1" fontAlgn="auto" hangingPunct="1">
              <a:spcAft>
                <a:spcPts val="0"/>
              </a:spcAft>
              <a:buFont typeface="Wingdings"/>
              <a:buChar char=""/>
              <a:defRPr/>
            </a:pPr>
            <a:r>
              <a:rPr lang="mk-MK" dirty="0" smtClean="0"/>
              <a:t>Од  медицинска гледна точка, знаеме дека секој хендикеп на човековиот организам било да се работи од помал дефект или одземеност,  или пак голем деформитет, доведува до многубројни ограничувања, без разлика дали се приметува од другата страна  на болниот или само тој се соочува со проблемот. Затоа секогаш треба најсериозно да се пристапи кон решавање на секој  проблем и темелно да се обработи и рехабилитира  при  што и последиците  да бидат најминимални.</a:t>
            </a:r>
          </a:p>
          <a:p>
            <a:pPr marL="411480" eaLnBrk="1" fontAlgn="auto" hangingPunct="1">
              <a:spcAft>
                <a:spcPts val="0"/>
              </a:spcAft>
              <a:buFont typeface="Wingdings"/>
              <a:buChar char=""/>
              <a:defRPr/>
            </a:pPr>
            <a:r>
              <a:rPr lang="mk-MK" dirty="0" smtClean="0"/>
              <a:t>Физиотерапевтот придржувајќи се кон основните етички принципи  и врз  основа на неговото стручно знаење и неговата усовршеност треба секојдневно  работно и професионално да се однесува кон пациентите и останатите свои соработници и да ги применува сите свои знаења и можности во текот на својата работа.</a:t>
            </a:r>
          </a:p>
          <a:p>
            <a:pPr marL="411480" eaLnBrk="1" fontAlgn="auto" hangingPunct="1">
              <a:spcAft>
                <a:spcPts val="0"/>
              </a:spcAft>
              <a:buFont typeface="Wingdings"/>
              <a:buChar char=""/>
              <a:defRPr/>
            </a:pPr>
            <a:r>
              <a:rPr lang="mk-MK" dirty="0" smtClean="0"/>
              <a:t>        Од спект на модерниот и брзиот тек на животот, како и неговиот  начин и динамика</a:t>
            </a:r>
            <a:r>
              <a:rPr lang="en-US" dirty="0" smtClean="0"/>
              <a:t>,</a:t>
            </a:r>
            <a:r>
              <a:rPr lang="mk-MK" dirty="0" smtClean="0"/>
              <a:t> во постојаното  секојдневие се случуваат повредите  на горните екстремитети и како такви</a:t>
            </a:r>
            <a:r>
              <a:rPr lang="en-US" dirty="0" smtClean="0"/>
              <a:t>,</a:t>
            </a:r>
            <a:r>
              <a:rPr lang="mk-MK" dirty="0" smtClean="0"/>
              <a:t> се едни од најзастапените повреди кај луѓето без разлика на нивната возраст, пол</a:t>
            </a:r>
            <a:r>
              <a:rPr lang="en-US" dirty="0" smtClean="0"/>
              <a:t>,</a:t>
            </a:r>
            <a:r>
              <a:rPr lang="mk-MK" dirty="0" smtClean="0"/>
              <a:t> како и местото на живеење. </a:t>
            </a:r>
          </a:p>
          <a:p>
            <a:pPr marL="411480" eaLnBrk="1" fontAlgn="auto" hangingPunct="1">
              <a:spcAft>
                <a:spcPts val="0"/>
              </a:spcAft>
              <a:buFont typeface="Wingdings"/>
              <a:buChar char=""/>
              <a:defRPr/>
            </a:pPr>
            <a:r>
              <a:rPr lang="mk-MK" dirty="0" smtClean="0"/>
              <a:t>       За самите тие повреди  се барале методите  и начините на  нивно лекување и превенција како и  од аспект на медицинските дејности  за нивен третман и лекување ,а покасно и рехабилитација на санирањето и побрзо враќање  на повредениот пациент во нормалниот тек на животот</a:t>
            </a:r>
            <a:r>
              <a:rPr lang="mk-MK" dirty="0" smtClean="0"/>
              <a:t>.</a:t>
            </a:r>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Font typeface="Wingdings"/>
              <a:buChar char=""/>
              <a:defRPr/>
            </a:pPr>
            <a:endParaRPr lang="mk-MK" dirty="0" smtClean="0"/>
          </a:p>
          <a:p>
            <a:pPr marL="411480" eaLnBrk="1" fontAlgn="auto" hangingPunct="1">
              <a:spcAft>
                <a:spcPts val="0"/>
              </a:spcAft>
              <a:buNone/>
              <a:defRPr/>
            </a:pPr>
            <a:endParaRPr lang="mk-MK" dirty="0" smtClean="0"/>
          </a:p>
          <a:p>
            <a:pPr marL="411480" eaLnBrk="1" fontAlgn="auto" hangingPunct="1">
              <a:spcAft>
                <a:spcPts val="0"/>
              </a:spcAft>
              <a:buFont typeface="Wingdings"/>
              <a:buChar char=""/>
              <a:defRPr/>
            </a:pPr>
            <a:endParaRPr lang="en-US" dirty="0" smtClean="0"/>
          </a:p>
          <a:p>
            <a:pPr marL="411480" eaLnBrk="1" fontAlgn="auto" hangingPunct="1">
              <a:spcAft>
                <a:spcPts val="0"/>
              </a:spcAft>
              <a:buFont typeface="Wingdings"/>
              <a:buChar char=""/>
              <a:defRPr/>
            </a:pPr>
            <a:endParaRPr lang="mk-M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554038"/>
          </a:xfrm>
        </p:spPr>
        <p:txBody>
          <a:bodyPr>
            <a:normAutofit fontScale="90000"/>
          </a:bodyPr>
          <a:lstStyle/>
          <a:p>
            <a:pPr algn="ctr" eaLnBrk="1" fontAlgn="auto" hangingPunct="1">
              <a:spcAft>
                <a:spcPts val="0"/>
              </a:spcAft>
              <a:defRPr/>
            </a:pPr>
            <a:r>
              <a:rPr lang="mk-MK" sz="2800" b="1" dirty="0" smtClean="0">
                <a:solidFill>
                  <a:schemeClr val="tx2">
                    <a:satMod val="200000"/>
                  </a:schemeClr>
                </a:solidFill>
              </a:rPr>
              <a:t>1.0 Анатомија на  раката и  рамениот појас</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12291" name="Content Placeholder 2"/>
          <p:cNvSpPr>
            <a:spLocks noGrp="1"/>
          </p:cNvSpPr>
          <p:nvPr>
            <p:ph idx="1"/>
          </p:nvPr>
        </p:nvSpPr>
        <p:spPr>
          <a:xfrm>
            <a:off x="762000" y="838200"/>
            <a:ext cx="7772400" cy="5486400"/>
          </a:xfrm>
        </p:spPr>
        <p:txBody>
          <a:bodyPr/>
          <a:lstStyle/>
          <a:p>
            <a:pPr algn="just" eaLnBrk="1" hangingPunct="1"/>
            <a:r>
              <a:rPr lang="en-US" sz="2400" b="1" smtClean="0"/>
              <a:t>1.1 </a:t>
            </a:r>
            <a:r>
              <a:rPr lang="mk-MK" sz="2400" b="1" smtClean="0"/>
              <a:t>Скелет на надлактот;</a:t>
            </a:r>
            <a:endParaRPr lang="mk-MK" sz="2400" smtClean="0"/>
          </a:p>
          <a:p>
            <a:pPr algn="just" eaLnBrk="1" hangingPunct="1"/>
            <a:r>
              <a:rPr lang="en-US" sz="2400" b="1" smtClean="0"/>
              <a:t>1.2 </a:t>
            </a:r>
            <a:r>
              <a:rPr lang="mk-MK" sz="2400" b="1" smtClean="0"/>
              <a:t>Скелетот на подлакотот;</a:t>
            </a:r>
            <a:endParaRPr lang="mk-MK" sz="2400" smtClean="0"/>
          </a:p>
          <a:p>
            <a:pPr algn="just" eaLnBrk="1" hangingPunct="1"/>
            <a:r>
              <a:rPr lang="en-US" sz="2400" b="1" smtClean="0"/>
              <a:t> 1.</a:t>
            </a:r>
            <a:r>
              <a:rPr lang="mk-MK" sz="2400" b="1" smtClean="0"/>
              <a:t>3</a:t>
            </a:r>
            <a:r>
              <a:rPr lang="en-US" sz="2400" b="1" smtClean="0"/>
              <a:t> </a:t>
            </a:r>
            <a:r>
              <a:rPr lang="mk-MK" sz="2400" b="1" smtClean="0"/>
              <a:t>Скелетот на шаката;</a:t>
            </a:r>
          </a:p>
          <a:p>
            <a:pPr algn="just" eaLnBrk="1" hangingPunct="1"/>
            <a:r>
              <a:rPr lang="mk-MK" sz="2400" b="1" smtClean="0"/>
              <a:t>1.4 Мускули на рамениот појас и раката;</a:t>
            </a:r>
          </a:p>
          <a:p>
            <a:pPr algn="just" eaLnBrk="1" hangingPunct="1"/>
            <a:r>
              <a:rPr lang="mk-MK" sz="2400" b="1" smtClean="0"/>
              <a:t>1.5 Скица и илустрации на рамен појас;</a:t>
            </a:r>
            <a:endParaRPr lang="mk-MK" sz="2400" smtClean="0"/>
          </a:p>
          <a:p>
            <a:pPr algn="just" eaLnBrk="1" hangingPunct="1"/>
            <a:r>
              <a:rPr lang="en-US" sz="2400" b="1" smtClean="0"/>
              <a:t>1.6 </a:t>
            </a:r>
            <a:r>
              <a:rPr lang="mk-MK" sz="2400" b="1" smtClean="0"/>
              <a:t>Мускули на шаката;</a:t>
            </a:r>
          </a:p>
          <a:p>
            <a:pPr algn="just" eaLnBrk="1" hangingPunct="1"/>
            <a:r>
              <a:rPr lang="en-US" sz="2400" b="1" smtClean="0"/>
              <a:t>1.7 </a:t>
            </a:r>
            <a:r>
              <a:rPr lang="mk-MK" sz="2400" b="1" smtClean="0"/>
              <a:t>Зглобен апарат на раката;</a:t>
            </a:r>
            <a:endParaRPr lang="mk-MK" sz="2400" smtClean="0"/>
          </a:p>
          <a:p>
            <a:pPr algn="just" eaLnBrk="1" hangingPunct="1"/>
            <a:r>
              <a:rPr lang="en-US" sz="2400" b="1" smtClean="0"/>
              <a:t>1.8 </a:t>
            </a:r>
            <a:r>
              <a:rPr lang="mk-MK" sz="2400" b="1" smtClean="0"/>
              <a:t>Циркулаторен систем на раката;</a:t>
            </a:r>
            <a:endParaRPr lang="mk-MK" sz="2400" smtClean="0"/>
          </a:p>
          <a:p>
            <a:pPr algn="just" eaLnBrk="1" hangingPunct="1"/>
            <a:r>
              <a:rPr lang="en-US" sz="2400" b="1" smtClean="0"/>
              <a:t>1.9 </a:t>
            </a:r>
            <a:r>
              <a:rPr lang="mk-MK" sz="2400" b="1" smtClean="0"/>
              <a:t>Лигаментарниот сплет на раката.</a:t>
            </a:r>
            <a:endParaRPr lang="mk-MK" sz="2400" smtClean="0"/>
          </a:p>
          <a:p>
            <a:pPr algn="just" eaLnBrk="1" hangingPunct="1"/>
            <a:endParaRPr lang="mk-MK" sz="2400" smtClean="0"/>
          </a:p>
          <a:p>
            <a:pPr algn="just" eaLnBrk="1" hangingPunct="1"/>
            <a:endParaRPr lang="mk-MK" sz="2400" smtClean="0"/>
          </a:p>
          <a:p>
            <a:pPr algn="just" eaLnBrk="1" hangingPunct="1">
              <a:buFont typeface="Wingdings" pitchFamily="2" charset="2"/>
              <a:buNone/>
            </a:pPr>
            <a:endParaRPr lang="mk-MK" sz="24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914400"/>
          </a:xfrm>
        </p:spPr>
        <p:txBody>
          <a:bodyPr/>
          <a:lstStyle/>
          <a:p>
            <a:pPr algn="ctr" eaLnBrk="1" fontAlgn="auto" hangingPunct="1">
              <a:spcAft>
                <a:spcPts val="0"/>
              </a:spcAft>
              <a:defRPr/>
            </a:pPr>
            <a:r>
              <a:rPr lang="mk-MK" dirty="0" smtClean="0">
                <a:solidFill>
                  <a:schemeClr val="tx2">
                    <a:satMod val="200000"/>
                  </a:schemeClr>
                </a:solidFill>
              </a:rPr>
              <a:t/>
            </a:r>
            <a:br>
              <a:rPr lang="mk-MK" dirty="0" smtClean="0">
                <a:solidFill>
                  <a:schemeClr val="tx2">
                    <a:satMod val="200000"/>
                  </a:schemeClr>
                </a:solidFill>
              </a:rPr>
            </a:br>
            <a:r>
              <a:rPr lang="mk-MK" b="1" dirty="0" smtClean="0">
                <a:solidFill>
                  <a:schemeClr val="tx2">
                    <a:satMod val="200000"/>
                  </a:schemeClr>
                </a:solidFill>
              </a:rPr>
              <a:t> </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graphicFrame>
        <p:nvGraphicFramePr>
          <p:cNvPr id="4" name="Content Placeholder 3"/>
          <p:cNvGraphicFramePr>
            <a:graphicFrameLocks noGrp="1"/>
          </p:cNvGraphicFramePr>
          <p:nvPr>
            <p:ph idx="1"/>
          </p:nvPr>
        </p:nvGraphicFramePr>
        <p:xfrm>
          <a:off x="990600" y="914400"/>
          <a:ext cx="78486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normAutofit fontScale="90000"/>
          </a:bodyPr>
          <a:lstStyle/>
          <a:p>
            <a:pPr algn="ctr" eaLnBrk="1" fontAlgn="auto" hangingPunct="1">
              <a:spcAft>
                <a:spcPts val="0"/>
              </a:spcAft>
              <a:defRPr/>
            </a:pPr>
            <a:r>
              <a:rPr lang="mk-MK" sz="2400" dirty="0" smtClean="0">
                <a:solidFill>
                  <a:schemeClr val="tx2">
                    <a:satMod val="200000"/>
                  </a:schemeClr>
                </a:solidFill>
              </a:rPr>
              <a:t>Слика 1.1  Приказ на преден дел од рамениот појас</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pic>
        <p:nvPicPr>
          <p:cNvPr id="4" name="Content Placeholder 3" descr="deltoidni.jpg"/>
          <p:cNvPicPr>
            <a:picLocks noGrp="1" noChangeAspect="1"/>
          </p:cNvPicPr>
          <p:nvPr>
            <p:ph idx="1"/>
          </p:nvPr>
        </p:nvPicPr>
        <p:blipFill>
          <a:blip r:embed="rId2" cstate="print"/>
          <a:stretch>
            <a:fillRect/>
          </a:stretch>
        </p:blipFill>
        <p:spPr>
          <a:xfrm>
            <a:off x="2006600" y="2247900"/>
            <a:ext cx="5588000" cy="3644900"/>
          </a:xfrm>
          <a:ln w="127000" cap="sq">
            <a:solidFill>
              <a:srgbClr val="000000"/>
            </a:solidFill>
          </a:ln>
          <a:effectLst>
            <a:outerShdw blurRad="57150" dist="50800" dir="2700000" algn="tl" rotWithShape="0">
              <a:srgbClr val="000000">
                <a:alpha val="4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914400"/>
          </a:xfrm>
        </p:spPr>
        <p:txBody>
          <a:bodyPr/>
          <a:lstStyle/>
          <a:p>
            <a:pPr algn="ctr" eaLnBrk="1" fontAlgn="auto" hangingPunct="1">
              <a:spcAft>
                <a:spcPts val="0"/>
              </a:spcAft>
              <a:defRPr/>
            </a:pPr>
            <a:r>
              <a:rPr lang="mk-MK" sz="2400" dirty="0" smtClean="0">
                <a:solidFill>
                  <a:schemeClr val="tx2">
                    <a:satMod val="200000"/>
                  </a:schemeClr>
                </a:solidFill>
              </a:rPr>
              <a:t>Слика  1.2  Приказ на мускули од надлактица</a:t>
            </a:r>
            <a:br>
              <a:rPr lang="mk-MK" sz="2400" dirty="0" smtClean="0">
                <a:solidFill>
                  <a:schemeClr val="tx2">
                    <a:satMod val="200000"/>
                  </a:schemeClr>
                </a:solidFill>
              </a:rPr>
            </a:br>
            <a:endParaRPr lang="mk-MK" sz="2400" dirty="0">
              <a:solidFill>
                <a:schemeClr val="tx2">
                  <a:satMod val="200000"/>
                </a:schemeClr>
              </a:solidFill>
            </a:endParaRPr>
          </a:p>
        </p:txBody>
      </p:sp>
      <p:pic>
        <p:nvPicPr>
          <p:cNvPr id="4" name="Content Placeholder 3" descr="naslovna.jpg"/>
          <p:cNvPicPr>
            <a:picLocks noGrp="1" noChangeAspect="1"/>
          </p:cNvPicPr>
          <p:nvPr>
            <p:ph idx="1"/>
          </p:nvPr>
        </p:nvPicPr>
        <p:blipFill>
          <a:blip r:embed="rId2" cstate="print"/>
          <a:stretch>
            <a:fillRect/>
          </a:stretch>
        </p:blipFill>
        <p:spPr>
          <a:xfrm>
            <a:off x="838200" y="649288"/>
            <a:ext cx="8001000" cy="5903912"/>
          </a:xfrm>
          <a:ln w="127000" cap="sq">
            <a:solidFill>
              <a:srgbClr val="000000"/>
            </a:solidFill>
          </a:ln>
          <a:effectLst>
            <a:outerShdw blurRad="57150" dist="50800" dir="2700000" algn="tl" rotWithShape="0">
              <a:srgbClr val="000000">
                <a:alpha val="4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normAutofit fontScale="90000"/>
          </a:bodyPr>
          <a:lstStyle/>
          <a:p>
            <a:pPr algn="ctr" eaLnBrk="1" fontAlgn="auto" hangingPunct="1">
              <a:spcAft>
                <a:spcPts val="0"/>
              </a:spcAft>
              <a:defRPr/>
            </a:pPr>
            <a:r>
              <a:rPr lang="en-US" sz="2400" b="1" dirty="0" smtClean="0">
                <a:solidFill>
                  <a:schemeClr val="tx2">
                    <a:satMod val="200000"/>
                  </a:schemeClr>
                </a:solidFill>
              </a:rPr>
              <a:t>1.7 </a:t>
            </a:r>
            <a:r>
              <a:rPr lang="mk-MK" sz="2400" b="1" dirty="0" smtClean="0">
                <a:solidFill>
                  <a:schemeClr val="tx2">
                    <a:satMod val="200000"/>
                  </a:schemeClr>
                </a:solidFill>
              </a:rPr>
              <a:t>Зглобен апарат на рамо</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pic>
        <p:nvPicPr>
          <p:cNvPr id="4" name="Content Placeholder 3" descr="kod luksacije akromnioklavikularnog ygloba.jpg"/>
          <p:cNvPicPr>
            <a:picLocks noGrp="1" noChangeAspect="1"/>
          </p:cNvPicPr>
          <p:nvPr>
            <p:ph idx="1"/>
          </p:nvPr>
        </p:nvPicPr>
        <p:blipFill>
          <a:blip r:embed="rId2" cstate="print"/>
          <a:stretch>
            <a:fillRect/>
          </a:stretch>
        </p:blipFill>
        <p:spPr>
          <a:xfrm>
            <a:off x="1219200" y="1041400"/>
            <a:ext cx="6934200" cy="5232400"/>
          </a:xfrm>
          <a:ln w="127000" cap="sq">
            <a:solidFill>
              <a:srgbClr val="000000"/>
            </a:solidFill>
          </a:ln>
          <a:effectLst>
            <a:outerShdw blurRad="57150" dist="50800" dir="2700000" algn="tl" rotWithShape="0">
              <a:srgbClr val="000000">
                <a:alpha val="4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algn="ctr" eaLnBrk="1" fontAlgn="auto" hangingPunct="1">
              <a:spcAft>
                <a:spcPts val="0"/>
              </a:spcAft>
              <a:defRPr/>
            </a:pPr>
            <a:r>
              <a:rPr lang="en-US" sz="2400" b="1" dirty="0" smtClean="0">
                <a:solidFill>
                  <a:schemeClr val="tx2">
                    <a:satMod val="200000"/>
                  </a:schemeClr>
                </a:solidFill>
              </a:rPr>
              <a:t>1.7 </a:t>
            </a:r>
            <a:r>
              <a:rPr lang="mk-MK" sz="2400" b="1" dirty="0" smtClean="0">
                <a:solidFill>
                  <a:schemeClr val="tx2">
                    <a:satMod val="200000"/>
                  </a:schemeClr>
                </a:solidFill>
              </a:rPr>
              <a:t>Зглобен апарат на рамо</a:t>
            </a:r>
            <a:r>
              <a:rPr lang="mk-MK" sz="2400" dirty="0" smtClean="0">
                <a:solidFill>
                  <a:schemeClr val="tx2">
                    <a:satMod val="200000"/>
                  </a:schemeClr>
                </a:solidFill>
              </a:rPr>
              <a:t/>
            </a:r>
            <a:br>
              <a:rPr lang="mk-MK" sz="2400" dirty="0" smtClean="0">
                <a:solidFill>
                  <a:schemeClr val="tx2">
                    <a:satMod val="200000"/>
                  </a:schemeClr>
                </a:solidFill>
              </a:rPr>
            </a:br>
            <a:endParaRPr lang="mk-MK" sz="2400" dirty="0">
              <a:solidFill>
                <a:schemeClr val="tx2">
                  <a:satMod val="200000"/>
                </a:schemeClr>
              </a:solidFill>
            </a:endParaRPr>
          </a:p>
        </p:txBody>
      </p:sp>
      <p:pic>
        <p:nvPicPr>
          <p:cNvPr id="4" name="Content Placeholder 3" descr="kod luksacije glenohumoralnog zgloba.jpg"/>
          <p:cNvPicPr>
            <a:picLocks noGrp="1" noChangeAspect="1"/>
          </p:cNvPicPr>
          <p:nvPr>
            <p:ph idx="1"/>
          </p:nvPr>
        </p:nvPicPr>
        <p:blipFill>
          <a:blip r:embed="rId2" cstate="print"/>
          <a:stretch>
            <a:fillRect/>
          </a:stretch>
        </p:blipFill>
        <p:spPr>
          <a:xfrm>
            <a:off x="1930400" y="1130300"/>
            <a:ext cx="6070600" cy="5408613"/>
          </a:xfrm>
          <a:ln w="127000" cap="sq">
            <a:solidFill>
              <a:srgbClr val="000000"/>
            </a:solidFill>
          </a:ln>
          <a:effectLst>
            <a:outerShdw blurRad="57150" dist="50800" dir="2700000" algn="tl" rotWithShape="0">
              <a:srgbClr val="000000">
                <a:alpha val="4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72400" cy="914400"/>
          </a:xfrm>
        </p:spPr>
        <p:txBody>
          <a:bodyPr>
            <a:normAutofit fontScale="90000"/>
          </a:bodyPr>
          <a:lstStyle/>
          <a:p>
            <a:pPr algn="ctr" eaLnBrk="1" fontAlgn="auto" hangingPunct="1">
              <a:spcAft>
                <a:spcPts val="0"/>
              </a:spcAft>
              <a:defRPr/>
            </a:pPr>
            <a:r>
              <a:rPr lang="en-US" sz="2000" b="1" dirty="0" smtClean="0">
                <a:solidFill>
                  <a:schemeClr val="tx2">
                    <a:satMod val="200000"/>
                  </a:schemeClr>
                </a:solidFill>
              </a:rPr>
              <a:t>2.</a:t>
            </a:r>
            <a:r>
              <a:rPr lang="mk-MK" sz="2000" b="1" dirty="0" smtClean="0">
                <a:solidFill>
                  <a:schemeClr val="tx2">
                    <a:satMod val="200000"/>
                  </a:schemeClr>
                </a:solidFill>
              </a:rPr>
              <a:t>Анамнеза на болниот со повреда на рамо</a:t>
            </a:r>
            <a:r>
              <a:rPr lang="mk-MK" dirty="0" smtClean="0">
                <a:solidFill>
                  <a:schemeClr val="tx2">
                    <a:satMod val="200000"/>
                  </a:schemeClr>
                </a:solidFill>
              </a:rPr>
              <a:t/>
            </a:r>
            <a:br>
              <a:rPr lang="mk-MK" dirty="0" smtClean="0">
                <a:solidFill>
                  <a:schemeClr val="tx2">
                    <a:satMod val="200000"/>
                  </a:schemeClr>
                </a:solidFill>
              </a:rPr>
            </a:br>
            <a:endParaRPr lang="mk-MK" dirty="0">
              <a:solidFill>
                <a:schemeClr val="tx2">
                  <a:satMod val="200000"/>
                </a:schemeClr>
              </a:solidFill>
            </a:endParaRPr>
          </a:p>
        </p:txBody>
      </p:sp>
      <p:sp>
        <p:nvSpPr>
          <p:cNvPr id="3" name="Content Placeholder 2"/>
          <p:cNvSpPr>
            <a:spLocks noGrp="1"/>
          </p:cNvSpPr>
          <p:nvPr>
            <p:ph idx="1"/>
          </p:nvPr>
        </p:nvSpPr>
        <p:spPr>
          <a:xfrm>
            <a:off x="685800" y="609600"/>
            <a:ext cx="8077200" cy="6019800"/>
          </a:xfrm>
        </p:spPr>
        <p:txBody>
          <a:bodyPr>
            <a:normAutofit fontScale="70000" lnSpcReduction="20000"/>
          </a:bodyPr>
          <a:lstStyle/>
          <a:p>
            <a:pPr marL="411480" eaLnBrk="1" fontAlgn="auto" hangingPunct="1">
              <a:spcAft>
                <a:spcPts val="0"/>
              </a:spcAft>
              <a:buFont typeface="Wingdings"/>
              <a:buChar char=""/>
              <a:defRPr/>
            </a:pPr>
            <a:r>
              <a:rPr lang="mk-MK" sz="3200" dirty="0" smtClean="0"/>
              <a:t> Правилно и точно земената анамнеза за било кое заболување е основа за успешно лекување, основа за функционално иследување и основа  за доверба, коорпорирање и мотивација.  Анамнезата се создава преку разговор на кинезитерапевтот со пациентот и центрирање околу темата на заболувањето и начинот, презентирањето на болката, појава на слабост и нестабилност, очекување на вербална и невербална комуникација со пациентот за сериозноста на повредата, и други фактори на заболувањето.</a:t>
            </a:r>
          </a:p>
          <a:p>
            <a:pPr marL="411480" algn="just" eaLnBrk="1" fontAlgn="auto" hangingPunct="1">
              <a:spcAft>
                <a:spcPts val="0"/>
              </a:spcAft>
              <a:buFont typeface="Wingdings"/>
              <a:buChar char=""/>
              <a:defRPr/>
            </a:pPr>
            <a:r>
              <a:rPr lang="mk-MK" sz="3200" dirty="0" smtClean="0"/>
              <a:t>     Има општо правило кое гласи</a:t>
            </a:r>
            <a:r>
              <a:rPr lang="sr-Latn-RS" sz="3200" dirty="0" smtClean="0"/>
              <a:t> </a:t>
            </a:r>
            <a:r>
              <a:rPr lang="sr-Latn-RS" sz="3200" dirty="0" smtClean="0">
                <a:solidFill>
                  <a:srgbClr val="FF0000"/>
                </a:solidFill>
              </a:rPr>
              <a:t>: L O C R A D I O </a:t>
            </a:r>
            <a:r>
              <a:rPr lang="mk-MK" sz="3200" dirty="0" smtClean="0">
                <a:solidFill>
                  <a:srgbClr val="FF0000"/>
                </a:solidFill>
              </a:rPr>
              <a:t> </a:t>
            </a:r>
            <a:r>
              <a:rPr lang="mk-MK" sz="3200" dirty="0" smtClean="0"/>
              <a:t>кое во превод ги потенцира: локализацијата, појавата, карактерот, радијацијата, засилувањето, продолженоста, интензитетот и појавувањето на болката. Према историјата се познава дали заболувањето започнало наеднаш или постепено се развило односно дали на тоа претходела некоја настинка, вирусна инфекција, студ, треска, премора од некоја активност и друга причина. Болката е најдобар индикатор за точната анамнеза и према видот, јачината, интензитетот, локализацијата и времетраењето најдобро се потенцира дијагнозата.</a:t>
            </a:r>
            <a:endParaRPr lang="mk-MK"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201</TotalTime>
  <Words>4420</Words>
  <Application>Microsoft Office PowerPoint</Application>
  <PresentationFormat>On-screen Show (4:3)</PresentationFormat>
  <Paragraphs>469</Paragraphs>
  <Slides>40</Slides>
  <Notes>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1" baseType="lpstr">
      <vt:lpstr>Arial</vt:lpstr>
      <vt:lpstr>Consolas</vt:lpstr>
      <vt:lpstr>Corbel</vt:lpstr>
      <vt:lpstr>Wingdings</vt:lpstr>
      <vt:lpstr>Wingdings 2</vt:lpstr>
      <vt:lpstr>Wingdings 3</vt:lpstr>
      <vt:lpstr>Calibri</vt:lpstr>
      <vt:lpstr>Arial Black</vt:lpstr>
      <vt:lpstr>Aharoni</vt:lpstr>
      <vt:lpstr>Metro</vt:lpstr>
      <vt:lpstr>Microsoft Office Excel Chart</vt:lpstr>
      <vt:lpstr>Презентација на Специјалистички труд   </vt:lpstr>
      <vt:lpstr>Благодарност</vt:lpstr>
      <vt:lpstr>„Кинезитерапија и рехабилитација на пациенти со повреди на рамениот појас`` </vt:lpstr>
      <vt:lpstr>1.0 Анатомија на  раката и  рамениот појас </vt:lpstr>
      <vt:lpstr>Слика 1.1  Приказ на преден дел од рамениот појас </vt:lpstr>
      <vt:lpstr>Слика  1.2  Приказ на мускули од надлактица </vt:lpstr>
      <vt:lpstr>1.7 Зглобен апарат на рамо </vt:lpstr>
      <vt:lpstr>1.7 Зглобен апарат на рамо </vt:lpstr>
      <vt:lpstr>2.Анамнеза на болниот со повреда на рамо </vt:lpstr>
      <vt:lpstr>3.1 Функционални испитувања во рамениот појас </vt:lpstr>
      <vt:lpstr> Слика 1.4 Приказ на движења во рамениот појас  </vt:lpstr>
      <vt:lpstr>3.2 Палпација и инспекција  во пределот на рамото </vt:lpstr>
      <vt:lpstr>3.3 Други видови на  тестирање </vt:lpstr>
      <vt:lpstr>3.4 Испитување на комплексната функција </vt:lpstr>
      <vt:lpstr> 4.Заболувања во рамениот појас</vt:lpstr>
      <vt:lpstr>5.0 Повреда на плексус брахијалис </vt:lpstr>
      <vt:lpstr>5.0 Лекување на повредите на рамениот појас</vt:lpstr>
      <vt:lpstr>5.1  Третман на повредите на рамениот појас </vt:lpstr>
      <vt:lpstr>6.0 Задачи на кинезитерапискиот третман се : </vt:lpstr>
      <vt:lpstr>6.1 Принципите на кинезитерапија кај пациенти со повреди на рамен појас </vt:lpstr>
      <vt:lpstr>6.2 Фактори од кој зависи ефектот на вежбата:</vt:lpstr>
      <vt:lpstr>6.3 Средства на кинезитерапијата </vt:lpstr>
      <vt:lpstr>6.4 Според дејството вежбите можат да бидат:</vt:lpstr>
      <vt:lpstr> 6.5 Избор на вежбите и положби за вежбање </vt:lpstr>
      <vt:lpstr> 6.6 Според содржината вежбите ги делиме: </vt:lpstr>
      <vt:lpstr>6.7 Ставови во вежбањето </vt:lpstr>
      <vt:lpstr> 7.0  Следење и евиденција во кинезитерапијата</vt:lpstr>
      <vt:lpstr>7.1 Мерење на обемот на екстремитетот: </vt:lpstr>
      <vt:lpstr> 7.2 Движењата во пределот на горниот екстремитет:</vt:lpstr>
      <vt:lpstr>7.3  Испитување на степенот на мускулната сила </vt:lpstr>
      <vt:lpstr>7.4 Методи и форми на  работа во кинезитерапијата</vt:lpstr>
      <vt:lpstr>8.0 Методи на истражување </vt:lpstr>
      <vt:lpstr> 8.1 Застапеност на повредите во рамениот појас според возраст</vt:lpstr>
      <vt:lpstr> Процентуален графички приказ на болни со повреди на рамениот појас  застапени во период од 6 месеци </vt:lpstr>
      <vt:lpstr>Табела за приказ на шестмесечен извештај од извршена работа   </vt:lpstr>
      <vt:lpstr> 8.2 Постигнатите резултати и анализа</vt:lpstr>
      <vt:lpstr>8.3 Цел на кинезитерапевтскиот третман </vt:lpstr>
      <vt:lpstr> 8.4 Очекувања од постигнатите и добиените резултати и анализи   </vt:lpstr>
      <vt:lpstr>Заклучок на тематската содржина(Concluding remarks)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Презентација на Специјалистички труд</dc:title>
  <dc:creator>user</dc:creator>
  <cp:lastModifiedBy>user</cp:lastModifiedBy>
  <cp:revision>23</cp:revision>
  <dcterms:created xsi:type="dcterms:W3CDTF">2006-08-16T00:00:00Z</dcterms:created>
  <dcterms:modified xsi:type="dcterms:W3CDTF">2014-02-11T11:23:27Z</dcterms:modified>
</cp:coreProperties>
</file>