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58" r:id="rId3"/>
    <p:sldId id="273" r:id="rId4"/>
    <p:sldId id="285" r:id="rId5"/>
    <p:sldId id="295" r:id="rId6"/>
    <p:sldId id="277" r:id="rId7"/>
    <p:sldId id="296" r:id="rId8"/>
    <p:sldId id="297" r:id="rId9"/>
    <p:sldId id="279" r:id="rId10"/>
    <p:sldId id="264" r:id="rId11"/>
    <p:sldId id="291" r:id="rId12"/>
    <p:sldId id="286" r:id="rId13"/>
    <p:sldId id="288" r:id="rId14"/>
    <p:sldId id="287" r:id="rId15"/>
    <p:sldId id="28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3C241-3C65-4E2A-B035-3AFED42830C4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F1B3C-AE86-4C6E-8A38-80F85474EF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979E05-4949-4C07-A677-B0494B5B361B}" type="slidenum">
              <a:rPr lang="hr-HR"/>
              <a:pPr/>
              <a:t>4</a:t>
            </a:fld>
            <a:endParaRPr lang="hr-HR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54" y="4344655"/>
            <a:ext cx="5027893" cy="411435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AF66-60CF-4A99-91C6-714E083367D8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A57DC-0381-4FF4-988C-4EA6EAE13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AF66-60CF-4A99-91C6-714E083367D8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A57DC-0381-4FF4-988C-4EA6EAE13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AF66-60CF-4A99-91C6-714E083367D8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A57DC-0381-4FF4-988C-4EA6EAE13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AF66-60CF-4A99-91C6-714E083367D8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A57DC-0381-4FF4-988C-4EA6EAE13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AF66-60CF-4A99-91C6-714E083367D8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A57DC-0381-4FF4-988C-4EA6EAE13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AF66-60CF-4A99-91C6-714E083367D8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A57DC-0381-4FF4-988C-4EA6EAE13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AF66-60CF-4A99-91C6-714E083367D8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A57DC-0381-4FF4-988C-4EA6EAE13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AF66-60CF-4A99-91C6-714E083367D8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A57DC-0381-4FF4-988C-4EA6EAE13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AF66-60CF-4A99-91C6-714E083367D8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A57DC-0381-4FF4-988C-4EA6EAE13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AF66-60CF-4A99-91C6-714E083367D8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A57DC-0381-4FF4-988C-4EA6EAE138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AF66-60CF-4A99-91C6-714E083367D8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1A57DC-0381-4FF4-988C-4EA6EAE138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23AF66-60CF-4A99-91C6-714E083367D8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1A57DC-0381-4FF4-988C-4EA6EAE138A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ideo" Target="Todorovski%20Pero.mp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mk-MK" dirty="0" smtClean="0"/>
              <a:t/>
            </a:r>
            <a:br>
              <a:rPr lang="mk-MK" dirty="0" smtClean="0"/>
            </a:br>
            <a:r>
              <a:rPr lang="mk-MK" sz="5300" b="1" dirty="0" smtClean="0"/>
              <a:t>Воведување на ДСГ методологија во Специјалната болница “Филип Втори“</a:t>
            </a:r>
            <a:endParaRPr lang="en-US" sz="5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mk-MK" dirty="0" smtClean="0"/>
          </a:p>
          <a:p>
            <a:endParaRPr lang="mk-MK" dirty="0" smtClean="0"/>
          </a:p>
          <a:p>
            <a:endParaRPr lang="mk-MK" dirty="0" smtClean="0"/>
          </a:p>
          <a:p>
            <a:r>
              <a:rPr lang="mk-MK" dirty="0" smtClean="0"/>
              <a:t> </a:t>
            </a:r>
            <a:endParaRPr lang="en-US" dirty="0"/>
          </a:p>
        </p:txBody>
      </p:sp>
      <p:pic>
        <p:nvPicPr>
          <p:cNvPr id="7" name="Todorovski Pero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81001" y="3962400"/>
            <a:ext cx="3657600" cy="2590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04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b="1" dirty="0" smtClean="0"/>
              <a:t>Показатели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en-US" b="1" dirty="0" smtClean="0"/>
              <a:t>Case Mix index</a:t>
            </a:r>
            <a:r>
              <a:rPr lang="mk-MK" b="1" dirty="0" smtClean="0"/>
              <a:t> </a:t>
            </a:r>
            <a:r>
              <a:rPr lang="mk-MK" dirty="0" smtClean="0"/>
              <a:t>– индикатор за споредба на болниците.Ја покажува просечната клиничка сложеност на пациенти кои се лекуваат во одреден временски период. Зависи од секундарните  дијагнози и процедури</a:t>
            </a:r>
          </a:p>
          <a:p>
            <a:pPr algn="just"/>
            <a:r>
              <a:rPr lang="ru-RU" b="1" dirty="0" smtClean="0"/>
              <a:t>ДСГ тежина -</a:t>
            </a:r>
            <a:r>
              <a:rPr lang="ru-RU" dirty="0" smtClean="0"/>
              <a:t> вкупна вредност на тежината за сите извршени ДСГ услуги. Се добива кога бројот на случаи се множи со тежината (коефициентот) на соодветната ДСГ група</a:t>
            </a:r>
          </a:p>
          <a:p>
            <a:pPr algn="just"/>
            <a:r>
              <a:rPr lang="en-US" b="1" dirty="0" smtClean="0"/>
              <a:t>PCCL</a:t>
            </a:r>
            <a:r>
              <a:rPr lang="mk-MK" dirty="0" smtClean="0"/>
              <a:t>-</a:t>
            </a:r>
            <a:r>
              <a:rPr lang="en-US" dirty="0" smtClean="0"/>
              <a:t>(</a:t>
            </a:r>
            <a:r>
              <a:rPr lang="en-US" dirty="0" err="1" smtClean="0"/>
              <a:t>Pacient</a:t>
            </a:r>
            <a:r>
              <a:rPr lang="en-US" dirty="0" smtClean="0"/>
              <a:t> Clinical Complexity Level)</a:t>
            </a:r>
            <a:r>
              <a:rPr lang="mk-MK" dirty="0" smtClean="0"/>
              <a:t>ниво на клиничка сложеност се одредува спрема  потрошувачка на ресурси</a:t>
            </a:r>
            <a:endParaRPr lang="en-US" dirty="0" smtClean="0"/>
          </a:p>
          <a:p>
            <a:pPr algn="just"/>
            <a:endParaRPr lang="ru-RU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k-MK" dirty="0" smtClean="0"/>
              <a:t>Стандарди за правилно кодирање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endParaRPr lang="mk-MK" dirty="0" smtClean="0"/>
          </a:p>
          <a:p>
            <a:r>
              <a:rPr lang="mk-MK" dirty="0" smtClean="0"/>
              <a:t>Општи правила за внесување на медицински процедури</a:t>
            </a:r>
          </a:p>
          <a:p>
            <a:r>
              <a:rPr lang="mk-MK" dirty="0" smtClean="0"/>
              <a:t>Општи правила за внесување на дијагнози по МКБ10</a:t>
            </a:r>
          </a:p>
          <a:p>
            <a:r>
              <a:rPr lang="mk-MK" dirty="0" smtClean="0"/>
              <a:t>Стандарди за правилно кодирање за различни области во медицината</a:t>
            </a:r>
            <a:r>
              <a:rPr lang="en-US" dirty="0" smtClean="0"/>
              <a:t> </a:t>
            </a:r>
            <a:endParaRPr lang="mk-M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mk-MK" dirty="0" smtClean="0"/>
              <a:t>ДСГ   за кардиохирургија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F03Z Процедура на срцева валвула со  пумпа за кардиопулмонално премостување ,со инвазивно  испитување на срцето </a:t>
            </a:r>
          </a:p>
          <a:p>
            <a:r>
              <a:rPr lang="ru-RU" dirty="0" smtClean="0"/>
              <a:t> F04A Процедура на срцева валвула со  пумпа за кардиопулмонално премостување без инвазивно испитување на срцето , со катастрофални КК 3,121 </a:t>
            </a:r>
            <a:r>
              <a:rPr lang="ru-RU" b="1" dirty="0" smtClean="0"/>
              <a:t>                 </a:t>
            </a:r>
          </a:p>
          <a:p>
            <a:r>
              <a:rPr lang="ru-RU" dirty="0" smtClean="0"/>
              <a:t>F04B Процедура на срцева валвула со  пумпа за кардиопулмонално премостување без инвазивно испитување на срцето , без катастрофални КК </a:t>
            </a:r>
          </a:p>
          <a:p>
            <a:r>
              <a:rPr lang="ru-RU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ДСГ  за кардиохирургија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F05A Коронарен бајпас со инвазивно  испитување на срцето со катастрофални КК </a:t>
            </a:r>
          </a:p>
          <a:p>
            <a:r>
              <a:rPr lang="ru-RU" dirty="0" smtClean="0"/>
              <a:t>F05B Коронарен бајпас со инвазивно срцево испитување на срцето ,без катастрофални КК </a:t>
            </a:r>
          </a:p>
          <a:p>
            <a:r>
              <a:rPr lang="ru-RU" dirty="0" smtClean="0"/>
              <a:t> F06A Коронарен бајпас без инвазивно срцево испитување на срцетосо катастрофални или тешки КК  </a:t>
            </a:r>
            <a:r>
              <a:rPr lang="ru-RU" b="1" dirty="0" smtClean="0"/>
              <a:t>                                      </a:t>
            </a:r>
            <a:r>
              <a:rPr lang="ru-RU" dirty="0" smtClean="0"/>
              <a:t>F06B Коронарен бајпас без инвазивно срцево испитување без катастрофални или тешки КК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ДСГ за  кардиохирургија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F07A  Други кардиоторакални/васкуларни процедури со пумпа за кардиопулмонално премостување (CPB пумпа) со катастрофални КК </a:t>
            </a:r>
          </a:p>
          <a:p>
            <a:r>
              <a:rPr lang="ru-RU" dirty="0" smtClean="0"/>
              <a:t> F07B  Други кардиоторакални/васкуларни процедури со пумпа за кардиопулмонално премостување (CPB пумпа) без катастрофални КК </a:t>
            </a:r>
          </a:p>
          <a:p>
            <a:r>
              <a:rPr lang="ru-RU" dirty="0" smtClean="0"/>
              <a:t> F09A  Други реконструктивни васкуларни процедури без  пумпа за кардиопулмонално премостување  (CPB пумпа) со катастрофални КК </a:t>
            </a:r>
          </a:p>
          <a:p>
            <a:r>
              <a:rPr lang="ru-RU" dirty="0" smtClean="0"/>
              <a:t> F09B  Други реконструктивни васкуларни процедури без  пумпа за кардиопулмонално премостување  (CPB пумпа) без катастрофални КК  </a:t>
            </a:r>
            <a:r>
              <a:rPr lang="ru-RU" b="1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ДСГ за кардиохирургија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F12Z    Имплантација на срцев пејсмејкер </a:t>
            </a:r>
          </a:p>
          <a:p>
            <a:r>
              <a:rPr lang="ru-RU" dirty="0" smtClean="0"/>
              <a:t> F08A   Големи реконструктивни васкуларни процедури без пумпа за кардиопулмонално премостувањеe (CPB пумпа ) со катастрофални КК </a:t>
            </a:r>
          </a:p>
          <a:p>
            <a:r>
              <a:rPr lang="ru-RU" dirty="0" smtClean="0"/>
              <a:t> F08B   Големи реконструктивни васкуларни процедури без пумпа за кардиопулмонално премостување (CPB пумпа)без катастрофални КК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k-MK" b="1" dirty="0" smtClean="0"/>
              <a:t>Основен концепт на ДСГ </a:t>
            </a:r>
            <a:br>
              <a:rPr lang="mk-MK" b="1" dirty="0" smtClean="0"/>
            </a:br>
            <a:r>
              <a:rPr lang="mk-MK" b="1" dirty="0" smtClean="0"/>
              <a:t> -дефиниција-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pPr algn="just"/>
            <a:r>
              <a:rPr lang="mk-MK" sz="2800" dirty="0" smtClean="0"/>
              <a:t>Нов механизам и методологија за евидентирање и финансирање на  здравствените  услуги  во болничката здравствена заштита</a:t>
            </a:r>
          </a:p>
          <a:p>
            <a:pPr algn="just">
              <a:buNone/>
            </a:pPr>
            <a:endParaRPr lang="mk-MK" sz="2800" dirty="0" smtClean="0"/>
          </a:p>
          <a:p>
            <a:pPr algn="just"/>
            <a:r>
              <a:rPr lang="ru-RU" sz="2800" dirty="0" smtClean="0"/>
              <a:t>ДСГ е метод на класификација на акутните пациенти во групи кои имаат слична потрошувачка на ресурси и слични клинички </a:t>
            </a:r>
            <a:r>
              <a:rPr lang="ru-RU" sz="2800" dirty="0" smtClean="0"/>
              <a:t>особини</a:t>
            </a:r>
          </a:p>
          <a:p>
            <a:pPr algn="just">
              <a:buNone/>
            </a:pPr>
            <a:endParaRPr lang="ru-RU" sz="2800" dirty="0" smtClean="0"/>
          </a:p>
          <a:p>
            <a:pPr algn="just"/>
            <a:r>
              <a:rPr lang="mk-MK" sz="2800" dirty="0" smtClean="0"/>
              <a:t>660 </a:t>
            </a:r>
            <a:r>
              <a:rPr lang="mk-MK" sz="2800" dirty="0" smtClean="0"/>
              <a:t>различни ДСГ групи </a:t>
            </a:r>
            <a:r>
              <a:rPr lang="mk-MK" sz="2800" dirty="0" smtClean="0"/>
              <a:t>алфанумерички симболи распоредени </a:t>
            </a:r>
            <a:r>
              <a:rPr lang="en-US" sz="2800" dirty="0" smtClean="0"/>
              <a:t>23</a:t>
            </a:r>
            <a:r>
              <a:rPr lang="mk-MK" sz="2800" dirty="0" smtClean="0"/>
              <a:t>  </a:t>
            </a:r>
            <a:r>
              <a:rPr lang="en-US" sz="2800" dirty="0" smtClean="0"/>
              <a:t>MDC (Major Diagnostic Category) </a:t>
            </a:r>
            <a:r>
              <a:rPr lang="mk-MK" sz="2800" dirty="0" smtClean="0"/>
              <a:t>каде што 5 категорија е „Болести и пореметувања на циркулаторен </a:t>
            </a:r>
            <a:r>
              <a:rPr lang="mk-MK" sz="2800" dirty="0" smtClean="0"/>
              <a:t>систем“</a:t>
            </a:r>
            <a:endParaRPr lang="ru-RU" sz="2800" dirty="0" smtClean="0"/>
          </a:p>
          <a:p>
            <a:pPr algn="just"/>
            <a:endParaRPr lang="mk-MK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b="1" dirty="0" smtClean="0"/>
              <a:t>База на ДСГ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en-US" sz="2800" dirty="0" smtClean="0"/>
              <a:t>AR–DRG version</a:t>
            </a:r>
            <a:r>
              <a:rPr lang="mk-MK" sz="2800" dirty="0" smtClean="0"/>
              <a:t> </a:t>
            </a:r>
            <a:r>
              <a:rPr lang="en-US" sz="2800" dirty="0" smtClean="0"/>
              <a:t>5.2 </a:t>
            </a:r>
            <a:r>
              <a:rPr lang="mk-MK" sz="2800" dirty="0" smtClean="0"/>
              <a:t> на  Австралиската класификација е модел за ДСГ во  Р.Македонија</a:t>
            </a:r>
          </a:p>
          <a:p>
            <a:pPr algn="just"/>
            <a:r>
              <a:rPr lang="mk-MK" sz="2800" dirty="0" smtClean="0"/>
              <a:t>МКБ  10 – АМ</a:t>
            </a:r>
          </a:p>
          <a:p>
            <a:pPr algn="just"/>
            <a:r>
              <a:rPr lang="mk-MK" sz="2800" dirty="0" smtClean="0"/>
              <a:t>Австралиска класификација на здравствени интервенции (процедури)</a:t>
            </a:r>
          </a:p>
          <a:p>
            <a:pPr algn="just"/>
            <a:r>
              <a:rPr lang="mk-MK" sz="2800" dirty="0" smtClean="0"/>
              <a:t>Австралиски стандарди за  кодирање</a:t>
            </a:r>
          </a:p>
          <a:p>
            <a:pPr algn="just"/>
            <a:endParaRPr lang="mk-MK" sz="2800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05050" y="0"/>
            <a:ext cx="5689600" cy="1125538"/>
          </a:xfrm>
        </p:spPr>
        <p:txBody>
          <a:bodyPr>
            <a:normAutofit/>
          </a:bodyPr>
          <a:lstStyle/>
          <a:p>
            <a:pPr algn="ctr"/>
            <a:r>
              <a:rPr lang="mk-MK" dirty="0" smtClean="0">
                <a:solidFill>
                  <a:srgbClr val="3366FF"/>
                </a:solidFill>
              </a:rPr>
              <a:t>ГРУПЕР</a:t>
            </a:r>
            <a:endParaRPr lang="de-DE" dirty="0">
              <a:solidFill>
                <a:srgbClr val="3366FF"/>
              </a:solidFill>
            </a:endParaRPr>
          </a:p>
        </p:txBody>
      </p:sp>
      <p:sp>
        <p:nvSpPr>
          <p:cNvPr id="653315" name="Rectangle 3"/>
          <p:cNvSpPr>
            <a:spLocks noGrp="1" noChangeArrowheads="1"/>
          </p:cNvSpPr>
          <p:nvPr>
            <p:ph idx="1"/>
          </p:nvPr>
        </p:nvSpPr>
        <p:spPr>
          <a:xfrm>
            <a:off x="1962150" y="4695825"/>
            <a:ext cx="5562600" cy="1828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de-DE" sz="9600" b="1" dirty="0"/>
              <a:t>B 70 A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49450" y="3340100"/>
            <a:ext cx="5791200" cy="1155700"/>
            <a:chOff x="1104" y="2832"/>
            <a:chExt cx="3648" cy="728"/>
          </a:xfrm>
        </p:grpSpPr>
        <p:sp>
          <p:nvSpPr>
            <p:cNvPr id="653317" name="Rectangle 5"/>
            <p:cNvSpPr>
              <a:spLocks noChangeArrowheads="1"/>
            </p:cNvSpPr>
            <p:nvPr/>
          </p:nvSpPr>
          <p:spPr bwMode="auto">
            <a:xfrm>
              <a:off x="1104" y="3104"/>
              <a:ext cx="3600" cy="33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3318" name="Text Box 6"/>
            <p:cNvSpPr txBox="1">
              <a:spLocks noChangeArrowheads="1"/>
            </p:cNvSpPr>
            <p:nvPr/>
          </p:nvSpPr>
          <p:spPr bwMode="auto">
            <a:xfrm>
              <a:off x="3024" y="3152"/>
              <a:ext cx="1728" cy="25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2000" b="1" dirty="0">
                  <a:solidFill>
                    <a:schemeClr val="bg2"/>
                  </a:solidFill>
                  <a:cs typeface="Times New Roman" pitchFamily="18" charset="0"/>
                </a:rPr>
                <a:t>G R </a:t>
              </a:r>
              <a:r>
                <a:rPr lang="hr-HR" sz="2000" b="1" dirty="0">
                  <a:solidFill>
                    <a:schemeClr val="bg2"/>
                  </a:solidFill>
                  <a:cs typeface="Times New Roman" pitchFamily="18" charset="0"/>
                </a:rPr>
                <a:t>O </a:t>
              </a:r>
              <a:r>
                <a:rPr lang="de-DE" sz="2000" b="1" dirty="0">
                  <a:solidFill>
                    <a:schemeClr val="bg2"/>
                  </a:solidFill>
                  <a:cs typeface="Times New Roman" pitchFamily="18" charset="0"/>
                </a:rPr>
                <a:t>U P E R</a:t>
              </a:r>
            </a:p>
          </p:txBody>
        </p:sp>
        <p:pic>
          <p:nvPicPr>
            <p:cNvPr id="653319" name="Picture 7" descr="BS00580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32" y="2832"/>
              <a:ext cx="864" cy="728"/>
            </a:xfrm>
            <a:prstGeom prst="rect">
              <a:avLst/>
            </a:prstGeom>
            <a:noFill/>
          </p:spPr>
        </p:pic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827088" y="1484313"/>
            <a:ext cx="8696325" cy="2016125"/>
            <a:chOff x="192" y="864"/>
            <a:chExt cx="5568" cy="1406"/>
          </a:xfrm>
        </p:grpSpPr>
        <p:sp>
          <p:nvSpPr>
            <p:cNvPr id="653321" name="Text Box 9"/>
            <p:cNvSpPr txBox="1">
              <a:spLocks noChangeArrowheads="1"/>
            </p:cNvSpPr>
            <p:nvPr/>
          </p:nvSpPr>
          <p:spPr bwMode="auto">
            <a:xfrm>
              <a:off x="192" y="1083"/>
              <a:ext cx="1393" cy="66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sz="28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Glavna dijagnoza</a:t>
              </a:r>
              <a:endParaRPr lang="de-DE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3322" name="Line 10"/>
            <p:cNvSpPr>
              <a:spLocks noChangeShapeType="1"/>
            </p:cNvSpPr>
            <p:nvPr/>
          </p:nvSpPr>
          <p:spPr bwMode="auto">
            <a:xfrm>
              <a:off x="1296" y="1680"/>
              <a:ext cx="1392" cy="576"/>
            </a:xfrm>
            <a:prstGeom prst="line">
              <a:avLst/>
            </a:prstGeom>
            <a:noFill/>
            <a:ln w="12700">
              <a:solidFill>
                <a:srgbClr val="993300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3323" name="Text Box 11"/>
            <p:cNvSpPr txBox="1">
              <a:spLocks noChangeArrowheads="1"/>
            </p:cNvSpPr>
            <p:nvPr/>
          </p:nvSpPr>
          <p:spPr bwMode="auto">
            <a:xfrm>
              <a:off x="1440" y="1008"/>
              <a:ext cx="2673" cy="66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sz="28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Dodatne dijagnoze i postupci</a:t>
              </a:r>
              <a:endParaRPr lang="de-DE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3324" name="Text Box 12"/>
            <p:cNvSpPr txBox="1">
              <a:spLocks noChangeArrowheads="1"/>
            </p:cNvSpPr>
            <p:nvPr/>
          </p:nvSpPr>
          <p:spPr bwMode="auto">
            <a:xfrm>
              <a:off x="3936" y="864"/>
              <a:ext cx="1824" cy="1257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o-RO" sz="28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Dob</a:t>
              </a:r>
            </a:p>
            <a:p>
              <a:pPr algn="ctr">
                <a:spcBef>
                  <a:spcPct val="50000"/>
                </a:spcBef>
              </a:pPr>
              <a:r>
                <a:rPr lang="ro-RO" sz="28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.....</a:t>
              </a:r>
            </a:p>
            <a:p>
              <a:pPr algn="ctr">
                <a:spcBef>
                  <a:spcPct val="50000"/>
                </a:spcBef>
              </a:pPr>
              <a:r>
                <a:rPr lang="hr-HR" sz="28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ro-RO" sz="28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rsta otpusta</a:t>
              </a:r>
              <a:endParaRPr lang="de-DE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3325" name="Line 13"/>
            <p:cNvSpPr>
              <a:spLocks noChangeShapeType="1"/>
            </p:cNvSpPr>
            <p:nvPr/>
          </p:nvSpPr>
          <p:spPr bwMode="auto">
            <a:xfrm>
              <a:off x="2736" y="1536"/>
              <a:ext cx="0" cy="672"/>
            </a:xfrm>
            <a:prstGeom prst="line">
              <a:avLst/>
            </a:prstGeom>
            <a:noFill/>
            <a:ln w="12700">
              <a:solidFill>
                <a:srgbClr val="993300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3326" name="Line 14"/>
            <p:cNvSpPr>
              <a:spLocks noChangeShapeType="1"/>
            </p:cNvSpPr>
            <p:nvPr/>
          </p:nvSpPr>
          <p:spPr bwMode="auto">
            <a:xfrm flipH="1">
              <a:off x="2736" y="1776"/>
              <a:ext cx="1200" cy="494"/>
            </a:xfrm>
            <a:prstGeom prst="line">
              <a:avLst/>
            </a:prstGeom>
            <a:noFill/>
            <a:ln w="12700">
              <a:solidFill>
                <a:srgbClr val="993300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53327" name="Line 15"/>
          <p:cNvSpPr>
            <a:spLocks noChangeShapeType="1"/>
          </p:cNvSpPr>
          <p:nvPr/>
        </p:nvSpPr>
        <p:spPr bwMode="auto">
          <a:xfrm>
            <a:off x="4787900" y="4332288"/>
            <a:ext cx="0" cy="6096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b="1" dirty="0" smtClean="0"/>
              <a:t>Како функционира груперот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mk-MK" dirty="0" smtClean="0"/>
              <a:t>Апликативен софтвер превземен од Авсралија</a:t>
            </a:r>
          </a:p>
          <a:p>
            <a:r>
              <a:rPr lang="mk-MK" dirty="0" smtClean="0"/>
              <a:t>Груперот користи податоци како што се:</a:t>
            </a:r>
          </a:p>
          <a:p>
            <a:pPr>
              <a:buFont typeface="Wingdings" pitchFamily="2" charset="2"/>
              <a:buChar char="ü"/>
            </a:pPr>
            <a:r>
              <a:rPr lang="mk-MK" dirty="0" smtClean="0"/>
              <a:t>	Пол и Возраст на пациентот</a:t>
            </a:r>
            <a:endParaRPr lang="pl-PL" dirty="0" smtClean="0"/>
          </a:p>
          <a:p>
            <a:pPr>
              <a:buFont typeface="Wingdings" pitchFamily="2" charset="2"/>
              <a:buChar char="ü"/>
            </a:pPr>
            <a:r>
              <a:rPr lang="mk-MK" dirty="0" smtClean="0"/>
              <a:t>	Тежина кога се работи за новороденче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mk-MK" dirty="0" smtClean="0"/>
              <a:t>	Времетраење на лекувањето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mk-MK" dirty="0" smtClean="0"/>
              <a:t>	Каде и дали продолжува лекувањето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mk-MK" dirty="0" smtClean="0"/>
              <a:t>	Компликации при лекувањето  (од 1-4)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mk-MK" dirty="0" smtClean="0"/>
              <a:t>	Главна дијагноза (причина за прием во болница)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mk-MK" dirty="0" smtClean="0"/>
              <a:t>	Секундарна дијагноза (коморбидитети кај пациентот)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mk-MK" dirty="0" smtClean="0"/>
              <a:t>	Процедури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3200" b="1" dirty="0" smtClean="0"/>
              <a:t>ДЕФИНИЦИЈА ,КЛАСИФИКАЦИЈА И ВНЕС НА ПОДАТОЦИТЕ  ВО ГРУПЕРОТ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mk-MK" dirty="0" smtClean="0"/>
              <a:t>Дефиниција и класификација на податоците врши лекарот кој го лекувал пациентот</a:t>
            </a:r>
          </a:p>
          <a:p>
            <a:pPr algn="just"/>
            <a:r>
              <a:rPr lang="mk-MK" dirty="0" smtClean="0"/>
              <a:t>Внесување  на податоците во  ДСГ  груперот и кодирањето на истите може да врши помошниот медицински  или  административен    персонал</a:t>
            </a:r>
          </a:p>
          <a:p>
            <a:r>
              <a:rPr lang="mk-MK" dirty="0" smtClean="0"/>
              <a:t>За обезбедување на прецизно групирање, кодирањето се врши најдоцна 24 часа од завршетокот на лекувањето односно од отпустот на пациентот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Главна дијагноза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mk-MK" sz="4000" b="1" dirty="0" smtClean="0"/>
              <a:t> </a:t>
            </a:r>
            <a:r>
              <a:rPr lang="mk-MK" sz="3200" b="1" dirty="0" smtClean="0"/>
              <a:t>П</a:t>
            </a:r>
            <a:r>
              <a:rPr lang="mk-MK" sz="3200" dirty="0" smtClean="0"/>
              <a:t>осле  сите  направени  </a:t>
            </a:r>
            <a:r>
              <a:rPr lang="mk-MK" sz="3200" dirty="0" smtClean="0"/>
              <a:t>испитувања </a:t>
            </a:r>
            <a:r>
              <a:rPr lang="mk-MK" sz="3200" dirty="0" smtClean="0"/>
              <a:t> е   потврдена  како главна причина  за   хоспитализацијата (не мора да е иста со приемната дијагноза)</a:t>
            </a:r>
            <a:endParaRPr lang="mk-MK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Секундарни дијагнози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mk-MK" sz="2800" b="1" dirty="0" smtClean="0"/>
          </a:p>
          <a:p>
            <a:pPr algn="just"/>
            <a:r>
              <a:rPr lang="mk-MK" sz="2800" b="1" smtClean="0"/>
              <a:t>Секундарни </a:t>
            </a:r>
            <a:r>
              <a:rPr lang="mk-MK" sz="2800" b="1" dirty="0" smtClean="0"/>
              <a:t>дијагнози – </a:t>
            </a:r>
            <a:r>
              <a:rPr lang="mk-MK" sz="2800" dirty="0" smtClean="0"/>
              <a:t>коморбидитет (</a:t>
            </a:r>
            <a:r>
              <a:rPr lang="mk-MK" sz="2800" dirty="0" smtClean="0"/>
              <a:t>болести кои влијаат на главната дијагноза кои биле присутни и пред хоспитализацијата или стекнати за време на болничкото лекување) Истите ја одредуваат комплексноста на случајот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b="1" dirty="0" smtClean="0"/>
              <a:t>Процедури - Дефиниција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2800" dirty="0" smtClean="0"/>
              <a:t>Хируршка интервенција која носи ризик</a:t>
            </a:r>
          </a:p>
          <a:p>
            <a:r>
              <a:rPr lang="mk-MK" sz="2800" dirty="0" smtClean="0"/>
              <a:t>Потребно е да ја извршува специјално обучен кадар </a:t>
            </a:r>
          </a:p>
          <a:p>
            <a:r>
              <a:rPr lang="mk-MK" sz="2800" dirty="0" smtClean="0"/>
              <a:t>Потребни се просторни капацитети и опрема</a:t>
            </a:r>
          </a:p>
          <a:p>
            <a:r>
              <a:rPr lang="mk-MK" sz="2800" dirty="0" smtClean="0"/>
              <a:t>Се користи Австралиската класификација на процедури составена е од 20 различни групи по системи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1072</TotalTime>
  <Words>623</Words>
  <Application>Microsoft Office PowerPoint</Application>
  <PresentationFormat>On-screen Show (4:3)</PresentationFormat>
  <Paragraphs>78</Paragraphs>
  <Slides>15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 Воведување на ДСГ методологија во Специјалната болница “Филип Втори“</vt:lpstr>
      <vt:lpstr>Основен концепт на ДСГ   -дефиниција-</vt:lpstr>
      <vt:lpstr>База на ДСГ </vt:lpstr>
      <vt:lpstr>ГРУПЕР</vt:lpstr>
      <vt:lpstr>Како функционира груперот</vt:lpstr>
      <vt:lpstr>ДЕФИНИЦИЈА ,КЛАСИФИКАЦИЈА И ВНЕС НА ПОДАТОЦИТЕ  ВО ГРУПЕРОТ</vt:lpstr>
      <vt:lpstr>Главна дијагноза</vt:lpstr>
      <vt:lpstr>Секундарни дијагнози</vt:lpstr>
      <vt:lpstr>Процедури - Дефиниција</vt:lpstr>
      <vt:lpstr>Показатели</vt:lpstr>
      <vt:lpstr>Стандарди за правилно кодирање</vt:lpstr>
      <vt:lpstr>ДСГ   за кардиохирургија</vt:lpstr>
      <vt:lpstr>ДСГ  за кардиохирургија</vt:lpstr>
      <vt:lpstr>ДСГ за  кардиохирургија</vt:lpstr>
      <vt:lpstr>ДСГ за кардиохирургија</vt:lpstr>
    </vt:vector>
  </TitlesOfParts>
  <Company>Filip Vtori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Диагностичко Сродни  Групи  ДСГ</dc:title>
  <dc:creator>zafirovska</dc:creator>
  <cp:lastModifiedBy>zafirovska</cp:lastModifiedBy>
  <cp:revision>102</cp:revision>
  <dcterms:created xsi:type="dcterms:W3CDTF">2010-06-18T12:20:05Z</dcterms:created>
  <dcterms:modified xsi:type="dcterms:W3CDTF">2010-10-27T10:38:31Z</dcterms:modified>
</cp:coreProperties>
</file>