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92" r:id="rId2"/>
    <p:sldId id="393" r:id="rId3"/>
    <p:sldId id="394" r:id="rId4"/>
    <p:sldId id="365" r:id="rId5"/>
    <p:sldId id="395" r:id="rId6"/>
    <p:sldId id="402" r:id="rId7"/>
    <p:sldId id="401" r:id="rId8"/>
    <p:sldId id="396" r:id="rId9"/>
    <p:sldId id="258" r:id="rId10"/>
    <p:sldId id="391" r:id="rId11"/>
    <p:sldId id="392" r:id="rId12"/>
    <p:sldId id="437" r:id="rId13"/>
    <p:sldId id="388" r:id="rId14"/>
    <p:sldId id="398" r:id="rId15"/>
    <p:sldId id="399" r:id="rId16"/>
    <p:sldId id="403" r:id="rId17"/>
    <p:sldId id="374" r:id="rId18"/>
    <p:sldId id="386" r:id="rId19"/>
    <p:sldId id="405" r:id="rId20"/>
    <p:sldId id="436" r:id="rId21"/>
    <p:sldId id="439" r:id="rId22"/>
    <p:sldId id="440" r:id="rId23"/>
    <p:sldId id="438" r:id="rId24"/>
    <p:sldId id="406" r:id="rId25"/>
    <p:sldId id="407" r:id="rId26"/>
    <p:sldId id="414" r:id="rId27"/>
    <p:sldId id="416" r:id="rId28"/>
    <p:sldId id="417" r:id="rId29"/>
    <p:sldId id="418" r:id="rId30"/>
    <p:sldId id="419" r:id="rId31"/>
    <p:sldId id="420" r:id="rId32"/>
    <p:sldId id="421" r:id="rId33"/>
    <p:sldId id="422" r:id="rId34"/>
    <p:sldId id="423" r:id="rId35"/>
    <p:sldId id="441" r:id="rId36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4A6FBEF-ECA4-4ECF-B2FD-E0A9532328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3E7E30F-8664-4310-8AD0-807999A792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2030F5-4688-4F02-B0DC-4665C80B539D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9BAC61-24AC-4501-A570-99F35E84C35E}" type="slidenum">
              <a:rPr lang="en-GB" smtClean="0"/>
              <a:pPr/>
              <a:t>10</a:t>
            </a:fld>
            <a:endParaRPr lang="en-GB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E8E107-BF54-42C6-ABA7-03C130FA5471}" type="slidenum">
              <a:rPr lang="en-GB" smtClean="0"/>
              <a:pPr/>
              <a:t>11</a:t>
            </a:fld>
            <a:endParaRPr lang="en-GB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mk-MK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D02305-DEB1-49B2-AABB-2F9C5BB6C0F1}" type="slidenum">
              <a:rPr lang="en-GB" smtClean="0"/>
              <a:pPr/>
              <a:t>12</a:t>
            </a:fld>
            <a:endParaRPr lang="en-GB" smtClean="0"/>
          </a:p>
        </p:txBody>
      </p:sp>
      <p:sp>
        <p:nvSpPr>
          <p:cNvPr id="368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1D4448-0EF6-4E5B-ABF7-43E557F016E4}" type="slidenum">
              <a:rPr lang="en-GB" sz="1200">
                <a:latin typeface="Arial" charset="0"/>
              </a:rPr>
              <a:pPr algn="r"/>
              <a:t>12</a:t>
            </a:fld>
            <a:endParaRPr lang="en-GB" sz="1200">
              <a:latin typeface="Arial" charset="0"/>
            </a:endParaRPr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4F2C23-6376-4597-ACD8-9FB73AB00C0F}" type="slidenum">
              <a:rPr lang="en-GB" smtClean="0"/>
              <a:pPr/>
              <a:t>13</a:t>
            </a:fld>
            <a:endParaRPr lang="en-GB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394E8A-5E5C-4DEC-BAE0-036D82765275}" type="slidenum">
              <a:rPr lang="en-GB" smtClean="0"/>
              <a:pPr/>
              <a:t>14</a:t>
            </a:fld>
            <a:endParaRPr lang="en-GB" smtClean="0"/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B3A71CE-B826-4A77-84FC-8FA7989AB062}" type="slidenum">
              <a:rPr lang="en-GB" sz="1200">
                <a:latin typeface="Arial" charset="0"/>
              </a:rPr>
              <a:pPr algn="r"/>
              <a:t>14</a:t>
            </a:fld>
            <a:endParaRPr lang="en-GB" sz="1200">
              <a:latin typeface="Arial" charset="0"/>
            </a:endParaRPr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2EC679-B7AD-46AF-BDBB-094B5F9788DF}" type="slidenum">
              <a:rPr lang="en-GB" smtClean="0"/>
              <a:pPr/>
              <a:t>15</a:t>
            </a:fld>
            <a:endParaRPr lang="en-GB" smtClean="0"/>
          </a:p>
        </p:txBody>
      </p:sp>
      <p:sp>
        <p:nvSpPr>
          <p:cNvPr id="348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mk-MK" smtClean="0"/>
          </a:p>
        </p:txBody>
      </p:sp>
      <p:sp>
        <p:nvSpPr>
          <p:cNvPr id="3482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10DED0B-1FCB-4F00-B883-BD4736D290FD}" type="slidenum">
              <a:rPr lang="en-GB" sz="1200">
                <a:latin typeface="Arial" charset="0"/>
              </a:rPr>
              <a:pPr algn="r"/>
              <a:t>15</a:t>
            </a:fld>
            <a:endParaRPr lang="en-GB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mk-MK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2270FC-3968-4F20-8918-377A8408FC04}" type="slidenum">
              <a:rPr lang="en-GB" smtClean="0"/>
              <a:pPr/>
              <a:t>16</a:t>
            </a:fld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B60640-EE4C-486D-9AD4-3E63B8BA18A5}" type="slidenum">
              <a:rPr lang="en-GB" smtClean="0"/>
              <a:pPr/>
              <a:t>17</a:t>
            </a:fld>
            <a:endParaRPr lang="en-GB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9010C-DB93-4A41-AD77-27CF2C4CCD9D}" type="slidenum">
              <a:rPr lang="en-GB" smtClean="0"/>
              <a:pPr/>
              <a:t>18</a:t>
            </a:fld>
            <a:endParaRPr lang="en-GB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4ED98E-EBC6-41CF-8CE6-C54B12798D8B}" type="slidenum">
              <a:rPr lang="en-GB" smtClean="0"/>
              <a:pPr/>
              <a:t>2</a:t>
            </a:fld>
            <a:endParaRPr lang="en-GB" smtClean="0"/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6736074-A0A9-44E1-8ED3-7B3D4C08E180}" type="slidenum">
              <a:rPr lang="en-GB" sz="1200">
                <a:latin typeface="Arial" charset="0"/>
              </a:rPr>
              <a:pPr algn="r"/>
              <a:t>2</a:t>
            </a:fld>
            <a:endParaRPr lang="en-GB" sz="1200">
              <a:latin typeface="Arial" charset="0"/>
            </a:endParaRP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BA0891-C40C-4329-8884-DE36EEA74E4E}" type="slidenum">
              <a:rPr lang="en-GB" smtClean="0"/>
              <a:pPr/>
              <a:t>3</a:t>
            </a:fld>
            <a:endParaRPr lang="en-GB" smtClean="0"/>
          </a:p>
        </p:txBody>
      </p:sp>
      <p:sp>
        <p:nvSpPr>
          <p:cNvPr id="2355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E286A52-A909-4185-B1B8-73C9F3385EC3}" type="slidenum">
              <a:rPr lang="en-GB" sz="1200">
                <a:latin typeface="Arial" charset="0"/>
              </a:rPr>
              <a:pPr algn="r"/>
              <a:t>3</a:t>
            </a:fld>
            <a:endParaRPr lang="en-GB" sz="1200">
              <a:latin typeface="Arial" charset="0"/>
            </a:endParaRPr>
          </a:p>
        </p:txBody>
      </p:sp>
      <p:sp>
        <p:nvSpPr>
          <p:cNvPr id="23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229E0B-BE50-4433-A3E5-AF78A0833914}" type="slidenum">
              <a:rPr lang="en-GB" smtClean="0"/>
              <a:pPr/>
              <a:t>4</a:t>
            </a:fld>
            <a:endParaRPr lang="en-GB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75492E-CC29-4A8D-8ABB-4EAEA39F517F}" type="slidenum">
              <a:rPr lang="en-GB" smtClean="0"/>
              <a:pPr/>
              <a:t>5</a:t>
            </a:fld>
            <a:endParaRPr lang="en-GB" smtClean="0"/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94707AE-F061-49F2-A21C-D19C572B283C}" type="slidenum">
              <a:rPr lang="en-GB" sz="1200">
                <a:latin typeface="Arial" charset="0"/>
              </a:rPr>
              <a:pPr algn="r"/>
              <a:t>5</a:t>
            </a:fld>
            <a:endParaRPr lang="en-GB" sz="1200">
              <a:latin typeface="Arial" charset="0"/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E770BB-813B-41D7-9019-CEC6084E4E40}" type="slidenum">
              <a:rPr lang="en-GB" smtClean="0"/>
              <a:pPr/>
              <a:t>6</a:t>
            </a:fld>
            <a:endParaRPr lang="en-GB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B697D2-2EA5-4982-9A21-0CD41A8969CA}" type="slidenum">
              <a:rPr lang="en-GB" smtClean="0"/>
              <a:pPr/>
              <a:t>7</a:t>
            </a:fld>
            <a:endParaRPr lang="en-GB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996D0B-E577-498D-98F3-BF79C6DD2AFF}" type="slidenum">
              <a:rPr lang="en-GB" smtClean="0"/>
              <a:pPr/>
              <a:t>8</a:t>
            </a:fld>
            <a:endParaRPr lang="en-GB" smtClean="0"/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B2DF782-75CF-46D7-90D7-D1B534F1A939}" type="slidenum">
              <a:rPr lang="en-GB" sz="1200">
                <a:latin typeface="Arial" charset="0"/>
              </a:rPr>
              <a:pPr algn="r"/>
              <a:t>8</a:t>
            </a:fld>
            <a:endParaRPr lang="en-GB" sz="1200">
              <a:latin typeface="Arial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2EA7B6-223A-48FC-ACD9-E0CA0FC4F14E}" type="slidenum">
              <a:rPr lang="en-GB" smtClean="0"/>
              <a:pPr/>
              <a:t>9</a:t>
            </a:fld>
            <a:endParaRPr lang="en-GB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mk-M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060FC-A95F-406F-B292-8147E7E5B3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A0BB6-EF7F-4B26-9A10-4C94D174B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4155B-094B-46FE-9CB3-55830057B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mk-MK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7F3D8-FB36-4A65-BEF2-E3083F5FB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529ED-B1B3-488A-9CA9-543D93BCA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713DC-665D-4A2C-876D-C98FE94C8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320E2-4574-4179-8D06-598440409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A1FB8-2484-4900-BB15-47049FDC3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E186C-319A-4DEB-A461-76C46AB50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03338-50EE-4967-9001-B76C4D3A8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2133B-9A1C-4C37-B35D-3C894175F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AD987-C217-44FF-9619-A2057BC1A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0A6AB-EAF0-4EAF-B0AB-6A5B948EA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8368D-824A-4042-ABE4-1F0376223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1FFFA-7682-4328-876B-59B69048DB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mk-M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C05F4-1649-444C-9540-710B63E00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900AE9F7-B361-4755-AF47-67F9D5F21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3124200" y="6508750"/>
            <a:ext cx="2895600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1400" i="1">
                <a:solidFill>
                  <a:srgbClr val="000000"/>
                </a:solidFill>
              </a:rPr>
              <a:t>Cardiosurgery - Skopje</a:t>
            </a:r>
            <a:endParaRPr lang="en-GB" sz="1400" i="1">
              <a:solidFill>
                <a:srgbClr val="000000"/>
              </a:solidFill>
            </a:endParaRPr>
          </a:p>
        </p:txBody>
      </p:sp>
      <p:pic>
        <p:nvPicPr>
          <p:cNvPr id="1032" name="Picture 8" descr="Zname_mk"/>
          <p:cNvPicPr>
            <a:picLocks noChangeAspect="1" noChangeArrowheads="1" noCrop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5562600" y="6432550"/>
            <a:ext cx="571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logo bel copy"/>
          <p:cNvPicPr>
            <a:picLocks noChangeAspect="1" noChangeArrowheads="1"/>
          </p:cNvPicPr>
          <p:nvPr userDrawn="1"/>
        </p:nvPicPr>
        <p:blipFill>
          <a:blip r:embed="rId19">
            <a:clrChange>
              <a:clrFrom>
                <a:srgbClr val="F9F9F5"/>
              </a:clrFrom>
              <a:clrTo>
                <a:srgbClr val="F9F9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6386513"/>
            <a:ext cx="5334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mk-M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ShineLogoRotatePodolgo.mpg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karotidi_vesel_lide__se000.mpg" TargetMode="External"/><Relationship Id="rId1" Type="http://schemas.openxmlformats.org/officeDocument/2006/relationships/video" Target="Panajotova_Ratka_se000a.mpg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jpeg"/><Relationship Id="rId2" Type="http://schemas.openxmlformats.org/officeDocument/2006/relationships/video" Target="se004.mpg" TargetMode="External"/><Relationship Id="rId1" Type="http://schemas.openxmlformats.org/officeDocument/2006/relationships/video" Target="Perfuzija%20na%20mozok.mpg" TargetMode="Externa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wmf"/><Relationship Id="rId4" Type="http://schemas.openxmlformats.org/officeDocument/2006/relationships/image" Target="../media/image59.jpeg"/><Relationship Id="rId9" Type="http://schemas.openxmlformats.org/officeDocument/2006/relationships/image" Target="../media/image64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video" Target="Kunovski%20Nikola%20angio.mpg" TargetMode="External"/><Relationship Id="rId6" Type="http://schemas.openxmlformats.org/officeDocument/2006/relationships/image" Target="../media/image68.wmf"/><Relationship Id="rId5" Type="http://schemas.openxmlformats.org/officeDocument/2006/relationships/image" Target="../media/image67.png"/><Relationship Id="rId10" Type="http://schemas.openxmlformats.org/officeDocument/2006/relationships/image" Target="../media/image72.jpe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wmf"/><Relationship Id="rId7" Type="http://schemas.openxmlformats.org/officeDocument/2006/relationships/image" Target="../media/image76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wmf"/><Relationship Id="rId5" Type="http://schemas.openxmlformats.org/officeDocument/2006/relationships/image" Target="../media/image75.png"/><Relationship Id="rId4" Type="http://schemas.openxmlformats.org/officeDocument/2006/relationships/image" Target="../media/image74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4.xml"/><Relationship Id="rId1" Type="http://schemas.openxmlformats.org/officeDocument/2006/relationships/video" Target="karotidi_vr_lide__se000.mpg" TargetMode="Externa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video" Target="Karotidi_se000.mpg" TargetMode="External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ideo" Target="TAA.mpg" TargetMode="External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CT%20karotidi%20Lidija.mpg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ideo" Target="Diss.St.A+PAB.mpg" TargetMode="Externa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wmf"/><Relationship Id="rId5" Type="http://schemas.openxmlformats.org/officeDocument/2006/relationships/image" Target="../media/image91.png"/><Relationship Id="rId4" Type="http://schemas.openxmlformats.org/officeDocument/2006/relationships/image" Target="../media/image90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video" Target="Navigator.mpg" TargetMode="External"/><Relationship Id="rId7" Type="http://schemas.openxmlformats.org/officeDocument/2006/relationships/image" Target="../media/image94.png"/><Relationship Id="rId2" Type="http://schemas.openxmlformats.org/officeDocument/2006/relationships/video" Target="vr.mpg" TargetMode="External"/><Relationship Id="rId1" Type="http://schemas.openxmlformats.org/officeDocument/2006/relationships/video" Target="mip.mpg" TargetMode="External"/><Relationship Id="rId6" Type="http://schemas.openxmlformats.org/officeDocument/2006/relationships/image" Target="../media/image93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wmf"/><Relationship Id="rId5" Type="http://schemas.openxmlformats.org/officeDocument/2006/relationships/image" Target="../media/image98.wmf"/><Relationship Id="rId4" Type="http://schemas.openxmlformats.org/officeDocument/2006/relationships/image" Target="../media/image9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video" Target="Nuka_Sahin_se000a.mpg" TargetMode="Externa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4.xml"/><Relationship Id="rId1" Type="http://schemas.openxmlformats.org/officeDocument/2006/relationships/video" Target="aorta_predavanje_se000.mpg" TargetMode="Externa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14.wmf"/><Relationship Id="rId2" Type="http://schemas.openxmlformats.org/officeDocument/2006/relationships/slideLayout" Target="../slideLayouts/slideLayout2.xml"/><Relationship Id="rId1" Type="http://schemas.openxmlformats.org/officeDocument/2006/relationships/video" Target="oclusio%20a.f.s.%20bill..mpg" TargetMode="Externa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se30.mpg" TargetMode="External"/><Relationship Id="rId1" Type="http://schemas.openxmlformats.org/officeDocument/2006/relationships/video" Target="lemanchec.mpg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jpe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wmf"/><Relationship Id="rId5" Type="http://schemas.openxmlformats.org/officeDocument/2006/relationships/image" Target="../media/image127.wmf"/><Relationship Id="rId4" Type="http://schemas.openxmlformats.org/officeDocument/2006/relationships/image" Target="../media/image126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1.wmf"/><Relationship Id="rId4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5.wmf"/><Relationship Id="rId5" Type="http://schemas.openxmlformats.org/officeDocument/2006/relationships/image" Target="../media/image134.wmf"/><Relationship Id="rId4" Type="http://schemas.openxmlformats.org/officeDocument/2006/relationships/image" Target="../media/image133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video" Target="aorta%20torakoabdom.aneu.mpg" TargetMode="External"/><Relationship Id="rId4" Type="http://schemas.openxmlformats.org/officeDocument/2006/relationships/image" Target="../media/image1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video" Target="se053.mpg" TargetMode="External"/><Relationship Id="rId1" Type="http://schemas.openxmlformats.org/officeDocument/2006/relationships/video" Target="THIEFINMIP.mpg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video" Target="se000.mpg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video" Target="Arsic%20Zoran_filmic.mpg" TargetMode="External"/><Relationship Id="rId1" Type="http://schemas.openxmlformats.org/officeDocument/2006/relationships/video" Target="valvula%20se000.avi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video" Target="pulsurachko%20srce.avi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-428660" y="-14290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mk-MK"/>
          </a:p>
        </p:txBody>
      </p:sp>
      <p:pic>
        <p:nvPicPr>
          <p:cNvPr id="4099" name="ShineLogoRotatePodolgo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819400" y="1524000"/>
            <a:ext cx="3887788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52400" y="115888"/>
            <a:ext cx="89916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C C Times" pitchFamily="18" charset="0"/>
              </a:rPr>
              <a:t>SOVREMENA </a:t>
            </a:r>
            <a:r>
              <a:rPr lang="ru-RU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C C Times" pitchFamily="18" charset="0"/>
              </a:rPr>
              <a:t>64</a:t>
            </a:r>
            <a:r>
              <a:rPr lang="en-U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C C Times" pitchFamily="18" charset="0"/>
              </a:rPr>
              <a:t>-</a:t>
            </a:r>
            <a:r>
              <a:rPr lang="ru-RU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C C Times" pitchFamily="18" charset="0"/>
              </a:rPr>
              <a:t>СЛОЈНАТА КОМПЈУТЕРИЗИРАНА ТОМОГРАФ</a:t>
            </a:r>
            <a:r>
              <a:rPr lang="en-U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C C Times" pitchFamily="18" charset="0"/>
              </a:rPr>
              <a:t>IJA  NA </a:t>
            </a:r>
            <a:r>
              <a:rPr lang="en-US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C C Times" pitchFamily="18" charset="0"/>
              </a:rPr>
              <a:t>KRVNI </a:t>
            </a:r>
            <a:r>
              <a:rPr lang="en-U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C C Times" pitchFamily="18" charset="0"/>
              </a:rPr>
              <a:t>SADOVI</a:t>
            </a:r>
            <a:endParaRPr lang="en-GB" sz="24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AC C Times" pitchFamily="18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57200" y="42672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endParaRPr lang="mk-MK" sz="240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09600" y="5029200"/>
            <a:ext cx="8153400" cy="1069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en-US" sz="2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28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C C Times" pitchFamily="18" charset="0"/>
              </a:rPr>
              <a:t>Specijalna bolnica </a:t>
            </a:r>
            <a:r>
              <a:rPr lang="mk-MK" sz="28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C C Times" pitchFamily="18" charset="0"/>
              </a:rPr>
              <a:t>по хируршки болести</a:t>
            </a:r>
            <a:r>
              <a:rPr lang="en-US" sz="28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C C Times" pitchFamily="18" charset="0"/>
              </a:rPr>
              <a:t> </a:t>
            </a: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28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sz="28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C C Times" pitchFamily="18" charset="0"/>
              </a:rPr>
              <a:t>Filip Vtori</a:t>
            </a:r>
            <a:r>
              <a:rPr lang="en-US" sz="28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en-US" sz="28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C C Times" pitchFamily="18" charset="0"/>
              </a:rPr>
              <a:t>Skopje - Makedonija</a:t>
            </a:r>
            <a:endParaRPr lang="en-GB" sz="280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AC C Times" pitchFamily="18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571736" y="4000504"/>
            <a:ext cx="4071966" cy="141577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err="1" smtClean="0">
                <a:solidFill>
                  <a:srgbClr val="FFFFCC"/>
                </a:solidFill>
                <a:latin typeface="MAC C Times" pitchFamily="18" charset="0"/>
              </a:rPr>
              <a:t>Dr.Biljana</a:t>
            </a:r>
            <a:r>
              <a:rPr lang="en-US" sz="1400" dirty="0" smtClean="0">
                <a:solidFill>
                  <a:srgbClr val="FFFFCC"/>
                </a:solidFill>
                <a:latin typeface="MAC C Times" pitchFamily="18" charset="0"/>
              </a:rPr>
              <a:t> </a:t>
            </a:r>
            <a:r>
              <a:rPr lang="en-US" sz="1400" dirty="0" err="1" smtClean="0">
                <a:solidFill>
                  <a:srgbClr val="FFFFCC"/>
                </a:solidFill>
                <a:latin typeface="MAC C Times" pitchFamily="18" charset="0"/>
              </a:rPr>
              <a:t>Bo`inovska</a:t>
            </a:r>
            <a:endParaRPr lang="en-US" sz="1400" dirty="0" smtClean="0">
              <a:solidFill>
                <a:srgbClr val="FFFFCC"/>
              </a:solidFill>
              <a:latin typeface="MAC C Times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1400" dirty="0" err="1" smtClean="0">
                <a:solidFill>
                  <a:srgbClr val="FFFFCC"/>
                </a:solidFill>
                <a:latin typeface="MAC C Times" pitchFamily="18" charset="0"/>
              </a:rPr>
              <a:t>Dr.Лидија</a:t>
            </a:r>
            <a:r>
              <a:rPr lang="en-US" sz="1400" dirty="0" smtClean="0">
                <a:solidFill>
                  <a:srgbClr val="FFFFCC"/>
                </a:solidFill>
                <a:latin typeface="MAC C Times" pitchFamily="18" charset="0"/>
              </a:rPr>
              <a:t> </a:t>
            </a:r>
            <a:r>
              <a:rPr lang="en-US" sz="1400" dirty="0" err="1" smtClean="0">
                <a:solidFill>
                  <a:srgbClr val="FFFFCC"/>
                </a:solidFill>
                <a:latin typeface="MAC C Times" pitchFamily="18" charset="0"/>
              </a:rPr>
              <a:t>Вељановска</a:t>
            </a:r>
            <a:endParaRPr lang="en-US" sz="1400" dirty="0" smtClean="0">
              <a:solidFill>
                <a:srgbClr val="FFFFCC"/>
              </a:solidFill>
              <a:latin typeface="MAC C Times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1400" dirty="0" err="1" smtClean="0">
                <a:solidFill>
                  <a:srgbClr val="FFFFCC"/>
                </a:solidFill>
                <a:latin typeface="MAC C Times" pitchFamily="18" charset="0"/>
              </a:rPr>
              <a:t>Dr.Zvonko</a:t>
            </a:r>
            <a:r>
              <a:rPr lang="en-US" sz="1400" dirty="0" smtClean="0">
                <a:solidFill>
                  <a:srgbClr val="FFFFCC"/>
                </a:solidFill>
                <a:latin typeface="MAC C Times" pitchFamily="18" charset="0"/>
              </a:rPr>
              <a:t> </a:t>
            </a:r>
            <a:r>
              <a:rPr lang="en-US" sz="1400" dirty="0" err="1" smtClean="0">
                <a:solidFill>
                  <a:srgbClr val="FFFFCC"/>
                </a:solidFill>
                <a:latin typeface="MAC C Times" pitchFamily="18" charset="0"/>
              </a:rPr>
              <a:t>Atanasov</a:t>
            </a:r>
            <a:endParaRPr lang="en-US" sz="1400" dirty="0" smtClean="0">
              <a:solidFill>
                <a:srgbClr val="FFFFCC"/>
              </a:solidFill>
              <a:latin typeface="MAC C Times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2000" dirty="0">
              <a:solidFill>
                <a:srgbClr val="FFFFCC"/>
              </a:solidFill>
              <a:latin typeface="MAC C Times" pitchFamily="18" charset="0"/>
            </a:endParaRP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810000" y="6019800"/>
            <a:ext cx="189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</a:rPr>
              <a:t>МАРТ</a:t>
            </a:r>
            <a:r>
              <a:rPr lang="en-US" sz="1800"/>
              <a:t> </a:t>
            </a:r>
            <a:r>
              <a:rPr lang="en-US" sz="1800">
                <a:solidFill>
                  <a:schemeClr val="bg1"/>
                </a:solidFill>
              </a:rPr>
              <a:t>2010</a:t>
            </a:r>
          </a:p>
        </p:txBody>
      </p:sp>
    </p:spTree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" fill="hold"/>
                                        <p:tgtEl>
                                          <p:spTgt spid="40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0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9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229600" cy="668338"/>
          </a:xfrm>
        </p:spPr>
        <p:txBody>
          <a:bodyPr anchor="b"/>
          <a:lstStyle/>
          <a:p>
            <a:pPr eaLnBrk="1" hangingPunct="1"/>
            <a:r>
              <a:rPr lang="mk-MK" sz="3200" dirty="0" smtClean="0">
                <a:latin typeface="Times New Roman" pitchFamily="18" charset="0"/>
              </a:rPr>
              <a:t>64 МСКТ каротидографија</a:t>
            </a:r>
            <a:r>
              <a:rPr lang="en-US" sz="1800" dirty="0" smtClean="0">
                <a:latin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Современа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неинвазивна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метода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за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mk-MK" sz="1800" dirty="0" smtClean="0">
                <a:latin typeface="Times New Roman" pitchFamily="18" charset="0"/>
              </a:rPr>
              <a:t>преглед на </a:t>
            </a:r>
            <a:r>
              <a:rPr lang="en-US" sz="1800" dirty="0" err="1" smtClean="0">
                <a:latin typeface="Times New Roman" pitchFamily="18" charset="0"/>
              </a:rPr>
              <a:t>каротидните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mk-MK" sz="1800" dirty="0" smtClean="0">
                <a:latin typeface="Times New Roman" pitchFamily="18" charset="0"/>
              </a:rPr>
              <a:t>крвни садови </a:t>
            </a:r>
            <a:endParaRPr lang="en-US" sz="1800" dirty="0" smtClean="0">
              <a:latin typeface="Times New Roman" pitchFamily="18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072063"/>
            <a:ext cx="3857625" cy="5715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14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1200" smtClean="0">
                <a:latin typeface="Times New Roman" pitchFamily="18" charset="0"/>
              </a:rPr>
              <a:t>интравенски јодно контрастно средство  овозмож</a:t>
            </a:r>
            <a:r>
              <a:rPr lang="en-US" sz="1200" smtClean="0">
                <a:latin typeface="Times New Roman" pitchFamily="18" charset="0"/>
              </a:rPr>
              <a:t>ува</a:t>
            </a:r>
            <a:r>
              <a:rPr lang="ru-RU" sz="1200" smtClean="0">
                <a:latin typeface="Times New Roman" pitchFamily="18" charset="0"/>
              </a:rPr>
              <a:t> визуелизација – приказ на крвните садови </a:t>
            </a:r>
          </a:p>
          <a:p>
            <a:pPr eaLnBrk="1" hangingPunct="1">
              <a:lnSpc>
                <a:spcPct val="80000"/>
              </a:lnSpc>
            </a:pPr>
            <a:endParaRPr lang="ru-RU" sz="12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1200" smtClean="0">
                <a:latin typeface="Times New Roman" pitchFamily="18" charset="0"/>
              </a:rPr>
              <a:t>самиот преглед  со сите припреми и снимање трае околу 5 – 10 минути</a:t>
            </a:r>
            <a:r>
              <a:rPr lang="en-US" sz="1200" smtClean="0">
                <a:latin typeface="Times New Roman" pitchFamily="18" charset="0"/>
              </a:rPr>
              <a:t>, самото снимање 5-8 сек</a:t>
            </a:r>
            <a:endParaRPr lang="ru-RU" sz="12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smtClean="0">
              <a:latin typeface="Times New Roman" pitchFamily="18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003800" y="5287963"/>
            <a:ext cx="3240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400">
              <a:solidFill>
                <a:schemeClr val="tx2"/>
              </a:solidFill>
            </a:endParaRPr>
          </a:p>
        </p:txBody>
      </p:sp>
      <p:pic>
        <p:nvPicPr>
          <p:cNvPr id="43014" name="Panajotova_Ratka_se000a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14313" y="1000125"/>
            <a:ext cx="4106862" cy="41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4500563" y="1143000"/>
            <a:ext cx="18573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mk-MK" sz="1400"/>
              <a:t>Вродени</a:t>
            </a:r>
            <a:r>
              <a:rPr lang="en-US" sz="1400"/>
              <a:t> аномалии и анатомски варијации</a:t>
            </a:r>
          </a:p>
          <a:p>
            <a:r>
              <a:rPr lang="en-US" sz="1400"/>
              <a:t>Детекција на трауми-руптури</a:t>
            </a:r>
          </a:p>
          <a:p>
            <a:r>
              <a:rPr lang="en-US" sz="1400"/>
              <a:t>Приказ на патолошка васкуларизација на тумори</a:t>
            </a:r>
          </a:p>
          <a:p>
            <a:r>
              <a:rPr lang="en-US" sz="1400"/>
              <a:t>Детекција на стенози </a:t>
            </a:r>
          </a:p>
          <a:p>
            <a:r>
              <a:rPr lang="en-US" sz="1400"/>
              <a:t>Предоперативно планирање</a:t>
            </a:r>
          </a:p>
          <a:p>
            <a:r>
              <a:rPr lang="en-US" sz="1400"/>
              <a:t>Постоперативни контроли </a:t>
            </a:r>
          </a:p>
          <a:p>
            <a:r>
              <a:rPr lang="en-US" sz="1400"/>
              <a:t>Планирање на стентирање и контроли</a:t>
            </a:r>
          </a:p>
          <a:p>
            <a:r>
              <a:rPr lang="en-US" sz="1400"/>
              <a:t>Мали аневризми (фокални проширувања) на  интракранијални крвни садови </a:t>
            </a:r>
          </a:p>
        </p:txBody>
      </p:sp>
      <p:pic>
        <p:nvPicPr>
          <p:cNvPr id="10" name="karotidi_vesel_lide__se000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500813" y="1071563"/>
            <a:ext cx="241617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1" fill="hold"/>
                                        <p:tgtEl>
                                          <p:spTgt spid="430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2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30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30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4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01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188913"/>
            <a:ext cx="7058025" cy="1222375"/>
          </a:xfrm>
        </p:spPr>
        <p:txBody>
          <a:bodyPr/>
          <a:lstStyle/>
          <a:p>
            <a:pPr eaLnBrk="1" hangingPunct="1"/>
            <a:r>
              <a:rPr lang="mk-MK" sz="4000" dirty="0" smtClean="0">
                <a:latin typeface="Times New Roman" pitchFamily="18" charset="0"/>
              </a:rPr>
              <a:t>64 МСКТ каротидографија </a:t>
            </a:r>
            <a:r>
              <a:rPr lang="en-US" sz="4000" dirty="0" smtClean="0">
                <a:latin typeface="Times New Roman" pitchFamily="18" charset="0"/>
              </a:rPr>
              <a:t/>
            </a:r>
            <a:br>
              <a:rPr lang="en-US" sz="4000" dirty="0" smtClean="0">
                <a:latin typeface="Times New Roman" pitchFamily="18" charset="0"/>
              </a:rPr>
            </a:br>
            <a:r>
              <a:rPr lang="en-US" sz="1800" dirty="0" err="1" smtClean="0">
                <a:latin typeface="Times New Roman" pitchFamily="18" charset="0"/>
              </a:rPr>
              <a:t>анатомија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целосна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супрааортална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васкулатура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mk-MK" sz="1800" dirty="0" smtClean="0">
                <a:latin typeface="Times New Roman" pitchFamily="18" charset="0"/>
              </a:rPr>
              <a:t/>
            </a:r>
            <a:br>
              <a:rPr lang="mk-MK" sz="1800" dirty="0" smtClean="0">
                <a:latin typeface="Times New Roman" pitchFamily="18" charset="0"/>
              </a:rPr>
            </a:br>
            <a:r>
              <a:rPr lang="en-US" sz="1800" dirty="0" err="1" smtClean="0">
                <a:latin typeface="Times New Roman" pitchFamily="18" charset="0"/>
              </a:rPr>
              <a:t>со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екстра</a:t>
            </a:r>
            <a:r>
              <a:rPr lang="en-US" sz="1800" dirty="0" smtClean="0">
                <a:latin typeface="Times New Roman" pitchFamily="18" charset="0"/>
              </a:rPr>
              <a:t> и </a:t>
            </a:r>
            <a:r>
              <a:rPr lang="en-US" sz="1800" dirty="0" err="1" smtClean="0">
                <a:latin typeface="Times New Roman" pitchFamily="18" charset="0"/>
              </a:rPr>
              <a:t>интракранијален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дел</a:t>
            </a:r>
            <a:r>
              <a:rPr lang="ru-RU" sz="2000" u="sng" dirty="0" smtClean="0">
                <a:latin typeface="Times New Roman" pitchFamily="18" charset="0"/>
              </a:rPr>
              <a:t> </a:t>
            </a:r>
            <a:endParaRPr lang="en-US" sz="2000" u="sng" dirty="0" smtClean="0">
              <a:latin typeface="Times New Roman" pitchFamily="18" charset="0"/>
            </a:endParaRPr>
          </a:p>
        </p:txBody>
      </p:sp>
      <p:pic>
        <p:nvPicPr>
          <p:cNvPr id="12291" name="Picture 5" descr="Fejzula_Redzo_se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2775" y="1755775"/>
            <a:ext cx="1500188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755650" y="6092825"/>
            <a:ext cx="7704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ru-RU" sz="1800" u="sng"/>
          </a:p>
        </p:txBody>
      </p:sp>
      <p:pic>
        <p:nvPicPr>
          <p:cNvPr id="12293" name="Picture 7" descr="Fejzula_Redzo_se000"/>
          <p:cNvPicPr>
            <a:picLocks noChangeAspect="1" noChangeArrowheads="1"/>
          </p:cNvPicPr>
          <p:nvPr/>
        </p:nvPicPr>
        <p:blipFill>
          <a:blip r:embed="rId4"/>
          <a:srcRect l="22145" r="22145"/>
          <a:stretch>
            <a:fillRect/>
          </a:stretch>
        </p:blipFill>
        <p:spPr bwMode="auto">
          <a:xfrm>
            <a:off x="7308850" y="1746250"/>
            <a:ext cx="1382713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se021"/>
          <p:cNvPicPr>
            <a:picLocks noChangeAspect="1" noChangeArrowheads="1"/>
          </p:cNvPicPr>
          <p:nvPr/>
        </p:nvPicPr>
        <p:blipFill>
          <a:blip r:embed="rId5"/>
          <a:srcRect l="22145" r="14764"/>
          <a:stretch>
            <a:fillRect/>
          </a:stretch>
        </p:blipFill>
        <p:spPr bwMode="auto">
          <a:xfrm>
            <a:off x="323850" y="2781300"/>
            <a:ext cx="176688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 descr="Carotid_Arter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88913"/>
            <a:ext cx="169227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 descr="Fejzula_Redzo_se011"/>
          <p:cNvPicPr>
            <a:picLocks noChangeAspect="1" noChangeArrowheads="1"/>
          </p:cNvPicPr>
          <p:nvPr/>
        </p:nvPicPr>
        <p:blipFill>
          <a:blip r:embed="rId7"/>
          <a:srcRect l="22145" t="7382" r="22145" b="7382"/>
          <a:stretch>
            <a:fillRect/>
          </a:stretch>
        </p:blipFill>
        <p:spPr bwMode="auto">
          <a:xfrm>
            <a:off x="4067175" y="1789113"/>
            <a:ext cx="1512888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 descr="mnb"/>
          <p:cNvPicPr>
            <a:picLocks noChangeAspect="1" noChangeArrowheads="1"/>
          </p:cNvPicPr>
          <p:nvPr/>
        </p:nvPicPr>
        <p:blipFill>
          <a:blip r:embed="rId8"/>
          <a:srcRect l="18454" r="11073"/>
          <a:stretch>
            <a:fillRect/>
          </a:stretch>
        </p:blipFill>
        <p:spPr bwMode="auto">
          <a:xfrm>
            <a:off x="2416175" y="1773238"/>
            <a:ext cx="1555750" cy="448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274638"/>
            <a:ext cx="8964612" cy="850900"/>
          </a:xfrm>
        </p:spPr>
        <p:txBody>
          <a:bodyPr/>
          <a:lstStyle/>
          <a:p>
            <a:pPr eaLnBrk="1" hangingPunct="1"/>
            <a:r>
              <a:rPr lang="mk-MK" sz="3200" dirty="0" smtClean="0">
                <a:latin typeface="Times New Roman" pitchFamily="18" charset="0"/>
              </a:rPr>
              <a:t>64 МСКТ каротидографија – приказ и на мозочни крвни садови на </a:t>
            </a:r>
            <a:r>
              <a:rPr lang="en-US" sz="3200" dirty="0" err="1" smtClean="0">
                <a:latin typeface="Times New Roman" pitchFamily="18" charset="0"/>
              </a:rPr>
              <a:t>Wilis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mk-MK" sz="1600" dirty="0" smtClean="0">
                <a:latin typeface="Times New Roman" pitchFamily="18" charset="0"/>
              </a:rPr>
              <a:t/>
            </a:r>
            <a:br>
              <a:rPr lang="mk-MK" sz="1600" dirty="0" smtClean="0">
                <a:latin typeface="Times New Roman" pitchFamily="18" charset="0"/>
              </a:rPr>
            </a:br>
            <a:r>
              <a:rPr lang="mk-MK" sz="1800" dirty="0" smtClean="0">
                <a:latin typeface="Times New Roman" pitchFamily="18" charset="0"/>
              </a:rPr>
              <a:t>васкуларни малформации </a:t>
            </a:r>
            <a:r>
              <a:rPr lang="en-US" sz="1800" dirty="0" err="1" smtClean="0">
                <a:latin typeface="Times New Roman" pitchFamily="18" charset="0"/>
              </a:rPr>
              <a:t>артериовенскo</a:t>
            </a:r>
            <a:r>
              <a:rPr lang="mk-MK" sz="1800" dirty="0" smtClean="0">
                <a:latin typeface="Times New Roman" pitchFamily="18" charset="0"/>
              </a:rPr>
              <a:t> спојување</a:t>
            </a:r>
            <a:r>
              <a:rPr lang="en-US" sz="1600" dirty="0" smtClean="0">
                <a:latin typeface="Times New Roman" pitchFamily="18" charset="0"/>
              </a:rPr>
              <a:t> </a:t>
            </a:r>
          </a:p>
        </p:txBody>
      </p:sp>
      <p:pic>
        <p:nvPicPr>
          <p:cNvPr id="14339" name="Picture 3" descr="se0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32113" y="3644900"/>
            <a:ext cx="2735262" cy="23256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347" name="Picture 4" descr="cerebro angio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268413"/>
            <a:ext cx="2662237" cy="23050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3567113" y="4911725"/>
            <a:ext cx="419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400">
              <a:solidFill>
                <a:schemeClr val="tx2"/>
              </a:solidFill>
            </a:endParaRPr>
          </a:p>
        </p:txBody>
      </p:sp>
      <p:pic>
        <p:nvPicPr>
          <p:cNvPr id="14345" name="Picture 3" descr="cerebro angio aneurizm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3644900"/>
            <a:ext cx="2663825" cy="23034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344" name="Picture 12" descr="se00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32113" y="1268413"/>
            <a:ext cx="2735262" cy="23034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Perfuzija na mozok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6072188" y="3857625"/>
            <a:ext cx="2643187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 rot="5400000">
            <a:off x="1893094" y="2035969"/>
            <a:ext cx="285750" cy="2143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1750219" y="4179094"/>
            <a:ext cx="285750" cy="2143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se004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6143625" y="1214438"/>
            <a:ext cx="250825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6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274637"/>
          </a:xfrm>
        </p:spPr>
        <p:txBody>
          <a:bodyPr/>
          <a:lstStyle/>
          <a:p>
            <a:pPr eaLnBrk="1" hangingPunct="1"/>
            <a:r>
              <a:rPr lang="en-US" sz="3200" smtClean="0">
                <a:latin typeface="Times New Roman" pitchFamily="18" charset="0"/>
              </a:rPr>
              <a:t>Морфологија на плаки</a:t>
            </a:r>
            <a:r>
              <a:rPr lang="mk-MK" sz="2400" smtClean="0">
                <a:latin typeface="Times New Roman" pitchFamily="18" charset="0"/>
              </a:rPr>
              <a:t> </a:t>
            </a:r>
            <a:endParaRPr lang="en-US" sz="2400" smtClean="0">
              <a:latin typeface="Times New Roman" pitchFamily="18" charset="0"/>
            </a:endParaRPr>
          </a:p>
        </p:txBody>
      </p:sp>
      <p:pic>
        <p:nvPicPr>
          <p:cNvPr id="13315" name="Picture 11" descr="karotida ulceroplak_se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3500438"/>
            <a:ext cx="1584325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4" descr="karotida ulceroplak_se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3500438"/>
            <a:ext cx="1657350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3" descr="ln000"/>
          <p:cNvPicPr>
            <a:picLocks noChangeAspect="1" noChangeArrowheads="1"/>
          </p:cNvPicPr>
          <p:nvPr/>
        </p:nvPicPr>
        <p:blipFill>
          <a:blip r:embed="rId5">
            <a:lum bright="-6000" contrast="6000"/>
          </a:blip>
          <a:srcRect l="24028" t="775" r="26205" b="1550"/>
          <a:stretch>
            <a:fillRect/>
          </a:stretch>
        </p:blipFill>
        <p:spPr bwMode="auto">
          <a:xfrm>
            <a:off x="3492500" y="620713"/>
            <a:ext cx="1727200" cy="27368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3318" name="Picture 4" descr="ln015"/>
          <p:cNvPicPr>
            <a:picLocks noChangeAspect="1" noChangeArrowheads="1"/>
          </p:cNvPicPr>
          <p:nvPr/>
        </p:nvPicPr>
        <p:blipFill>
          <a:blip r:embed="rId6"/>
          <a:srcRect l="28088" r="28052"/>
          <a:stretch>
            <a:fillRect/>
          </a:stretch>
        </p:blipFill>
        <p:spPr bwMode="auto">
          <a:xfrm>
            <a:off x="5292725" y="620713"/>
            <a:ext cx="1584325" cy="27130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8313" y="692150"/>
            <a:ext cx="2849562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323850" y="3789363"/>
            <a:ext cx="3024188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Атеросклеротското стеснување најчесто на  бифуркацијата на АЦЦ.</a:t>
            </a:r>
            <a:endParaRPr lang="en-US" sz="1600"/>
          </a:p>
          <a:p>
            <a:r>
              <a:rPr lang="en-US" sz="1600"/>
              <a:t>Природата на плакот -</a:t>
            </a:r>
            <a:r>
              <a:rPr lang="ru-RU" sz="1600"/>
              <a:t> важен ризик  фактор за тромбоемболии, оклузии и последователни исхемични  цереброваскуларно испади</a:t>
            </a:r>
            <a:endParaRPr lang="en-US" sz="1600"/>
          </a:p>
        </p:txBody>
      </p:sp>
      <p:pic>
        <p:nvPicPr>
          <p:cNvPr id="13321" name="Picture 6" descr="Picture11"/>
          <p:cNvPicPr>
            <a:picLocks noChangeAspect="1" noChangeArrowheads="1"/>
          </p:cNvPicPr>
          <p:nvPr/>
        </p:nvPicPr>
        <p:blipFill>
          <a:blip r:embed="rId8"/>
          <a:srcRect l="23997" t="24783" r="23997" b="24783"/>
          <a:stretch>
            <a:fillRect/>
          </a:stretch>
        </p:blipFill>
        <p:spPr bwMode="auto">
          <a:xfrm>
            <a:off x="6943725" y="3500438"/>
            <a:ext cx="1720850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4" descr="Picture15"/>
          <p:cNvPicPr>
            <a:picLocks noChangeAspect="1" noChangeArrowheads="1"/>
          </p:cNvPicPr>
          <p:nvPr/>
        </p:nvPicPr>
        <p:blipFill>
          <a:blip r:embed="rId9"/>
          <a:srcRect l="14764" t="14764" r="14764" b="14764"/>
          <a:stretch>
            <a:fillRect/>
          </a:stretch>
        </p:blipFill>
        <p:spPr bwMode="auto">
          <a:xfrm>
            <a:off x="6948488" y="620713"/>
            <a:ext cx="171608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ost_OPMedziti_Shumadin_se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63" y="214313"/>
            <a:ext cx="2071687" cy="32146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219" name="Picture 3" descr="Medziti_Shumadin_pred_op_se009"/>
          <p:cNvPicPr>
            <a:picLocks noChangeAspect="1" noChangeArrowheads="1"/>
          </p:cNvPicPr>
          <p:nvPr/>
        </p:nvPicPr>
        <p:blipFill>
          <a:blip r:embed="rId4"/>
          <a:srcRect l="22145"/>
          <a:stretch>
            <a:fillRect/>
          </a:stretch>
        </p:blipFill>
        <p:spPr bwMode="auto">
          <a:xfrm>
            <a:off x="3857625" y="214313"/>
            <a:ext cx="2159000" cy="32131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220" name="Picture 6" descr="okluzija desno"/>
          <p:cNvPicPr>
            <a:picLocks noChangeAspect="1" noChangeArrowheads="1"/>
          </p:cNvPicPr>
          <p:nvPr/>
        </p:nvPicPr>
        <p:blipFill>
          <a:blip r:embed="rId5"/>
          <a:srcRect l="22145" r="22145"/>
          <a:stretch>
            <a:fillRect/>
          </a:stretch>
        </p:blipFill>
        <p:spPr bwMode="auto">
          <a:xfrm>
            <a:off x="2143125" y="3571875"/>
            <a:ext cx="1481138" cy="27146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221" name="Picture 7" descr="lll"/>
          <p:cNvPicPr>
            <a:picLocks noChangeAspect="1" noChangeArrowheads="1"/>
          </p:cNvPicPr>
          <p:nvPr/>
        </p:nvPicPr>
        <p:blipFill>
          <a:blip r:embed="rId6"/>
          <a:srcRect l="22145" t="7382" r="22145" b="7382"/>
          <a:stretch>
            <a:fillRect/>
          </a:stretch>
        </p:blipFill>
        <p:spPr bwMode="auto">
          <a:xfrm>
            <a:off x="214313" y="3571875"/>
            <a:ext cx="1752600" cy="27289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4" descr="10panovski"/>
          <p:cNvPicPr>
            <a:picLocks noChangeAspect="1" noChangeArrowheads="1"/>
          </p:cNvPicPr>
          <p:nvPr/>
        </p:nvPicPr>
        <p:blipFill>
          <a:blip r:embed="rId7"/>
          <a:srcRect l="15906" t="3195" r="18735"/>
          <a:stretch>
            <a:fillRect/>
          </a:stretch>
        </p:blipFill>
        <p:spPr bwMode="auto">
          <a:xfrm>
            <a:off x="214313" y="214313"/>
            <a:ext cx="1785937" cy="32146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18" descr="5panovski"/>
          <p:cNvPicPr>
            <a:picLocks noChangeAspect="1" noChangeArrowheads="1"/>
          </p:cNvPicPr>
          <p:nvPr/>
        </p:nvPicPr>
        <p:blipFill>
          <a:blip r:embed="rId8"/>
          <a:srcRect l="39296" t="32655" r="30118"/>
          <a:stretch>
            <a:fillRect/>
          </a:stretch>
        </p:blipFill>
        <p:spPr bwMode="auto">
          <a:xfrm>
            <a:off x="2071688" y="214313"/>
            <a:ext cx="1571625" cy="32861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51275" y="3644900"/>
            <a:ext cx="20891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56325" y="3644900"/>
            <a:ext cx="20875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714356"/>
            <a:ext cx="185738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298" y="714356"/>
            <a:ext cx="1857388" cy="271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714356"/>
            <a:ext cx="199866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43702" y="714356"/>
            <a:ext cx="1857388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Kunovski Nikola angio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6500826" y="3786190"/>
            <a:ext cx="20701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7" descr="subclavia"/>
          <p:cNvPicPr>
            <a:picLocks noChangeAspect="1" noChangeArrowheads="1"/>
          </p:cNvPicPr>
          <p:nvPr/>
        </p:nvPicPr>
        <p:blipFill>
          <a:blip r:embed="rId9"/>
          <a:srcRect l="14764" t="7382" r="18454" b="7382"/>
          <a:stretch>
            <a:fillRect/>
          </a:stretch>
        </p:blipFill>
        <p:spPr bwMode="auto">
          <a:xfrm>
            <a:off x="142844" y="3500438"/>
            <a:ext cx="2654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8" descr="se005"/>
          <p:cNvPicPr>
            <a:picLocks noChangeAspect="1" noChangeArrowheads="1"/>
          </p:cNvPicPr>
          <p:nvPr/>
        </p:nvPicPr>
        <p:blipFill>
          <a:blip r:embed="rId10"/>
          <a:srcRect t="29527" r="29527"/>
          <a:stretch>
            <a:fillRect/>
          </a:stretch>
        </p:blipFill>
        <p:spPr bwMode="auto">
          <a:xfrm>
            <a:off x="2786050" y="3500438"/>
            <a:ext cx="259238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476250"/>
            <a:ext cx="2484437" cy="27305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26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476250"/>
            <a:ext cx="2663825" cy="27844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269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7838" y="476250"/>
            <a:ext cx="1655762" cy="28368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270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813" y="3429000"/>
            <a:ext cx="2484437" cy="27352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271" name="Picture 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27838" y="3429000"/>
            <a:ext cx="1655762" cy="27590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272" name="Picture 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08400" y="3429000"/>
            <a:ext cx="2663825" cy="27368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mk-MK" sz="3200" dirty="0" smtClean="0">
                <a:latin typeface="Times New Roman" pitchFamily="18" charset="0"/>
              </a:rPr>
              <a:t>64 МСКТ каротидографија </a:t>
            </a:r>
            <a:r>
              <a:rPr lang="en-US" sz="3200" dirty="0" smtClean="0">
                <a:latin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</a:rPr>
            </a:br>
            <a:r>
              <a:rPr lang="en-US" sz="1800" dirty="0" err="1" smtClean="0">
                <a:latin typeface="Times New Roman" pitchFamily="18" charset="0"/>
              </a:rPr>
              <a:t>преглед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на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крвните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садови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на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глава</a:t>
            </a:r>
            <a:r>
              <a:rPr lang="en-US" sz="1800" dirty="0" smtClean="0">
                <a:latin typeface="Times New Roman" pitchFamily="18" charset="0"/>
              </a:rPr>
              <a:t> и </a:t>
            </a:r>
            <a:r>
              <a:rPr lang="en-US" sz="1800" dirty="0" err="1" smtClean="0">
                <a:latin typeface="Times New Roman" pitchFamily="18" charset="0"/>
              </a:rPr>
              <a:t>врат</a:t>
            </a:r>
            <a:endParaRPr lang="en-US" sz="1800" dirty="0" smtClean="0">
              <a:latin typeface="Times New Roman" pitchFamily="18" charset="0"/>
            </a:endParaRPr>
          </a:p>
        </p:txBody>
      </p:sp>
      <p:pic>
        <p:nvPicPr>
          <p:cNvPr id="18" name="Picture 2" descr="M:\export\sdc\Samardzioski_Blagoj\se0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071942"/>
            <a:ext cx="2357438" cy="25209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932363" y="5734050"/>
            <a:ext cx="9350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400">
              <a:solidFill>
                <a:schemeClr val="tx2"/>
              </a:solidFill>
            </a:endParaRPr>
          </a:p>
        </p:txBody>
      </p:sp>
      <p:pic>
        <p:nvPicPr>
          <p:cNvPr id="61445" name="karotidi_vr_lide__se000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143636" y="3929066"/>
            <a:ext cx="1785938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2" descr="Gorgijoska_Blagapred_op_se00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4000504"/>
            <a:ext cx="1785938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6" descr="C:\Documents and Settings\lidija\Desktop\tu.bmp"/>
          <p:cNvPicPr>
            <a:picLocks noChangeAspect="1" noChangeArrowheads="1"/>
          </p:cNvPicPr>
          <p:nvPr/>
        </p:nvPicPr>
        <p:blipFill>
          <a:blip r:embed="rId7"/>
          <a:srcRect l="28435" t="8571" r="6250" b="5714"/>
          <a:stretch>
            <a:fillRect/>
          </a:stretch>
        </p:blipFill>
        <p:spPr bwMode="auto">
          <a:xfrm>
            <a:off x="3143240" y="1214422"/>
            <a:ext cx="1857375" cy="2665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41" name="Picture 17" descr="C:\Documents and Settings\lidija\Desktop\tu1.bmp"/>
          <p:cNvPicPr>
            <a:picLocks noChangeAspect="1" noChangeArrowheads="1"/>
          </p:cNvPicPr>
          <p:nvPr/>
        </p:nvPicPr>
        <p:blipFill>
          <a:blip r:embed="rId8"/>
          <a:srcRect l="27792" r="20595"/>
          <a:stretch>
            <a:fillRect/>
          </a:stretch>
        </p:blipFill>
        <p:spPr bwMode="auto">
          <a:xfrm>
            <a:off x="714348" y="1142984"/>
            <a:ext cx="1143000" cy="22145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42" name="Picture 18" descr="C:\Documents and Settings\lidija\Desktop\tu3.bmp"/>
          <p:cNvPicPr>
            <a:picLocks noChangeAspect="1" noChangeArrowheads="1"/>
          </p:cNvPicPr>
          <p:nvPr/>
        </p:nvPicPr>
        <p:blipFill>
          <a:blip r:embed="rId9"/>
          <a:srcRect l="26540" t="25391" r="23582" b="17793"/>
          <a:stretch>
            <a:fillRect/>
          </a:stretch>
        </p:blipFill>
        <p:spPr bwMode="auto">
          <a:xfrm>
            <a:off x="6000760" y="1357298"/>
            <a:ext cx="1898650" cy="22145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flipV="1">
            <a:off x="857250" y="2357438"/>
            <a:ext cx="428625" cy="1428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57188" y="4857750"/>
            <a:ext cx="428625" cy="1428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500430" y="2643182"/>
            <a:ext cx="428625" cy="1428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500438" y="5143500"/>
            <a:ext cx="428625" cy="1428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143500" y="4929188"/>
            <a:ext cx="428625" cy="1428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7" fill="hold"/>
                                        <p:tgtEl>
                                          <p:spTgt spid="61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4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1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>
                <a:latin typeface="Times New Roman" pitchFamily="18" charset="0"/>
              </a:rPr>
              <a:t>ЗАКЛУЧОК</a:t>
            </a:r>
            <a:r>
              <a:rPr lang="en-US" sz="3600" smtClean="0">
                <a:latin typeface="Times New Roman" pitchFamily="18" charset="0"/>
              </a:rPr>
              <a:t/>
            </a:r>
            <a:br>
              <a:rPr lang="en-US" sz="3600" smtClean="0">
                <a:latin typeface="Times New Roman" pitchFamily="18" charset="0"/>
              </a:rPr>
            </a:br>
            <a:endParaRPr lang="en-US" sz="3600" smtClean="0">
              <a:latin typeface="Times New Roman" pitchFamily="18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341438"/>
            <a:ext cx="4038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mk-MK" sz="14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mk-MK" sz="1600" smtClean="0">
                <a:latin typeface="Times New Roman" pitchFamily="18" charset="0"/>
              </a:rPr>
              <a:t>Недостатоци во однос на класична ангиографија: </a:t>
            </a:r>
          </a:p>
          <a:p>
            <a:pPr eaLnBrk="1" hangingPunct="1">
              <a:lnSpc>
                <a:spcPct val="80000"/>
              </a:lnSpc>
            </a:pPr>
            <a:r>
              <a:rPr lang="mk-MK" sz="1600" smtClean="0">
                <a:latin typeface="Times New Roman" pitchFamily="18" charset="0"/>
              </a:rPr>
              <a:t>Нема можност за третман (поставување стентови)</a:t>
            </a:r>
          </a:p>
          <a:p>
            <a:pPr eaLnBrk="1" hangingPunct="1">
              <a:lnSpc>
                <a:spcPct val="80000"/>
              </a:lnSpc>
            </a:pPr>
            <a:endParaRPr lang="mk-MK" sz="12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6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US" sz="16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mk-MK" sz="1800" b="1" smtClean="0">
                <a:latin typeface="Times New Roman" pitchFamily="18" charset="0"/>
              </a:rPr>
              <a:t>Метода со голема дијагностичка прецизност</a:t>
            </a:r>
          </a:p>
          <a:p>
            <a:pPr eaLnBrk="1" hangingPunct="1">
              <a:lnSpc>
                <a:spcPct val="80000"/>
              </a:lnSpc>
            </a:pPr>
            <a:r>
              <a:rPr lang="mk-MK" sz="1800" b="1" smtClean="0">
                <a:latin typeface="Times New Roman" pitchFamily="18" charset="0"/>
              </a:rPr>
              <a:t>Кратко времетраење на прегледот во  комфорни услови за пациентот </a:t>
            </a:r>
          </a:p>
          <a:p>
            <a:pPr eaLnBrk="1" hangingPunct="1">
              <a:lnSpc>
                <a:spcPct val="80000"/>
              </a:lnSpc>
            </a:pPr>
            <a:r>
              <a:rPr lang="mk-MK" sz="1800" b="1" smtClean="0">
                <a:latin typeface="Times New Roman" pitchFamily="18" charset="0"/>
              </a:rPr>
              <a:t>Освен крвните садови се прегледуваат и сите </a:t>
            </a:r>
            <a:r>
              <a:rPr lang="en-US" sz="1800" b="1" smtClean="0">
                <a:latin typeface="Times New Roman" pitchFamily="18" charset="0"/>
              </a:rPr>
              <a:t>структури и </a:t>
            </a:r>
            <a:r>
              <a:rPr lang="mk-MK" sz="1800" b="1" smtClean="0">
                <a:latin typeface="Times New Roman" pitchFamily="18" charset="0"/>
              </a:rPr>
              <a:t>органи во снимената регија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mk-MK" sz="1800" b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mk-MK" sz="1800" b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mk-MK" sz="1200" smtClean="0">
                <a:latin typeface="Times New Roman" pitchFamily="18" charset="0"/>
              </a:rPr>
              <a:t>*</a:t>
            </a:r>
          </a:p>
        </p:txBody>
      </p:sp>
      <p:pic>
        <p:nvPicPr>
          <p:cNvPr id="63492" name="Karotidi_se000.mpg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4643438" y="1268413"/>
            <a:ext cx="3929062" cy="4537075"/>
          </a:xfrm>
        </p:spPr>
      </p:pic>
    </p:spTree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1" fill="hold"/>
                                        <p:tgtEl>
                                          <p:spTgt spid="634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349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34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258888" y="620713"/>
            <a:ext cx="44640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endParaRPr lang="en-US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348038" y="404813"/>
            <a:ext cx="54721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6</a:t>
            </a:r>
            <a:r>
              <a:rPr lang="mk-MK" sz="3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4 МСКТ</a:t>
            </a: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mk-MK" sz="32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АОРТОГРАФИЈА 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6149" name="TAA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076825" y="1916113"/>
            <a:ext cx="3887788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250825" y="2493963"/>
            <a:ext cx="48260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</a:pPr>
            <a:r>
              <a:rPr lang="en-US" sz="2000" b="1" dirty="0"/>
              <a:t>     </a:t>
            </a:r>
            <a:r>
              <a:rPr lang="mk-MK" sz="2000" b="1" dirty="0"/>
              <a:t>Индикации:</a:t>
            </a:r>
            <a:endParaRPr lang="en-US" sz="2000" b="1" dirty="0"/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</a:pPr>
            <a:r>
              <a:rPr lang="mk-MK" sz="2000" dirty="0" smtClean="0"/>
              <a:t>Аневризматска </a:t>
            </a:r>
            <a:r>
              <a:rPr lang="mk-MK" sz="2000" dirty="0"/>
              <a:t>болест и дисекција на аорта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</a:pPr>
            <a:r>
              <a:rPr lang="mk-MK" sz="2000" dirty="0"/>
              <a:t>Травма – руптура, стенози, оклузии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</a:pPr>
            <a:r>
              <a:rPr lang="mk-MK" sz="2000" dirty="0"/>
              <a:t>Периферна артериска болест</a:t>
            </a:r>
            <a:endParaRPr lang="en-US" sz="2000" dirty="0"/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</a:pPr>
            <a:r>
              <a:rPr lang="mk-MK" sz="2000" dirty="0"/>
              <a:t>Планирање на интервенции – васкуларна хирургија</a:t>
            </a:r>
            <a:r>
              <a:rPr lang="en-US" sz="2000" dirty="0"/>
              <a:t> </a:t>
            </a:r>
            <a:r>
              <a:rPr lang="mk-MK" sz="2000" dirty="0"/>
              <a:t>или стентирање</a:t>
            </a:r>
            <a:endParaRPr lang="en-US" sz="2000" dirty="0"/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</a:pPr>
            <a:r>
              <a:rPr lang="mk-MK" sz="2000" dirty="0"/>
              <a:t>Постинтервенциски</a:t>
            </a:r>
            <a:r>
              <a:rPr lang="en-US" sz="2000" dirty="0"/>
              <a:t> follow up (grafts, stents)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1" fill="hold"/>
                                        <p:tgtEl>
                                          <p:spTgt spid="6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229600" cy="865188"/>
          </a:xfrm>
        </p:spPr>
        <p:txBody>
          <a:bodyPr anchor="b"/>
          <a:lstStyle/>
          <a:p>
            <a:pPr eaLnBrk="1" hangingPunct="1"/>
            <a:r>
              <a:rPr lang="mk-MK" sz="3200" smtClean="0">
                <a:latin typeface="Times New Roman" pitchFamily="18" charset="0"/>
              </a:rPr>
              <a:t>64 СЛОЈНА </a:t>
            </a:r>
            <a:r>
              <a:rPr lang="en-US" sz="3200" smtClean="0">
                <a:latin typeface="Times New Roman" pitchFamily="18" charset="0"/>
              </a:rPr>
              <a:t>КОМПЈУТЕРИЗИРАНА ТОМОГРАФИЈА</a:t>
            </a:r>
            <a:r>
              <a:rPr lang="mk-MK" sz="3200" smtClean="0">
                <a:latin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</a:rPr>
              <a:t>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4313" y="1428750"/>
            <a:ext cx="3962400" cy="36718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mk-MK" sz="2000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енки пресеци</a:t>
            </a:r>
            <a:r>
              <a:rPr lang="mk-MK" sz="2000" smtClean="0">
                <a:latin typeface="Times New Roman" pitchFamily="18" charset="0"/>
                <a:cs typeface="Times New Roman" pitchFamily="18" charset="0"/>
              </a:rPr>
              <a:t> на снимената регија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-0,625 мм, </a:t>
            </a:r>
            <a:r>
              <a:rPr lang="mk-MK" sz="20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mk-MK" sz="200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детекција на мали лезии </a:t>
            </a:r>
          </a:p>
          <a:p>
            <a:pPr eaLnBrk="1" hangingPunct="1">
              <a:lnSpc>
                <a:spcPct val="80000"/>
              </a:lnSpc>
            </a:pPr>
            <a:r>
              <a:rPr lang="mk-MK" sz="200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олема брзина на скенирање, кратко траење на прегледот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Квалитетна визуелизација во сите рамнини (сагитална, трансверзална, коронарна)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Kолорна 3Д визуелизација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ЕКГ следење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Софтверски пакети за постпроцесирање и  3Д реконструкции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Ендолуминална експлорација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003800" y="5287963"/>
            <a:ext cx="3240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400">
              <a:solidFill>
                <a:schemeClr val="tx2"/>
              </a:solidFill>
            </a:endParaRPr>
          </a:p>
        </p:txBody>
      </p:sp>
      <p:sp>
        <p:nvSpPr>
          <p:cNvPr id="3077" name="Text Box 10"/>
          <p:cNvSpPr txBox="1">
            <a:spLocks noChangeArrowheads="1"/>
          </p:cNvSpPr>
          <p:nvPr/>
        </p:nvSpPr>
        <p:spPr bwMode="auto">
          <a:xfrm>
            <a:off x="428625" y="5589588"/>
            <a:ext cx="8715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  <a:cs typeface="Times New Roman" pitchFamily="18" charset="0"/>
              </a:rPr>
              <a:t>Широк дијапазон на современи дијагностички процедури</a:t>
            </a:r>
          </a:p>
        </p:txBody>
      </p:sp>
      <p:pic>
        <p:nvPicPr>
          <p:cNvPr id="4107" name="CT karotidi Lidija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356100" y="1341438"/>
            <a:ext cx="4032250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1" fill="hold"/>
                                        <p:tgtEl>
                                          <p:spTgt spid="4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0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7416800" cy="623887"/>
          </a:xfrm>
        </p:spPr>
        <p:txBody>
          <a:bodyPr/>
          <a:lstStyle/>
          <a:p>
            <a:pPr>
              <a:defRPr/>
            </a:pPr>
            <a:r>
              <a:rPr lang="mk-MK" sz="2000" smtClean="0"/>
              <a:t>- </a:t>
            </a:r>
            <a:r>
              <a:rPr lang="mk-MK" sz="2400" smtClean="0"/>
              <a:t>Дисекција </a:t>
            </a:r>
            <a:r>
              <a:rPr lang="en-US" sz="2400" smtClean="0"/>
              <a:t>Stanford A</a:t>
            </a:r>
            <a:r>
              <a:rPr lang="mk-MK" sz="2400" smtClean="0"/>
              <a:t> + </a:t>
            </a:r>
            <a:r>
              <a:rPr lang="en-US" sz="2400" smtClean="0"/>
              <a:t>oclusio a.iliaca comm.l.sin.</a:t>
            </a:r>
            <a:r>
              <a:rPr lang="mk-MK" sz="3600" smtClean="0"/>
              <a:t>  </a:t>
            </a:r>
            <a:endParaRPr lang="en-US" sz="3600" smtClean="0"/>
          </a:p>
        </p:txBody>
      </p:sp>
      <p:pic>
        <p:nvPicPr>
          <p:cNvPr id="10243" name="Picture 3" descr="Picture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1341438"/>
            <a:ext cx="2697162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Diss.St.A+PAB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50825" y="1349375"/>
            <a:ext cx="3457575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 descr="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475" y="1484313"/>
            <a:ext cx="29527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5110163" y="4868863"/>
            <a:ext cx="38544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mk-MK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МАЛПЕРФУЗИСКИ СИНДРОМ</a:t>
            </a:r>
            <a:endParaRPr lang="en-US" sz="2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7740650" y="2420938"/>
            <a:ext cx="792163" cy="57626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1" fill="hold"/>
                                        <p:tgtEl>
                                          <p:spTgt spid="44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0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3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1476375" y="0"/>
            <a:ext cx="5472113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        </a:t>
            </a:r>
            <a:r>
              <a:rPr lang="mk-MK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64-МСКТ аортографија</a:t>
            </a:r>
            <a:endParaRPr lang="en-US" sz="2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79388" y="1052513"/>
            <a:ext cx="3455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mk-MK"/>
              <a:t>Аневризма на торакална аорта </a:t>
            </a:r>
            <a:endParaRPr lang="en-GB"/>
          </a:p>
        </p:txBody>
      </p:sp>
      <p:pic>
        <p:nvPicPr>
          <p:cNvPr id="819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0" y="1916113"/>
            <a:ext cx="3167063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Line 9"/>
          <p:cNvSpPr>
            <a:spLocks noChangeShapeType="1"/>
          </p:cNvSpPr>
          <p:nvPr/>
        </p:nvSpPr>
        <p:spPr bwMode="auto">
          <a:xfrm>
            <a:off x="2411413" y="1412875"/>
            <a:ext cx="360362" cy="79216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pic>
        <p:nvPicPr>
          <p:cNvPr id="819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1196975"/>
            <a:ext cx="3076575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5375" y="981075"/>
            <a:ext cx="2357438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5375" y="3429000"/>
            <a:ext cx="2519363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Line 15"/>
          <p:cNvSpPr>
            <a:spLocks noChangeShapeType="1"/>
          </p:cNvSpPr>
          <p:nvPr/>
        </p:nvSpPr>
        <p:spPr bwMode="auto">
          <a:xfrm>
            <a:off x="7451725" y="549275"/>
            <a:ext cx="360363" cy="79216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1116013" y="0"/>
            <a:ext cx="7199312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mk-MK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Дисекција Станфорд Б</a:t>
            </a:r>
            <a:endParaRPr lang="en-US" sz="1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8379" name="mip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076825" y="1052513"/>
            <a:ext cx="3887788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1" name="vr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627313" y="2492375"/>
            <a:ext cx="381635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323850" y="4724400"/>
            <a:ext cx="2160588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mk-MK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Navigator</a:t>
            </a:r>
            <a:r>
              <a:rPr lang="mk-MK" sz="200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mk-MK" sz="20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mk-MK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-ендоваскуларен    </a:t>
            </a:r>
            <a:br>
              <a:rPr lang="mk-MK" sz="20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mk-MK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 виртуелен приказ</a:t>
            </a:r>
            <a:br>
              <a:rPr lang="mk-MK" sz="20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mk-MK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entry – reentry)</a:t>
            </a:r>
          </a:p>
        </p:txBody>
      </p:sp>
      <p:pic>
        <p:nvPicPr>
          <p:cNvPr id="58384" name="Navigator.mpg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50825" y="1125538"/>
            <a:ext cx="3455988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583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267" fill="hold"/>
                                        <p:tgtEl>
                                          <p:spTgt spid="583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267" fill="hold"/>
                                        <p:tgtEl>
                                          <p:spTgt spid="583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837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8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83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9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838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8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83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81"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838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8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83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8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-180975" y="0"/>
            <a:ext cx="864235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        </a:t>
            </a:r>
            <a:r>
              <a:rPr lang="mk-MK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64-МСКТ аортографија</a:t>
            </a:r>
            <a:endParaRPr lang="en-US" sz="2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539750" y="908050"/>
            <a:ext cx="424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mk-MK"/>
              <a:t>Аневризма на торако-абдоминална аорта </a:t>
            </a:r>
            <a:endParaRPr lang="en-GB"/>
          </a:p>
        </p:txBody>
      </p:sp>
      <p:pic>
        <p:nvPicPr>
          <p:cNvPr id="7172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147810"/>
            <a:ext cx="2428862" cy="245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Line 15"/>
          <p:cNvSpPr>
            <a:spLocks noChangeShapeType="1"/>
          </p:cNvSpPr>
          <p:nvPr/>
        </p:nvSpPr>
        <p:spPr bwMode="auto">
          <a:xfrm flipH="1" flipV="1">
            <a:off x="2408238" y="2870200"/>
            <a:ext cx="576262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pic>
        <p:nvPicPr>
          <p:cNvPr id="7174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188913"/>
            <a:ext cx="2220912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2586692"/>
            <a:ext cx="2082805" cy="282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82675" y="4286250"/>
            <a:ext cx="2132013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Line 20"/>
          <p:cNvSpPr>
            <a:spLocks noChangeShapeType="1"/>
          </p:cNvSpPr>
          <p:nvPr/>
        </p:nvSpPr>
        <p:spPr bwMode="auto">
          <a:xfrm flipV="1">
            <a:off x="6286500" y="1785938"/>
            <a:ext cx="433388" cy="2889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pic>
        <p:nvPicPr>
          <p:cNvPr id="7178" name="Picture 11" descr="C:\Documents and Settings\daniel\Desktop\Tripu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63" y="2857500"/>
            <a:ext cx="2643187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9" name="Line 11"/>
          <p:cNvSpPr>
            <a:spLocks noChangeShapeType="1"/>
          </p:cNvSpPr>
          <p:nvPr/>
        </p:nvSpPr>
        <p:spPr bwMode="auto">
          <a:xfrm flipV="1">
            <a:off x="6286500" y="5072063"/>
            <a:ext cx="1428750" cy="85725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7180" name="TextBox 12"/>
          <p:cNvSpPr txBox="1">
            <a:spLocks noChangeArrowheads="1"/>
          </p:cNvSpPr>
          <p:nvPr/>
        </p:nvSpPr>
        <p:spPr bwMode="auto">
          <a:xfrm>
            <a:off x="5286375" y="5857875"/>
            <a:ext cx="928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Post op.</a:t>
            </a:r>
            <a:endParaRPr lang="mk-M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33375"/>
            <a:ext cx="7793037" cy="768350"/>
          </a:xfrm>
        </p:spPr>
        <p:txBody>
          <a:bodyPr/>
          <a:lstStyle/>
          <a:p>
            <a:pPr>
              <a:defRPr/>
            </a:pPr>
            <a:r>
              <a:rPr lang="mk-MK" sz="3200" smtClean="0"/>
              <a:t>Абдоминална аортна аневризма (ААА)</a:t>
            </a:r>
            <a:endParaRPr lang="en-US" sz="320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96975"/>
            <a:ext cx="9144000" cy="6477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Char char="-"/>
            </a:pPr>
            <a:r>
              <a:rPr lang="mk-MK" sz="2000" smtClean="0"/>
              <a:t>слабост и ширење на ѕидот на аортата во нејзиниот абдоминален дел</a:t>
            </a:r>
          </a:p>
        </p:txBody>
      </p:sp>
      <p:pic>
        <p:nvPicPr>
          <p:cNvPr id="4100" name="Picture 7" descr="Anevrizma infrarenal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773238"/>
            <a:ext cx="328136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250825" y="5373688"/>
            <a:ext cx="36004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mk-MK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- Гигантска инфраренална аневризма </a:t>
            </a:r>
            <a:endParaRPr lang="en-US" sz="1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5148263" y="5373688"/>
            <a:ext cx="266382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mk-MK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- Инфраренална аневризма </a:t>
            </a:r>
            <a:endParaRPr lang="en-US" sz="1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103" name="Line 10"/>
          <p:cNvSpPr>
            <a:spLocks noChangeShapeType="1"/>
          </p:cNvSpPr>
          <p:nvPr/>
        </p:nvSpPr>
        <p:spPr bwMode="auto">
          <a:xfrm flipH="1" flipV="1">
            <a:off x="2627313" y="3789363"/>
            <a:ext cx="649287" cy="36036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pic>
        <p:nvPicPr>
          <p:cNvPr id="8204" name="Nuka_Sahin_se000a.mpg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videoFile r:link="rId1"/>
          </p:nvPr>
        </p:nvPicPr>
        <p:blipFill>
          <a:blip r:embed="rId5"/>
          <a:srcRect/>
          <a:stretch>
            <a:fillRect/>
          </a:stretch>
        </p:blipFill>
        <p:spPr>
          <a:xfrm>
            <a:off x="4067175" y="1773238"/>
            <a:ext cx="4681538" cy="3824287"/>
          </a:xfrm>
        </p:spPr>
      </p:pic>
      <p:sp>
        <p:nvSpPr>
          <p:cNvPr id="4105" name="Line 14"/>
          <p:cNvSpPr>
            <a:spLocks noChangeShapeType="1"/>
          </p:cNvSpPr>
          <p:nvPr/>
        </p:nvSpPr>
        <p:spPr bwMode="auto">
          <a:xfrm flipV="1">
            <a:off x="5508625" y="4365625"/>
            <a:ext cx="719138" cy="2159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" fill="hold"/>
                                        <p:tgtEl>
                                          <p:spTgt spid="8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20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95288" y="0"/>
            <a:ext cx="8424862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64</a:t>
            </a:r>
            <a:r>
              <a:rPr lang="mk-MK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-МСКТ</a:t>
            </a:r>
            <a:r>
              <a:rPr lang="en-US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mk-MK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аортографија</a:t>
            </a:r>
            <a:br>
              <a:rPr lang="mk-MK" sz="32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n-US" sz="2000" i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123" name="Picture 3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4572000"/>
            <a:ext cx="208597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11188" y="285750"/>
            <a:ext cx="21605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mk-MK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-сагитален приказ </a:t>
            </a:r>
            <a:endParaRPr lang="en-US" sz="1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428625" y="4143375"/>
            <a:ext cx="201612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mk-MK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-напречен приказ </a:t>
            </a:r>
            <a:endParaRPr lang="en-US" sz="16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724525" y="534988"/>
            <a:ext cx="2160588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mk-MK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-3Д приказ</a:t>
            </a:r>
            <a:endParaRPr lang="en-US" sz="16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127" name="Picture 7" descr="Picture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55875" y="717550"/>
            <a:ext cx="2341563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 descr="Vukasinovik_Nikola_PRED_OP1_se000"/>
          <p:cNvPicPr>
            <a:picLocks noChangeAspect="1" noChangeArrowheads="1"/>
          </p:cNvPicPr>
          <p:nvPr/>
        </p:nvPicPr>
        <p:blipFill>
          <a:blip r:embed="rId6"/>
          <a:srcRect l="14764" r="14764"/>
          <a:stretch>
            <a:fillRect/>
          </a:stretch>
        </p:blipFill>
        <p:spPr bwMode="auto">
          <a:xfrm>
            <a:off x="611188" y="717550"/>
            <a:ext cx="176847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Line 9"/>
          <p:cNvSpPr>
            <a:spLocks noChangeShapeType="1"/>
          </p:cNvSpPr>
          <p:nvPr/>
        </p:nvSpPr>
        <p:spPr bwMode="auto">
          <a:xfrm flipV="1">
            <a:off x="971550" y="2157413"/>
            <a:ext cx="215900" cy="143986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 flipH="1" flipV="1">
            <a:off x="3851275" y="2444750"/>
            <a:ext cx="504825" cy="108108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179388" y="3556000"/>
            <a:ext cx="244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k-MK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приказ на тромби</a:t>
            </a:r>
            <a:endParaRPr lang="en-GB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2339975" y="3562350"/>
            <a:ext cx="29511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k-MK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приказ </a:t>
            </a:r>
            <a:r>
              <a:rPr lang="mk-MK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 калцификати</a:t>
            </a:r>
            <a:endParaRPr lang="en-GB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2843213" y="357188"/>
            <a:ext cx="2160587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mk-MK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-коронарен приказ</a:t>
            </a:r>
            <a:endParaRPr lang="en-US" sz="1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2305" name="aorta_predavanje_se000.mpg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videoFile r:link="rId1"/>
          </p:nvPr>
        </p:nvPicPr>
        <p:blipFill>
          <a:blip r:embed="rId7"/>
          <a:srcRect/>
          <a:stretch>
            <a:fillRect/>
          </a:stretch>
        </p:blipFill>
        <p:spPr>
          <a:xfrm>
            <a:off x="5003800" y="966788"/>
            <a:ext cx="3960813" cy="3890962"/>
          </a:xfrm>
        </p:spPr>
      </p:pic>
      <p:sp>
        <p:nvSpPr>
          <p:cNvPr id="5135" name="Line 21"/>
          <p:cNvSpPr>
            <a:spLocks noChangeShapeType="1"/>
          </p:cNvSpPr>
          <p:nvPr/>
        </p:nvSpPr>
        <p:spPr bwMode="auto">
          <a:xfrm flipV="1">
            <a:off x="5651500" y="2911475"/>
            <a:ext cx="1008063" cy="57467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5136" name="Line 22"/>
          <p:cNvSpPr>
            <a:spLocks noChangeShapeType="1"/>
          </p:cNvSpPr>
          <p:nvPr/>
        </p:nvSpPr>
        <p:spPr bwMode="auto">
          <a:xfrm flipV="1">
            <a:off x="642938" y="5715000"/>
            <a:ext cx="503237" cy="2889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pic>
        <p:nvPicPr>
          <p:cNvPr id="5137" name="Picture 4" descr="Picture2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43240" y="4714884"/>
            <a:ext cx="1782763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4714875" y="6000750"/>
            <a:ext cx="201612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mk-MK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-</a:t>
            </a: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Aorta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61" fill="hold"/>
                                        <p:tgtEl>
                                          <p:spTgt spid="12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30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rstev_Janush_extravasatiose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1844675"/>
            <a:ext cx="3529013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v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844675"/>
            <a:ext cx="3373437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nativna ruptu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7313" y="1844675"/>
            <a:ext cx="3313112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468313" y="333375"/>
            <a:ext cx="8675687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mk-MK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mk-MK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Руптурирана ААА со ретроперитонеален хематом</a:t>
            </a:r>
            <a:r>
              <a:rPr lang="mk-MK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n-US" sz="1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3059113" y="5516563"/>
            <a:ext cx="259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k-MK" sz="1600"/>
              <a:t>нативна</a:t>
            </a:r>
            <a:endParaRPr lang="en-GB" sz="1600"/>
          </a:p>
        </p:txBody>
      </p:sp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5940425" y="5516563"/>
            <a:ext cx="2592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k-MK" sz="1600"/>
              <a:t>со и.в. контраст -</a:t>
            </a:r>
            <a:r>
              <a:rPr lang="en-US" sz="1600"/>
              <a:t>leaking</a:t>
            </a:r>
            <a:endParaRPr lang="en-GB" sz="1600"/>
          </a:p>
        </p:txBody>
      </p:sp>
      <p:sp>
        <p:nvSpPr>
          <p:cNvPr id="12296" name="Line 10"/>
          <p:cNvSpPr>
            <a:spLocks noChangeShapeType="1"/>
          </p:cNvSpPr>
          <p:nvPr/>
        </p:nvSpPr>
        <p:spPr bwMode="auto">
          <a:xfrm flipH="1">
            <a:off x="2195513" y="1700213"/>
            <a:ext cx="936625" cy="15843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12297" name="Line 11"/>
          <p:cNvSpPr>
            <a:spLocks noChangeShapeType="1"/>
          </p:cNvSpPr>
          <p:nvPr/>
        </p:nvSpPr>
        <p:spPr bwMode="auto">
          <a:xfrm flipV="1">
            <a:off x="7092950" y="3644900"/>
            <a:ext cx="287338" cy="18002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12298" name="Line 12"/>
          <p:cNvSpPr>
            <a:spLocks noChangeShapeType="1"/>
          </p:cNvSpPr>
          <p:nvPr/>
        </p:nvSpPr>
        <p:spPr bwMode="auto">
          <a:xfrm flipV="1">
            <a:off x="4356100" y="3933825"/>
            <a:ext cx="360363" cy="158273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7632700" cy="623888"/>
          </a:xfrm>
        </p:spPr>
        <p:txBody>
          <a:bodyPr/>
          <a:lstStyle/>
          <a:p>
            <a:pPr>
              <a:defRPr/>
            </a:pPr>
            <a:r>
              <a:rPr lang="mk-MK" sz="3200" smtClean="0"/>
              <a:t>64 МСКТ Периферна артериографија</a:t>
            </a:r>
            <a:endParaRPr lang="en-US" sz="3200" smtClean="0"/>
          </a:p>
        </p:txBody>
      </p:sp>
      <p:pic>
        <p:nvPicPr>
          <p:cNvPr id="14339" name="Picture 3" descr="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1268413"/>
            <a:ext cx="316865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oclusio a.f.s. bill..mp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5"/>
          <a:srcRect/>
          <a:stretch>
            <a:fillRect/>
          </a:stretch>
        </p:blipFill>
        <p:spPr>
          <a:xfrm>
            <a:off x="3419475" y="1484313"/>
            <a:ext cx="4105275" cy="4332287"/>
          </a:xfrm>
        </p:spPr>
      </p:pic>
      <p:pic>
        <p:nvPicPr>
          <p:cNvPr id="14341" name="Picture 5" descr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62725" y="1125538"/>
            <a:ext cx="2581275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765175"/>
            <a:ext cx="1404938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1692275" y="765175"/>
            <a:ext cx="27368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buFontTx/>
              <a:buChar char="-"/>
              <a:defRPr/>
            </a:pPr>
            <a:r>
              <a:rPr lang="mk-MK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mk-MK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приказ на калцификати</a:t>
            </a:r>
            <a:r>
              <a:rPr lang="mk-MK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n-US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4572000" y="981075"/>
            <a:ext cx="18002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buFontTx/>
              <a:buChar char="-"/>
              <a:defRPr/>
            </a:pPr>
            <a:r>
              <a:rPr lang="mk-MK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mk-MK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3Д приказ</a:t>
            </a:r>
            <a:endParaRPr lang="en-US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7524750" y="692150"/>
            <a:ext cx="93503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buFontTx/>
              <a:buChar char="-"/>
              <a:defRPr/>
            </a:pPr>
            <a:r>
              <a:rPr lang="mk-MK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cpr</a:t>
            </a:r>
            <a:endParaRPr lang="en-US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1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6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628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29876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6238" y="1484313"/>
            <a:ext cx="30099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059113" y="981075"/>
            <a:ext cx="338455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buFontTx/>
              <a:buChar char="-"/>
              <a:defRPr/>
            </a:pPr>
            <a:r>
              <a:rPr lang="mk-MK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mk-MK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мерење на степен на стенози</a:t>
            </a:r>
            <a:endParaRPr lang="en-US" sz="1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79388" y="549275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buFontTx/>
              <a:buChar char="-"/>
              <a:defRPr/>
            </a:pPr>
            <a:r>
              <a:rPr lang="mk-MK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mk-MK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приказ на плаки (морфологија)</a:t>
            </a:r>
            <a:r>
              <a:rPr lang="mk-MK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n-US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8680" name="Rectangle 8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7705725" cy="623888"/>
          </a:xfrm>
        </p:spPr>
        <p:txBody>
          <a:bodyPr/>
          <a:lstStyle/>
          <a:p>
            <a:pPr>
              <a:defRPr/>
            </a:pPr>
            <a:r>
              <a:rPr lang="mk-MK" sz="3200" smtClean="0"/>
              <a:t>64 МСКТ Периферна артериографија</a:t>
            </a:r>
            <a:endParaRPr lang="en-US" sz="3200" smtClean="0"/>
          </a:p>
        </p:txBody>
      </p:sp>
      <p:pic>
        <p:nvPicPr>
          <p:cNvPr id="15367" name="Picture 9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1989138"/>
            <a:ext cx="30956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Line 12"/>
          <p:cNvSpPr>
            <a:spLocks noChangeShapeType="1"/>
          </p:cNvSpPr>
          <p:nvPr/>
        </p:nvSpPr>
        <p:spPr bwMode="auto">
          <a:xfrm flipH="1">
            <a:off x="2195513" y="1052513"/>
            <a:ext cx="647700" cy="31591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15369" name="Line 13"/>
          <p:cNvSpPr>
            <a:spLocks noChangeShapeType="1"/>
          </p:cNvSpPr>
          <p:nvPr/>
        </p:nvSpPr>
        <p:spPr bwMode="auto">
          <a:xfrm flipH="1">
            <a:off x="3995738" y="1916113"/>
            <a:ext cx="647700" cy="43338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15370" name="Line 14"/>
          <p:cNvSpPr>
            <a:spLocks noChangeShapeType="1"/>
          </p:cNvSpPr>
          <p:nvPr/>
        </p:nvSpPr>
        <p:spPr bwMode="auto">
          <a:xfrm>
            <a:off x="4787900" y="1916113"/>
            <a:ext cx="720725" cy="36036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15371" name="Line 15"/>
          <p:cNvSpPr>
            <a:spLocks noChangeShapeType="1"/>
          </p:cNvSpPr>
          <p:nvPr/>
        </p:nvSpPr>
        <p:spPr bwMode="auto">
          <a:xfrm flipH="1">
            <a:off x="7308850" y="2492375"/>
            <a:ext cx="647700" cy="31591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285750" y="1000125"/>
            <a:ext cx="5903913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buFontTx/>
              <a:buChar char="-"/>
              <a:defRPr/>
            </a:pPr>
            <a:r>
              <a:rPr lang="mk-MK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mk-MK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проодност</a:t>
            </a:r>
            <a:r>
              <a:rPr lang="mk-MK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на периферни бајпаси</a:t>
            </a:r>
            <a:endParaRPr lang="en-US" sz="2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705725" cy="623887"/>
          </a:xfrm>
        </p:spPr>
        <p:txBody>
          <a:bodyPr/>
          <a:lstStyle/>
          <a:p>
            <a:pPr>
              <a:defRPr/>
            </a:pPr>
            <a:r>
              <a:rPr lang="mk-MK" sz="3200" smtClean="0"/>
              <a:t>64 МСКТ Периферна артериографија</a:t>
            </a:r>
            <a:endParaRPr lang="en-US" sz="3200" smtClean="0"/>
          </a:p>
        </p:txBody>
      </p:sp>
      <p:pic>
        <p:nvPicPr>
          <p:cNvPr id="16388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63" y="1500188"/>
            <a:ext cx="275431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484313"/>
            <a:ext cx="2852738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73" name="Rectangle 17"/>
          <p:cNvSpPr>
            <a:spLocks noChangeArrowheads="1"/>
          </p:cNvSpPr>
          <p:nvPr/>
        </p:nvSpPr>
        <p:spPr bwMode="auto">
          <a:xfrm>
            <a:off x="2571750" y="4000500"/>
            <a:ext cx="15113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mk-MK" sz="20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ВСМ бајпас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0674" name="Rectangle 18"/>
          <p:cNvSpPr>
            <a:spLocks noChangeArrowheads="1"/>
          </p:cNvSpPr>
          <p:nvPr/>
        </p:nvSpPr>
        <p:spPr bwMode="auto">
          <a:xfrm>
            <a:off x="2857500" y="5214938"/>
            <a:ext cx="201612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PTFE </a:t>
            </a:r>
            <a:r>
              <a:rPr lang="mk-MK" sz="20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протеза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392" name="Line 20"/>
          <p:cNvSpPr>
            <a:spLocks noChangeShapeType="1"/>
          </p:cNvSpPr>
          <p:nvPr/>
        </p:nvSpPr>
        <p:spPr bwMode="auto">
          <a:xfrm flipH="1" flipV="1">
            <a:off x="1857375" y="4000500"/>
            <a:ext cx="785813" cy="28575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16393" name="Line 21"/>
          <p:cNvSpPr>
            <a:spLocks noChangeShapeType="1"/>
          </p:cNvSpPr>
          <p:nvPr/>
        </p:nvSpPr>
        <p:spPr bwMode="auto">
          <a:xfrm flipV="1">
            <a:off x="4429125" y="4214813"/>
            <a:ext cx="500063" cy="10001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pic>
        <p:nvPicPr>
          <p:cNvPr id="16394" name="Picture 5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63" y="2428875"/>
            <a:ext cx="280828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5" name="Line 21"/>
          <p:cNvSpPr>
            <a:spLocks noChangeShapeType="1"/>
          </p:cNvSpPr>
          <p:nvPr/>
        </p:nvSpPr>
        <p:spPr bwMode="auto">
          <a:xfrm flipV="1">
            <a:off x="7286625" y="4071938"/>
            <a:ext cx="285750" cy="11430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6572250" y="1928813"/>
            <a:ext cx="201612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mk-MK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</a:t>
            </a:r>
            <a:r>
              <a:rPr lang="mk-MK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проодност</a:t>
            </a:r>
            <a:r>
              <a:rPr lang="mk-MK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на </a:t>
            </a:r>
            <a:r>
              <a:rPr lang="mk-MK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стент</a:t>
            </a:r>
            <a:endParaRPr lang="en-US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2875" y="1052513"/>
            <a:ext cx="2214563" cy="30908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Јануари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2008година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Современа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неинвазивна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метода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приказ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коронарните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крвните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садови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err="1" smtClean="0">
                <a:latin typeface="Times New Roman" pitchFamily="18" charset="0"/>
              </a:rPr>
              <a:t>И.в</a:t>
            </a:r>
            <a:r>
              <a:rPr lang="en-US" sz="1800" dirty="0" smtClean="0">
                <a:latin typeface="Times New Roman" pitchFamily="18" charset="0"/>
              </a:rPr>
              <a:t>. </a:t>
            </a:r>
            <a:r>
              <a:rPr lang="en-US" sz="1800" dirty="0" err="1" smtClean="0">
                <a:latin typeface="Times New Roman" pitchFamily="18" charset="0"/>
              </a:rPr>
              <a:t>апликација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на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контрастно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средство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со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автоматски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инјекто</a:t>
            </a:r>
            <a:r>
              <a:rPr lang="mk-MK" sz="1800" dirty="0" smtClean="0">
                <a:latin typeface="Times New Roman" pitchFamily="18" charset="0"/>
              </a:rPr>
              <a:t>р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</a:rPr>
              <a:t>Преглед</a:t>
            </a:r>
            <a:r>
              <a:rPr lang="en-US" sz="1800" dirty="0" smtClean="0">
                <a:solidFill>
                  <a:schemeClr val="tx2"/>
                </a:solidFill>
                <a:latin typeface="Times New Roman" pitchFamily="18" charset="0"/>
              </a:rPr>
              <a:t>: </a:t>
            </a:r>
            <a:r>
              <a:rPr lang="en-US" sz="1800" dirty="0" err="1" smtClean="0">
                <a:solidFill>
                  <a:schemeClr val="tx2"/>
                </a:solidFill>
                <a:latin typeface="Times New Roman" pitchFamily="18" charset="0"/>
              </a:rPr>
              <a:t>припрема</a:t>
            </a:r>
            <a:r>
              <a:rPr lang="en-US" sz="18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</a:rPr>
              <a:t> 5 – 10 минути</a:t>
            </a:r>
            <a:r>
              <a:rPr lang="en-US" sz="1800" dirty="0" smtClean="0">
                <a:solidFill>
                  <a:schemeClr val="tx2"/>
                </a:solidFill>
                <a:latin typeface="Times New Roman" pitchFamily="18" charset="0"/>
              </a:rPr>
              <a:t>, </a:t>
            </a:r>
            <a:r>
              <a:rPr lang="en-US" sz="1800" dirty="0" err="1" smtClean="0">
                <a:solidFill>
                  <a:schemeClr val="tx2"/>
                </a:solidFill>
                <a:latin typeface="Times New Roman" pitchFamily="18" charset="0"/>
              </a:rPr>
              <a:t>самото</a:t>
            </a:r>
            <a:r>
              <a:rPr lang="en-US" sz="18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1800" dirty="0" err="1" smtClean="0">
                <a:solidFill>
                  <a:schemeClr val="tx2"/>
                </a:solidFill>
                <a:latin typeface="Times New Roman" pitchFamily="18" charset="0"/>
              </a:rPr>
              <a:t>снимање</a:t>
            </a:r>
            <a:r>
              <a:rPr lang="en-US" sz="1800" dirty="0" smtClean="0">
                <a:solidFill>
                  <a:schemeClr val="tx2"/>
                </a:solidFill>
                <a:latin typeface="Times New Roman" pitchFamily="18" charset="0"/>
              </a:rPr>
              <a:t> 8-10 </a:t>
            </a:r>
            <a:r>
              <a:rPr lang="en-US" sz="1800" dirty="0" err="1" smtClean="0">
                <a:solidFill>
                  <a:schemeClr val="tx2"/>
                </a:solidFill>
                <a:latin typeface="Times New Roman" pitchFamily="18" charset="0"/>
              </a:rPr>
              <a:t>сек</a:t>
            </a:r>
            <a:r>
              <a:rPr lang="mk-MK" sz="18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endParaRPr lang="en-US" sz="18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lemanchec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857500" y="857250"/>
            <a:ext cx="2714625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5288" y="188913"/>
            <a:ext cx="83820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>
                <a:solidFill>
                  <a:schemeClr val="tx2"/>
                </a:solidFill>
              </a:rPr>
              <a:t>64 КТ КОРОНАРОГРАФИЈА</a:t>
            </a:r>
          </a:p>
        </p:txBody>
      </p:sp>
      <p:pic>
        <p:nvPicPr>
          <p:cNvPr id="7" name="se30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857500" y="3500438"/>
            <a:ext cx="27146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7"/>
          <p:cNvSpPr>
            <a:spLocks noChangeArrowheads="1"/>
          </p:cNvSpPr>
          <p:nvPr/>
        </p:nvSpPr>
        <p:spPr bwMode="auto">
          <a:xfrm>
            <a:off x="6215063" y="1214438"/>
            <a:ext cx="2071687" cy="363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</a:pPr>
            <a:r>
              <a:rPr lang="en-US" sz="1800" dirty="0" err="1"/>
              <a:t>Скрининг</a:t>
            </a:r>
            <a:r>
              <a:rPr lang="en-US" sz="1800" dirty="0"/>
              <a:t> </a:t>
            </a:r>
            <a:r>
              <a:rPr lang="mk-MK" sz="1800" dirty="0" smtClean="0"/>
              <a:t>н</a:t>
            </a:r>
            <a:r>
              <a:rPr lang="en-US" sz="1800" dirty="0" smtClean="0"/>
              <a:t>a</a:t>
            </a:r>
          </a:p>
          <a:p>
            <a:pPr marL="457200" indent="-457200">
              <a:lnSpc>
                <a:spcPct val="80000"/>
              </a:lnSpc>
            </a:pPr>
            <a:r>
              <a:rPr lang="en-US" sz="1800" dirty="0" err="1" smtClean="0"/>
              <a:t>пациенти</a:t>
            </a:r>
            <a:r>
              <a:rPr lang="en-US" sz="1800" dirty="0" smtClean="0"/>
              <a:t> </a:t>
            </a:r>
            <a:r>
              <a:rPr lang="en-US" sz="1800" dirty="0" err="1" smtClean="0"/>
              <a:t>со</a:t>
            </a:r>
            <a:endParaRPr lang="en-US" sz="1800" dirty="0"/>
          </a:p>
          <a:p>
            <a:pPr marL="457200" indent="-457200">
              <a:lnSpc>
                <a:spcPct val="80000"/>
              </a:lnSpc>
            </a:pPr>
            <a:r>
              <a:rPr lang="en-US" sz="1800" dirty="0" err="1" smtClean="0"/>
              <a:t>атипична</a:t>
            </a:r>
            <a:r>
              <a:rPr lang="en-US" sz="1800" dirty="0" smtClean="0"/>
              <a:t> </a:t>
            </a:r>
            <a:r>
              <a:rPr lang="en-US" sz="1800" dirty="0" err="1" smtClean="0"/>
              <a:t>градна</a:t>
            </a:r>
            <a:endParaRPr lang="en-US" sz="1800" dirty="0"/>
          </a:p>
          <a:p>
            <a:pPr marL="457200" indent="-457200">
              <a:lnSpc>
                <a:spcPct val="80000"/>
              </a:lnSpc>
            </a:pPr>
            <a:r>
              <a:rPr lang="en-US" sz="1800" dirty="0" err="1" smtClean="0"/>
              <a:t>болка</a:t>
            </a:r>
            <a:endParaRPr lang="en-US" sz="1800" dirty="0"/>
          </a:p>
          <a:p>
            <a:pPr marL="457200" indent="-457200">
              <a:lnSpc>
                <a:spcPct val="80000"/>
              </a:lnSpc>
            </a:pPr>
            <a:r>
              <a:rPr lang="en-US" sz="1800" dirty="0" err="1" smtClean="0"/>
              <a:t>Асимптоматски</a:t>
            </a:r>
            <a:endParaRPr lang="en-US" sz="1800" dirty="0"/>
          </a:p>
          <a:p>
            <a:pPr marL="457200" indent="-457200">
              <a:lnSpc>
                <a:spcPct val="80000"/>
              </a:lnSpc>
            </a:pPr>
            <a:r>
              <a:rPr lang="en-US" sz="1800" dirty="0" err="1" smtClean="0"/>
              <a:t>пациенти</a:t>
            </a:r>
            <a:r>
              <a:rPr lang="en-US" sz="1800" dirty="0" smtClean="0"/>
              <a:t> </a:t>
            </a:r>
            <a:r>
              <a:rPr lang="en-US" sz="1800" dirty="0" err="1"/>
              <a:t>со</a:t>
            </a:r>
            <a:r>
              <a:rPr lang="en-US" sz="1800" dirty="0"/>
              <a:t> </a:t>
            </a:r>
            <a:r>
              <a:rPr lang="en-US" sz="1800" dirty="0" err="1" smtClean="0"/>
              <a:t>висок</a:t>
            </a:r>
            <a:endParaRPr lang="en-US" sz="1800" dirty="0"/>
          </a:p>
          <a:p>
            <a:pPr marL="457200" indent="-457200">
              <a:lnSpc>
                <a:spcPct val="80000"/>
              </a:lnSpc>
            </a:pPr>
            <a:r>
              <a:rPr lang="mk-MK" sz="1800" dirty="0" smtClean="0"/>
              <a:t>К</a:t>
            </a:r>
            <a:r>
              <a:rPr lang="en-US" sz="1800" dirty="0" err="1" smtClean="0"/>
              <a:t>ардиоваскуларен</a:t>
            </a:r>
            <a:endParaRPr lang="en-US" sz="1800" dirty="0" smtClean="0"/>
          </a:p>
          <a:p>
            <a:pPr marL="457200" indent="-457200">
              <a:lnSpc>
                <a:spcPct val="80000"/>
              </a:lnSpc>
            </a:pPr>
            <a:r>
              <a:rPr lang="en-US" sz="1800" dirty="0" err="1" smtClean="0"/>
              <a:t>ризик</a:t>
            </a:r>
            <a:endParaRPr lang="mk-MK" sz="1800" dirty="0"/>
          </a:p>
          <a:p>
            <a:pPr marL="457200" indent="-457200">
              <a:lnSpc>
                <a:spcPct val="80000"/>
              </a:lnSpc>
            </a:pPr>
            <a:r>
              <a:rPr lang="en-US" sz="1800" dirty="0" err="1" smtClean="0"/>
              <a:t>Неспецифичен</a:t>
            </a:r>
            <a:endParaRPr lang="en-US" sz="1800" dirty="0"/>
          </a:p>
          <a:p>
            <a:pPr marL="457200" indent="-457200">
              <a:lnSpc>
                <a:spcPct val="80000"/>
              </a:lnSpc>
            </a:pPr>
            <a:r>
              <a:rPr lang="en-US" sz="1800" dirty="0" err="1" smtClean="0"/>
              <a:t>наод</a:t>
            </a:r>
            <a:r>
              <a:rPr lang="en-US" sz="1800" dirty="0" smtClean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тестот</a:t>
            </a:r>
            <a:r>
              <a:rPr lang="en-US" sz="1800" dirty="0"/>
              <a:t> </a:t>
            </a:r>
            <a:r>
              <a:rPr lang="en-US" sz="1800" dirty="0" err="1" smtClean="0"/>
              <a:t>на</a:t>
            </a:r>
            <a:endParaRPr lang="en-US" sz="1800" dirty="0"/>
          </a:p>
          <a:p>
            <a:pPr marL="457200" indent="-457200">
              <a:lnSpc>
                <a:spcPct val="80000"/>
              </a:lnSpc>
            </a:pPr>
            <a:r>
              <a:rPr lang="en-US" sz="1800" dirty="0" err="1" smtClean="0"/>
              <a:t>оптеретување</a:t>
            </a:r>
            <a:endParaRPr lang="en-US" sz="1800" dirty="0"/>
          </a:p>
          <a:p>
            <a:pPr marL="457200" indent="-457200">
              <a:lnSpc>
                <a:spcPct val="80000"/>
              </a:lnSpc>
            </a:pPr>
            <a:r>
              <a:rPr lang="en-US" sz="1800" dirty="0" err="1"/>
              <a:t>Контроли</a:t>
            </a:r>
            <a:r>
              <a:rPr lang="en-US" sz="1800" dirty="0"/>
              <a:t> </a:t>
            </a:r>
            <a:r>
              <a:rPr lang="en-US" sz="1800" dirty="0" err="1" smtClean="0"/>
              <a:t>на</a:t>
            </a:r>
            <a:endParaRPr lang="en-US" sz="1800" dirty="0"/>
          </a:p>
          <a:p>
            <a:pPr marL="457200" indent="-457200">
              <a:lnSpc>
                <a:spcPct val="80000"/>
              </a:lnSpc>
            </a:pPr>
            <a:r>
              <a:rPr lang="en-US" sz="1800" dirty="0" err="1" smtClean="0"/>
              <a:t>бајпаси,стентови</a:t>
            </a:r>
            <a:endParaRPr lang="en-US" sz="1800" dirty="0"/>
          </a:p>
          <a:p>
            <a:pPr marL="457200" indent="-457200">
              <a:lnSpc>
                <a:spcPct val="80000"/>
              </a:lnSpc>
            </a:pPr>
            <a:r>
              <a:rPr lang="en-US" sz="1800" dirty="0" err="1" smtClean="0"/>
              <a:t>Вродени</a:t>
            </a:r>
            <a:endParaRPr lang="en-US" sz="1800" dirty="0"/>
          </a:p>
          <a:p>
            <a:pPr marL="457200" indent="-457200">
              <a:lnSpc>
                <a:spcPct val="80000"/>
              </a:lnSpc>
            </a:pPr>
            <a:r>
              <a:rPr lang="mk-MK" sz="1800" dirty="0" smtClean="0"/>
              <a:t>Коронарни</a:t>
            </a:r>
            <a:endParaRPr lang="en-US" sz="1800" dirty="0" smtClean="0"/>
          </a:p>
          <a:p>
            <a:pPr marL="457200" indent="-457200">
              <a:lnSpc>
                <a:spcPct val="80000"/>
              </a:lnSpc>
            </a:pPr>
            <a:r>
              <a:rPr lang="mk-MK" sz="1800" dirty="0" smtClean="0"/>
              <a:t>аномали</a:t>
            </a:r>
            <a:r>
              <a:rPr lang="mk-MK" sz="1000" dirty="0" smtClean="0"/>
              <a:t>И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6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9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istov_Gorgi_se002"/>
          <p:cNvPicPr>
            <a:picLocks noChangeAspect="1" noChangeArrowheads="1"/>
          </p:cNvPicPr>
          <p:nvPr/>
        </p:nvPicPr>
        <p:blipFill>
          <a:blip r:embed="rId3"/>
          <a:srcRect l="27049" r="27478"/>
          <a:stretch>
            <a:fillRect/>
          </a:stretch>
        </p:blipFill>
        <p:spPr bwMode="auto">
          <a:xfrm>
            <a:off x="428625" y="1557338"/>
            <a:ext cx="1857375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500063" y="357188"/>
            <a:ext cx="40719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mk-MK" sz="22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Аорто-биилијакално</a:t>
            </a:r>
            <a:r>
              <a:rPr lang="mk-MK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mk-MK" sz="22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оклузивно</a:t>
            </a:r>
            <a:r>
              <a:rPr lang="mk-MK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заболување</a:t>
            </a:r>
          </a:p>
          <a:p>
            <a:pPr>
              <a:defRPr/>
            </a:pPr>
            <a:r>
              <a:rPr lang="mk-MK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- </a:t>
            </a:r>
            <a:r>
              <a:rPr lang="en-US" sz="22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Sy</a:t>
            </a:r>
            <a:r>
              <a:rPr lang="en-US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2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Lerisch</a:t>
            </a:r>
            <a:r>
              <a:rPr lang="en-US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mk-MK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</a:t>
            </a:r>
            <a:endParaRPr lang="en-US" sz="2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63" y="1643063"/>
            <a:ext cx="299720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Line 9"/>
          <p:cNvSpPr>
            <a:spLocks noChangeShapeType="1"/>
          </p:cNvSpPr>
          <p:nvPr/>
        </p:nvSpPr>
        <p:spPr bwMode="auto">
          <a:xfrm>
            <a:off x="476250" y="2060575"/>
            <a:ext cx="647700" cy="14446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17414" name="Line 11"/>
          <p:cNvSpPr>
            <a:spLocks noChangeShapeType="1"/>
          </p:cNvSpPr>
          <p:nvPr/>
        </p:nvSpPr>
        <p:spPr bwMode="auto">
          <a:xfrm>
            <a:off x="2928938" y="2428875"/>
            <a:ext cx="647700" cy="14446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3563938" y="549275"/>
            <a:ext cx="165735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endParaRPr lang="en-US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2714625" y="5143500"/>
            <a:ext cx="3240088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mk-MK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неможност за изведување на класична ангиографија</a:t>
            </a:r>
            <a:endParaRPr lang="en-US" sz="16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741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75" y="1500188"/>
            <a:ext cx="2357438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8" name="Line 8"/>
          <p:cNvSpPr>
            <a:spLocks noChangeShapeType="1"/>
          </p:cNvSpPr>
          <p:nvPr/>
        </p:nvSpPr>
        <p:spPr bwMode="auto">
          <a:xfrm flipH="1">
            <a:off x="7286625" y="2071688"/>
            <a:ext cx="304800" cy="1524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17419" name="Line 9"/>
          <p:cNvSpPr>
            <a:spLocks noChangeShapeType="1"/>
          </p:cNvSpPr>
          <p:nvPr/>
        </p:nvSpPr>
        <p:spPr bwMode="auto">
          <a:xfrm>
            <a:off x="6572250" y="2286000"/>
            <a:ext cx="341313" cy="762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pic>
        <p:nvPicPr>
          <p:cNvPr id="17420" name="Picture 5" descr="se003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13" y="4064000"/>
            <a:ext cx="2286000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1" name="Line 10"/>
          <p:cNvSpPr>
            <a:spLocks noChangeShapeType="1"/>
          </p:cNvSpPr>
          <p:nvPr/>
        </p:nvSpPr>
        <p:spPr bwMode="auto">
          <a:xfrm>
            <a:off x="6429375" y="5041900"/>
            <a:ext cx="363538" cy="7778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17422" name="Line 11"/>
          <p:cNvSpPr>
            <a:spLocks noChangeShapeType="1"/>
          </p:cNvSpPr>
          <p:nvPr/>
        </p:nvSpPr>
        <p:spPr bwMode="auto">
          <a:xfrm flipH="1">
            <a:off x="7358063" y="4824413"/>
            <a:ext cx="284162" cy="19208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4929188" y="785813"/>
            <a:ext cx="414337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mk-MK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Oclusio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art.iliaca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comm.bill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75" y="0"/>
            <a:ext cx="5184775" cy="696913"/>
          </a:xfrm>
        </p:spPr>
        <p:txBody>
          <a:bodyPr/>
          <a:lstStyle/>
          <a:p>
            <a:pPr>
              <a:defRPr/>
            </a:pPr>
            <a:r>
              <a:rPr lang="mk-MK" sz="3200" smtClean="0"/>
              <a:t>64 МСКТ Ангиографија</a:t>
            </a:r>
            <a:endParaRPr lang="en-US" sz="3200" smtClean="0"/>
          </a:p>
        </p:txBody>
      </p:sp>
      <p:pic>
        <p:nvPicPr>
          <p:cNvPr id="1843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765175"/>
            <a:ext cx="165258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284538"/>
            <a:ext cx="2022475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4025" y="836613"/>
            <a:ext cx="1604963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476250"/>
            <a:ext cx="1584325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Oval 14"/>
          <p:cNvSpPr>
            <a:spLocks noChangeArrowheads="1"/>
          </p:cNvSpPr>
          <p:nvPr/>
        </p:nvSpPr>
        <p:spPr bwMode="auto">
          <a:xfrm>
            <a:off x="3059113" y="3716338"/>
            <a:ext cx="1223962" cy="1150937"/>
          </a:xfrm>
          <a:prstGeom prst="ellips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mk-MK"/>
          </a:p>
        </p:txBody>
      </p:sp>
      <p:sp>
        <p:nvSpPr>
          <p:cNvPr id="18440" name="Line 16"/>
          <p:cNvSpPr>
            <a:spLocks noChangeShapeType="1"/>
          </p:cNvSpPr>
          <p:nvPr/>
        </p:nvSpPr>
        <p:spPr bwMode="auto">
          <a:xfrm>
            <a:off x="323850" y="3573463"/>
            <a:ext cx="647700" cy="14446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18441" name="Line 17"/>
          <p:cNvSpPr>
            <a:spLocks noChangeShapeType="1"/>
          </p:cNvSpPr>
          <p:nvPr/>
        </p:nvSpPr>
        <p:spPr bwMode="auto">
          <a:xfrm flipV="1">
            <a:off x="5580063" y="4581525"/>
            <a:ext cx="360362" cy="100806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18442" name="Line 18"/>
          <p:cNvSpPr>
            <a:spLocks noChangeShapeType="1"/>
          </p:cNvSpPr>
          <p:nvPr/>
        </p:nvSpPr>
        <p:spPr bwMode="auto">
          <a:xfrm>
            <a:off x="6300788" y="3068638"/>
            <a:ext cx="935037" cy="230505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64532" name="Rectangle 20"/>
          <p:cNvSpPr>
            <a:spLocks noChangeArrowheads="1"/>
          </p:cNvSpPr>
          <p:nvPr/>
        </p:nvSpPr>
        <p:spPr bwMode="auto">
          <a:xfrm>
            <a:off x="4356100" y="2636838"/>
            <a:ext cx="31686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mk-MK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- феморо-крурален бајпас</a:t>
            </a:r>
            <a:endParaRPr lang="en-US" sz="1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4533" name="Rectangle 21"/>
          <p:cNvSpPr>
            <a:spLocks noChangeArrowheads="1"/>
          </p:cNvSpPr>
          <p:nvPr/>
        </p:nvSpPr>
        <p:spPr bwMode="auto">
          <a:xfrm>
            <a:off x="4500563" y="5445125"/>
            <a:ext cx="22320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mk-MK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- </a:t>
            </a:r>
            <a:r>
              <a:rPr lang="en-US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Aneurisma a.popliteae</a:t>
            </a:r>
          </a:p>
        </p:txBody>
      </p:sp>
      <p:sp>
        <p:nvSpPr>
          <p:cNvPr id="18445" name="Line 22"/>
          <p:cNvSpPr>
            <a:spLocks noChangeShapeType="1"/>
          </p:cNvSpPr>
          <p:nvPr/>
        </p:nvSpPr>
        <p:spPr bwMode="auto">
          <a:xfrm flipV="1">
            <a:off x="1258888" y="4221163"/>
            <a:ext cx="288925" cy="50323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75" y="0"/>
            <a:ext cx="5184775" cy="696913"/>
          </a:xfrm>
        </p:spPr>
        <p:txBody>
          <a:bodyPr/>
          <a:lstStyle/>
          <a:p>
            <a:pPr>
              <a:defRPr/>
            </a:pPr>
            <a:r>
              <a:rPr lang="mk-MK" sz="3200" smtClean="0"/>
              <a:t>64 МСКТ Ангиографија</a:t>
            </a:r>
            <a:endParaRPr lang="en-US" sz="3200" smtClean="0"/>
          </a:p>
        </p:txBody>
      </p:sp>
      <p:pic>
        <p:nvPicPr>
          <p:cNvPr id="19459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908050"/>
            <a:ext cx="2778125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1412875"/>
            <a:ext cx="2386013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8038" y="1412875"/>
            <a:ext cx="2744787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Line 18"/>
          <p:cNvSpPr>
            <a:spLocks noChangeShapeType="1"/>
          </p:cNvSpPr>
          <p:nvPr/>
        </p:nvSpPr>
        <p:spPr bwMode="auto">
          <a:xfrm>
            <a:off x="4859338" y="2924175"/>
            <a:ext cx="647700" cy="14446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19463" name="Line 19"/>
          <p:cNvSpPr>
            <a:spLocks noChangeShapeType="1"/>
          </p:cNvSpPr>
          <p:nvPr/>
        </p:nvSpPr>
        <p:spPr bwMode="auto">
          <a:xfrm>
            <a:off x="6877050" y="3716338"/>
            <a:ext cx="647700" cy="14446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19464" name="Oval 20"/>
          <p:cNvSpPr>
            <a:spLocks noChangeArrowheads="1"/>
          </p:cNvSpPr>
          <p:nvPr/>
        </p:nvSpPr>
        <p:spPr bwMode="auto">
          <a:xfrm>
            <a:off x="1619250" y="3716338"/>
            <a:ext cx="1223963" cy="1150937"/>
          </a:xfrm>
          <a:prstGeom prst="ellips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mk-MK"/>
          </a:p>
        </p:txBody>
      </p:sp>
      <p:sp>
        <p:nvSpPr>
          <p:cNvPr id="68629" name="Rectangle 21"/>
          <p:cNvSpPr>
            <a:spLocks noChangeArrowheads="1"/>
          </p:cNvSpPr>
          <p:nvPr/>
        </p:nvSpPr>
        <p:spPr bwMode="auto">
          <a:xfrm>
            <a:off x="5148263" y="692150"/>
            <a:ext cx="3168650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buFontTx/>
              <a:buChar char="-"/>
              <a:defRPr/>
            </a:pPr>
            <a:r>
              <a:rPr lang="mk-MK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 феморо-крурален бајпас</a:t>
            </a:r>
            <a:br>
              <a:rPr lang="mk-MK" sz="16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mk-MK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   со автологна вена</a:t>
            </a:r>
            <a:endParaRPr lang="en-US" sz="1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0"/>
            <a:ext cx="6696075" cy="696913"/>
          </a:xfrm>
        </p:spPr>
        <p:txBody>
          <a:bodyPr/>
          <a:lstStyle/>
          <a:p>
            <a:pPr>
              <a:defRPr/>
            </a:pPr>
            <a:r>
              <a:rPr lang="mk-MK" sz="3200" smtClean="0"/>
              <a:t>64 МСКТ Ангиографија</a:t>
            </a:r>
            <a:r>
              <a:rPr lang="en-US" sz="3200" smtClean="0"/>
              <a:t> </a:t>
            </a:r>
            <a:r>
              <a:rPr lang="mk-MK" sz="3200" smtClean="0"/>
              <a:t>на раце</a:t>
            </a:r>
            <a:endParaRPr lang="en-US" sz="3200" smtClean="0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4751388" y="5734050"/>
            <a:ext cx="37814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mk-MK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- </a:t>
            </a:r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T</a:t>
            </a:r>
            <a:r>
              <a:rPr lang="mk-MK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ромбоза на </a:t>
            </a:r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art.axillaris l.dex.</a:t>
            </a:r>
          </a:p>
        </p:txBody>
      </p:sp>
      <p:pic>
        <p:nvPicPr>
          <p:cNvPr id="2048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1196975"/>
            <a:ext cx="2551112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96975"/>
            <a:ext cx="2540000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125" y="1412875"/>
            <a:ext cx="2214563" cy="40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7538" y="1341438"/>
            <a:ext cx="24288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Line 14"/>
          <p:cNvSpPr>
            <a:spLocks noChangeShapeType="1"/>
          </p:cNvSpPr>
          <p:nvPr/>
        </p:nvSpPr>
        <p:spPr bwMode="auto">
          <a:xfrm flipH="1">
            <a:off x="7667625" y="2997200"/>
            <a:ext cx="828675" cy="2159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20489" name="Line 15"/>
          <p:cNvSpPr>
            <a:spLocks noChangeShapeType="1"/>
          </p:cNvSpPr>
          <p:nvPr/>
        </p:nvSpPr>
        <p:spPr bwMode="auto">
          <a:xfrm flipH="1">
            <a:off x="5724525" y="2997200"/>
            <a:ext cx="863600" cy="2159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e000"/>
          <p:cNvPicPr>
            <a:picLocks noChangeAspect="1" noChangeArrowheads="1"/>
          </p:cNvPicPr>
          <p:nvPr/>
        </p:nvPicPr>
        <p:blipFill>
          <a:blip r:embed="rId3"/>
          <a:srcRect l="11073" r="11073"/>
          <a:stretch>
            <a:fillRect/>
          </a:stretch>
        </p:blipFill>
        <p:spPr bwMode="auto">
          <a:xfrm>
            <a:off x="3530600" y="1052513"/>
            <a:ext cx="24098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2268538" y="-220663"/>
            <a:ext cx="5040312" cy="1201738"/>
          </a:xfrm>
        </p:spPr>
        <p:txBody>
          <a:bodyPr/>
          <a:lstStyle/>
          <a:p>
            <a:pPr>
              <a:defRPr/>
            </a:pPr>
            <a:r>
              <a:rPr lang="en-US" sz="2800" smtClean="0"/>
              <a:t> </a:t>
            </a:r>
            <a:r>
              <a:rPr lang="mk-MK" sz="2800" smtClean="0"/>
              <a:t>  </a:t>
            </a:r>
            <a:r>
              <a:rPr lang="en-US" sz="2800" smtClean="0"/>
              <a:t> </a:t>
            </a:r>
            <a:r>
              <a:rPr lang="mk-MK" sz="2800" smtClean="0"/>
              <a:t>64 МСКТ Ангиографија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>       </a:t>
            </a:r>
            <a:r>
              <a:rPr lang="mk-MK" sz="2400" smtClean="0"/>
              <a:t>   </a:t>
            </a:r>
            <a:r>
              <a:rPr lang="en-US" sz="2400" smtClean="0"/>
              <a:t> + </a:t>
            </a:r>
            <a:r>
              <a:rPr lang="mk-MK" sz="2400" smtClean="0"/>
              <a:t>споредни наоди</a:t>
            </a:r>
            <a:r>
              <a:rPr lang="mk-MK" sz="2800" smtClean="0"/>
              <a:t>   </a:t>
            </a:r>
            <a:endParaRPr lang="en-US" sz="2800" smtClean="0"/>
          </a:p>
        </p:txBody>
      </p:sp>
      <p:pic>
        <p:nvPicPr>
          <p:cNvPr id="21508" name="Picture 4" descr="cystis renis d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3860800"/>
            <a:ext cx="20891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755650" y="5805488"/>
            <a:ext cx="1944688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cystis renis dex.</a:t>
            </a:r>
            <a:r>
              <a:rPr lang="mk-MK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endParaRPr lang="en-US" sz="2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1510" name="Picture 6" descr="haemangiom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1196975"/>
            <a:ext cx="208756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395288" y="3068638"/>
            <a:ext cx="302418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haemangioma lobi sin.hepatis</a:t>
            </a:r>
            <a:r>
              <a:rPr lang="mk-MK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endParaRPr lang="en-US" sz="1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1512" name="Picture 8" descr="corona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0425" y="1052513"/>
            <a:ext cx="280828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5076825" y="3933825"/>
            <a:ext cx="2016125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Ca v.urinariae</a:t>
            </a:r>
            <a:r>
              <a:rPr lang="mk-MK" sz="1600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endParaRPr lang="en-US" sz="1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 flipV="1">
            <a:off x="3924300" y="2924175"/>
            <a:ext cx="576263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V="1">
            <a:off x="6732588" y="3068638"/>
            <a:ext cx="433387" cy="6492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 flipH="1" flipV="1">
            <a:off x="1258888" y="5445125"/>
            <a:ext cx="360362" cy="3603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pic>
        <p:nvPicPr>
          <p:cNvPr id="21517" name="Picture 13" descr="se000a"/>
          <p:cNvPicPr>
            <a:picLocks noChangeAspect="1" noChangeArrowheads="1"/>
          </p:cNvPicPr>
          <p:nvPr/>
        </p:nvPicPr>
        <p:blipFill>
          <a:blip r:embed="rId7"/>
          <a:srcRect l="7382" t="7382" r="7382" b="7382"/>
          <a:stretch>
            <a:fillRect/>
          </a:stretch>
        </p:blipFill>
        <p:spPr bwMode="auto">
          <a:xfrm>
            <a:off x="3779838" y="44370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3995738" y="6021388"/>
            <a:ext cx="194468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hernia ventralis</a:t>
            </a:r>
            <a:r>
              <a:rPr lang="mk-MK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endParaRPr lang="en-US" sz="14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1519" name="Picture 15" descr="se000"/>
          <p:cNvPicPr>
            <a:picLocks noChangeAspect="1" noChangeArrowheads="1"/>
          </p:cNvPicPr>
          <p:nvPr/>
        </p:nvPicPr>
        <p:blipFill>
          <a:blip r:embed="rId8"/>
          <a:srcRect l="7382" t="7382" r="7382" b="7382"/>
          <a:stretch>
            <a:fillRect/>
          </a:stretch>
        </p:blipFill>
        <p:spPr bwMode="auto">
          <a:xfrm>
            <a:off x="6659563" y="4365625"/>
            <a:ext cx="182721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6948488" y="6021388"/>
            <a:ext cx="194468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hiatus hernia</a:t>
            </a:r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>
            <a:off x="1692275" y="1196975"/>
            <a:ext cx="287338" cy="503238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21522" name="Line 19"/>
          <p:cNvSpPr>
            <a:spLocks noChangeShapeType="1"/>
          </p:cNvSpPr>
          <p:nvPr/>
        </p:nvSpPr>
        <p:spPr bwMode="auto">
          <a:xfrm flipH="1">
            <a:off x="1908175" y="4221163"/>
            <a:ext cx="431800" cy="2159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21523" name="Line 22"/>
          <p:cNvSpPr>
            <a:spLocks noChangeShapeType="1"/>
          </p:cNvSpPr>
          <p:nvPr/>
        </p:nvSpPr>
        <p:spPr bwMode="auto">
          <a:xfrm>
            <a:off x="3995738" y="4365625"/>
            <a:ext cx="287337" cy="503238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21524" name="Line 23"/>
          <p:cNvSpPr>
            <a:spLocks noChangeShapeType="1"/>
          </p:cNvSpPr>
          <p:nvPr/>
        </p:nvSpPr>
        <p:spPr bwMode="auto">
          <a:xfrm flipH="1" flipV="1">
            <a:off x="7812088" y="5516563"/>
            <a:ext cx="288925" cy="504825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2852738"/>
            <a:ext cx="7273925" cy="3095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800" smtClean="0"/>
          </a:p>
          <a:p>
            <a:pPr eaLnBrk="1" hangingPunct="1">
              <a:lnSpc>
                <a:spcPct val="80000"/>
              </a:lnSpc>
            </a:pPr>
            <a:r>
              <a:rPr lang="mk-MK" sz="1800" smtClean="0"/>
              <a:t>неинвазивна (комфорна) метода</a:t>
            </a:r>
          </a:p>
          <a:p>
            <a:pPr eaLnBrk="1" hangingPunct="1">
              <a:lnSpc>
                <a:spcPct val="80000"/>
              </a:lnSpc>
            </a:pPr>
            <a:r>
              <a:rPr lang="mk-MK" sz="1800" smtClean="0"/>
              <a:t>кратко трае</a:t>
            </a:r>
            <a:endParaRPr lang="en-US" sz="1800" smtClean="0"/>
          </a:p>
          <a:p>
            <a:pPr eaLnBrk="1" hangingPunct="1">
              <a:lnSpc>
                <a:spcPct val="80000"/>
              </a:lnSpc>
            </a:pPr>
            <a:r>
              <a:rPr lang="en-US" sz="1800" smtClean="0"/>
              <a:t>мал број на контраиндикации (преосетливост на контр</a:t>
            </a:r>
            <a:r>
              <a:rPr lang="mk-MK" sz="1800" smtClean="0"/>
              <a:t>.ср.</a:t>
            </a:r>
            <a:r>
              <a:rPr lang="en-US" sz="180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/>
              <a:t>тешки пациенти (непо</a:t>
            </a:r>
            <a:r>
              <a:rPr lang="mk-MK" sz="1800" smtClean="0"/>
              <a:t>движни</a:t>
            </a:r>
            <a:r>
              <a:rPr lang="en-US" sz="1800" smtClean="0"/>
              <a:t>, политраума)</a:t>
            </a:r>
            <a:endParaRPr lang="mk-MK" sz="1800" smtClean="0"/>
          </a:p>
          <a:p>
            <a:pPr eaLnBrk="1" hangingPunct="1">
              <a:lnSpc>
                <a:spcPct val="80000"/>
              </a:lnSpc>
            </a:pPr>
            <a:r>
              <a:rPr lang="en-US" sz="1800" smtClean="0"/>
              <a:t>метални страни тела (клипси,стентови) не</a:t>
            </a:r>
            <a:r>
              <a:rPr lang="mk-MK" sz="1800" smtClean="0"/>
              <a:t> се </a:t>
            </a:r>
            <a:r>
              <a:rPr lang="en-US" sz="1800" smtClean="0"/>
              <a:t> проблем</a:t>
            </a:r>
            <a:endParaRPr lang="mk-MK" sz="1800" smtClean="0"/>
          </a:p>
          <a:p>
            <a:pPr eaLnBrk="1" hangingPunct="1">
              <a:lnSpc>
                <a:spcPct val="80000"/>
              </a:lnSpc>
            </a:pPr>
            <a:r>
              <a:rPr lang="mk-MK" sz="1800" smtClean="0"/>
              <a:t>софтверски пакети за 3Д приказ и реконструкции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mk-MK" sz="1800" smtClean="0"/>
              <a:t>	(</a:t>
            </a:r>
            <a:r>
              <a:rPr lang="en-US" sz="1800" smtClean="0"/>
              <a:t>MIP, VR, MPR, CPR, Autobone</a:t>
            </a:r>
            <a:r>
              <a:rPr lang="mk-MK" sz="1800" smtClean="0"/>
              <a:t>, </a:t>
            </a:r>
            <a:r>
              <a:rPr lang="en-US" sz="1800" smtClean="0"/>
              <a:t>Vessel analysis, </a:t>
            </a:r>
            <a:r>
              <a:rPr lang="mk-MK" sz="1800" smtClean="0"/>
              <a:t>...</a:t>
            </a:r>
            <a:r>
              <a:rPr lang="en-US" sz="1800" smtClean="0"/>
              <a:t>)</a:t>
            </a:r>
            <a:endParaRPr lang="mk-MK" sz="1800" smtClean="0"/>
          </a:p>
          <a:p>
            <a:pPr eaLnBrk="1" hangingPunct="1">
              <a:lnSpc>
                <a:spcPct val="80000"/>
              </a:lnSpc>
            </a:pPr>
            <a:r>
              <a:rPr lang="mk-MK" sz="1800" smtClean="0"/>
              <a:t>приказ на калцификати, плаки, тромби</a:t>
            </a:r>
            <a:endParaRPr lang="en-US" sz="1800" smtClean="0"/>
          </a:p>
          <a:p>
            <a:pPr eaLnBrk="1" hangingPunct="1">
              <a:lnSpc>
                <a:spcPct val="80000"/>
              </a:lnSpc>
            </a:pPr>
            <a:r>
              <a:rPr lang="mk-MK" sz="1800" smtClean="0"/>
              <a:t>споредни наоди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800" smtClean="0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971550" y="836613"/>
            <a:ext cx="324008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mk-MK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ЗАКЛУЧОК</a:t>
            </a:r>
            <a:endParaRPr lang="en-US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323850" y="1916113"/>
            <a:ext cx="42481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mk-MK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64 МСКТ Ангиографија</a:t>
            </a:r>
            <a:endParaRPr lang="en-US" sz="2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6870" name="aorta torakoabdom.aneu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435600" y="188913"/>
            <a:ext cx="340042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4" fill="hold"/>
                                        <p:tgtEl>
                                          <p:spTgt spid="368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87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8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68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82650" y="260350"/>
            <a:ext cx="7793038" cy="600075"/>
          </a:xfrm>
        </p:spPr>
        <p:txBody>
          <a:bodyPr anchor="b"/>
          <a:lstStyle/>
          <a:p>
            <a:pPr eaLnBrk="1" hangingPunct="1"/>
            <a:endParaRPr lang="en-US" sz="3200" smtClean="0">
              <a:solidFill>
                <a:schemeClr val="tx1"/>
              </a:solidFill>
            </a:endParaRPr>
          </a:p>
        </p:txBody>
      </p:sp>
      <p:pic>
        <p:nvPicPr>
          <p:cNvPr id="5123" name="Picture 5" descr="cardiac arteries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3357563"/>
            <a:ext cx="2943225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8038" y="3284538"/>
            <a:ext cx="26336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leva predna src arterija 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188913"/>
            <a:ext cx="2592388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Line 7"/>
          <p:cNvSpPr>
            <a:spLocks noChangeShapeType="1"/>
          </p:cNvSpPr>
          <p:nvPr/>
        </p:nvSpPr>
        <p:spPr bwMode="auto">
          <a:xfrm flipH="1">
            <a:off x="2124075" y="1412875"/>
            <a:ext cx="76200" cy="228600"/>
          </a:xfrm>
          <a:prstGeom prst="line">
            <a:avLst/>
          </a:prstGeom>
          <a:noFill/>
          <a:ln w="4762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5127" name="Line 8"/>
          <p:cNvSpPr>
            <a:spLocks noChangeShapeType="1"/>
          </p:cNvSpPr>
          <p:nvPr/>
        </p:nvSpPr>
        <p:spPr bwMode="auto">
          <a:xfrm flipH="1">
            <a:off x="4572000" y="4221163"/>
            <a:ext cx="76200" cy="228600"/>
          </a:xfrm>
          <a:prstGeom prst="line">
            <a:avLst/>
          </a:prstGeom>
          <a:noFill/>
          <a:ln w="4762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sp>
        <p:nvSpPr>
          <p:cNvPr id="5128" name="Line 10"/>
          <p:cNvSpPr>
            <a:spLocks noChangeShapeType="1"/>
          </p:cNvSpPr>
          <p:nvPr/>
        </p:nvSpPr>
        <p:spPr bwMode="auto">
          <a:xfrm flipH="1">
            <a:off x="4787900" y="1268413"/>
            <a:ext cx="76200" cy="228600"/>
          </a:xfrm>
          <a:prstGeom prst="line">
            <a:avLst/>
          </a:prstGeom>
          <a:noFill/>
          <a:ln w="4762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mk-MK"/>
          </a:p>
        </p:txBody>
      </p:sp>
      <p:pic>
        <p:nvPicPr>
          <p:cNvPr id="5129" name="Picture 4" descr="se00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8313" y="188913"/>
            <a:ext cx="27368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THIEFINMIP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5940425" y="260350"/>
            <a:ext cx="305117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se053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6072188" y="3357563"/>
            <a:ext cx="2808287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0" fill="hold"/>
                                        <p:tgtEl>
                                          <p:spTgt spid="12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9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2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0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30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arterija so meshan plak kalcifikat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313" y="214313"/>
            <a:ext cx="2000250" cy="2786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214313"/>
            <a:ext cx="2214562" cy="28082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pSp>
        <p:nvGrpSpPr>
          <p:cNvPr id="6148" name="Group 2"/>
          <p:cNvGrpSpPr>
            <a:grpSpLocks/>
          </p:cNvGrpSpPr>
          <p:nvPr/>
        </p:nvGrpSpPr>
        <p:grpSpPr bwMode="auto">
          <a:xfrm>
            <a:off x="2000250" y="3214688"/>
            <a:ext cx="1714500" cy="2928937"/>
            <a:chOff x="92" y="164"/>
            <a:chExt cx="3765" cy="3266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>
              <a:lum bright="12000" contrast="18000"/>
            </a:blip>
            <a:srcRect b="13254"/>
            <a:stretch>
              <a:fillRect/>
            </a:stretch>
          </p:blipFill>
          <p:spPr bwMode="auto">
            <a:xfrm>
              <a:off x="92" y="164"/>
              <a:ext cx="3765" cy="326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132" y="254"/>
              <a:ext cx="680" cy="9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mk-MK"/>
            </a:p>
          </p:txBody>
        </p:sp>
      </p:grp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3230563"/>
            <a:ext cx="1714500" cy="28575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175" name="Picture 9"/>
          <p:cNvPicPr>
            <a:picLocks noChangeAspect="1" noChangeArrowheads="1"/>
          </p:cNvPicPr>
          <p:nvPr/>
        </p:nvPicPr>
        <p:blipFill>
          <a:blip r:embed="rId7">
            <a:lum bright="-12000"/>
          </a:blip>
          <a:srcRect/>
          <a:stretch>
            <a:fillRect/>
          </a:stretch>
        </p:blipFill>
        <p:spPr bwMode="auto">
          <a:xfrm>
            <a:off x="3786188" y="3230563"/>
            <a:ext cx="944562" cy="28575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176" name="Picture 3" descr="Picture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14938" y="214313"/>
            <a:ext cx="3071812" cy="30130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177" name="Picture 4" descr="Picture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86313" y="3714750"/>
            <a:ext cx="2152650" cy="23050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178" name="Picture 5" descr="Picture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00875" y="3714750"/>
            <a:ext cx="1931988" cy="2286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154" name="Line 7"/>
          <p:cNvSpPr>
            <a:spLocks noChangeShapeType="1"/>
          </p:cNvSpPr>
          <p:nvPr/>
        </p:nvSpPr>
        <p:spPr bwMode="auto">
          <a:xfrm flipH="1">
            <a:off x="7000875" y="1285875"/>
            <a:ext cx="504825" cy="5778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mk-MK"/>
          </a:p>
        </p:txBody>
      </p:sp>
      <p:sp>
        <p:nvSpPr>
          <p:cNvPr id="6155" name="Line 7"/>
          <p:cNvSpPr>
            <a:spLocks noChangeShapeType="1"/>
          </p:cNvSpPr>
          <p:nvPr/>
        </p:nvSpPr>
        <p:spPr bwMode="auto">
          <a:xfrm flipH="1">
            <a:off x="5572125" y="4429125"/>
            <a:ext cx="504825" cy="5778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mk-MK"/>
          </a:p>
        </p:txBody>
      </p:sp>
      <p:sp>
        <p:nvSpPr>
          <p:cNvPr id="6156" name="Line 7"/>
          <p:cNvSpPr>
            <a:spLocks noChangeShapeType="1"/>
          </p:cNvSpPr>
          <p:nvPr/>
        </p:nvSpPr>
        <p:spPr bwMode="auto">
          <a:xfrm flipH="1">
            <a:off x="8001000" y="4143375"/>
            <a:ext cx="504825" cy="5778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mk-MK"/>
          </a:p>
        </p:txBody>
      </p:sp>
      <p:sp>
        <p:nvSpPr>
          <p:cNvPr id="16" name="Rectangle 15"/>
          <p:cNvSpPr/>
          <p:nvPr/>
        </p:nvSpPr>
        <p:spPr>
          <a:xfrm>
            <a:off x="4786313" y="142875"/>
            <a:ext cx="4214812" cy="5929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mk-MK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188913"/>
            <a:ext cx="8640762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latin typeface="Times New Roman" pitchFamily="18" charset="0"/>
              </a:rPr>
              <a:t>64 КТ КОРОНАРОГРАФИЈА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br>
              <a:rPr lang="en-US" sz="320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sz="2000" smtClean="0">
                <a:solidFill>
                  <a:schemeClr val="tx1"/>
                </a:solidFill>
                <a:latin typeface="Times New Roman" pitchFamily="18" charset="0"/>
              </a:rPr>
              <a:t>Вродени аномалии на коронарните крвни садови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 l="8635" t="17110" r="7381" b="1360"/>
          <a:stretch>
            <a:fillRect/>
          </a:stretch>
        </p:blipFill>
        <p:spPr bwMode="auto">
          <a:xfrm>
            <a:off x="250825" y="1412875"/>
            <a:ext cx="2165350" cy="25209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/>
          <a:srcRect l="8339" t="17493" r="13898" b="10112"/>
          <a:stretch>
            <a:fillRect/>
          </a:stretch>
        </p:blipFill>
        <p:spPr bwMode="auto">
          <a:xfrm>
            <a:off x="250825" y="4005263"/>
            <a:ext cx="2147888" cy="23066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8917" name="Picture 5" descr="Nanush Atanas_14"/>
          <p:cNvPicPr>
            <a:picLocks noChangeAspect="1" noChangeArrowheads="1"/>
          </p:cNvPicPr>
          <p:nvPr/>
        </p:nvPicPr>
        <p:blipFill>
          <a:blip r:embed="rId5"/>
          <a:srcRect l="22145" t="22145" r="22145" b="22145"/>
          <a:stretch>
            <a:fillRect/>
          </a:stretch>
        </p:blipFill>
        <p:spPr bwMode="auto">
          <a:xfrm>
            <a:off x="2700338" y="1412875"/>
            <a:ext cx="2735262" cy="35290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8918" name="Picture 7" descr="lh"/>
          <p:cNvPicPr>
            <a:picLocks noChangeAspect="1" noChangeArrowheads="1"/>
          </p:cNvPicPr>
          <p:nvPr/>
        </p:nvPicPr>
        <p:blipFill>
          <a:blip r:embed="rId6"/>
          <a:srcRect l="22145" t="29527" r="18454" b="3691"/>
          <a:stretch>
            <a:fillRect/>
          </a:stretch>
        </p:blipFill>
        <p:spPr bwMode="auto">
          <a:xfrm>
            <a:off x="5724525" y="1412875"/>
            <a:ext cx="2689225" cy="34559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2627313" y="5013325"/>
            <a:ext cx="6192837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mk-MK" sz="1400"/>
              <a:t>Аномално излезиште на </a:t>
            </a:r>
            <a:r>
              <a:rPr lang="en-US" sz="1400"/>
              <a:t>LMA </a:t>
            </a:r>
            <a:r>
              <a:rPr lang="mk-MK" sz="1400"/>
              <a:t>од пулмоналната артерија</a:t>
            </a:r>
            <a:r>
              <a:rPr lang="en-US" sz="1400"/>
              <a:t> ALCAPA SY</a:t>
            </a:r>
            <a:endParaRPr lang="mk-MK" sz="1400"/>
          </a:p>
          <a:p>
            <a:pPr>
              <a:spcBef>
                <a:spcPct val="50000"/>
              </a:spcBef>
            </a:pPr>
            <a:r>
              <a:rPr lang="en-US" sz="1400"/>
              <a:t>(Bland White Garland), </a:t>
            </a:r>
            <a:r>
              <a:rPr lang="mk-MK" sz="1400"/>
              <a:t>тортуозни, аневризматски коронарки со колатерали помеѓу </a:t>
            </a:r>
            <a:r>
              <a:rPr lang="en-US" sz="1400"/>
              <a:t>RCA </a:t>
            </a:r>
            <a:r>
              <a:rPr lang="mk-MK" sz="1400"/>
              <a:t>и </a:t>
            </a:r>
            <a:r>
              <a:rPr lang="en-US" sz="1400"/>
              <a:t>LAD</a:t>
            </a:r>
            <a:r>
              <a:rPr lang="en-US" sz="1600"/>
              <a:t> </a:t>
            </a:r>
            <a:endParaRPr lang="en-GB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40" name="Picture 4" descr="sala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33375"/>
            <a:ext cx="3987800" cy="30686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0962" name="Picture 3" descr="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500438"/>
            <a:ext cx="2087563" cy="23764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0964" name="Picture 3" descr="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2588" y="3500438"/>
            <a:ext cx="2087562" cy="23764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se000.mpg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7"/>
          <a:srcRect/>
          <a:stretch>
            <a:fillRect/>
          </a:stretch>
        </p:blipFill>
        <p:spPr>
          <a:xfrm>
            <a:off x="214313" y="1357313"/>
            <a:ext cx="4286250" cy="43576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ln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404813"/>
            <a:ext cx="2735263" cy="31416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2772" name="valvula se000.avi">
            <a:hlinkClick r:id="" action="ppaction://media"/>
          </p:cNvPr>
          <p:cNvPicPr>
            <a:picLocks noGrp="1" noRot="1" noChangeAspect="1" noChangeArrowheads="1"/>
          </p:cNvPicPr>
          <p:nvPr>
            <p:ph idx="4294967295"/>
            <a:videoFile r:link="rId1"/>
          </p:nvPr>
        </p:nvPicPr>
        <p:blipFill>
          <a:blip r:embed="rId6"/>
          <a:srcRect/>
          <a:stretch>
            <a:fillRect/>
          </a:stretch>
        </p:blipFill>
        <p:spPr>
          <a:xfrm>
            <a:off x="214313" y="3643313"/>
            <a:ext cx="2592387" cy="2665412"/>
          </a:xfrm>
        </p:spPr>
      </p:pic>
      <p:pic>
        <p:nvPicPr>
          <p:cNvPr id="7" name="Picture 5" descr="2"/>
          <p:cNvPicPr>
            <a:picLocks noChangeAspect="1" noChangeArrowheads="1"/>
          </p:cNvPicPr>
          <p:nvPr/>
        </p:nvPicPr>
        <p:blipFill>
          <a:blip r:embed="rId7"/>
          <a:srcRect l="14764" t="14764" r="14764" b="14764"/>
          <a:stretch>
            <a:fillRect/>
          </a:stretch>
        </p:blipFill>
        <p:spPr bwMode="auto">
          <a:xfrm>
            <a:off x="3059113" y="404813"/>
            <a:ext cx="2881312" cy="31670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1753" name="Arsic Zoran_filmic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6011863" y="404813"/>
            <a:ext cx="2881312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14688" y="3643313"/>
            <a:ext cx="2733675" cy="26431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72188" y="3714750"/>
            <a:ext cx="2665412" cy="25003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7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84" fill="hold"/>
                                        <p:tgtEl>
                                          <p:spTgt spid="317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77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7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27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2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75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7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17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>
                <a:latin typeface="Times New Roman" pitchFamily="18" charset="0"/>
              </a:rPr>
              <a:t>64 КТ КОРОНАРОГРАФИЈА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268413"/>
            <a:ext cx="2892425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Ограничувања: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Поголема срцева фреквенција од 65-70 во мин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Несоработка со пациентот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Изразени калцификации на коронарните артерии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Гојазни пациенти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Внимателно: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тешки облици на дијабетес мелитус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бубрежна инсуфициенција 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Хипертиреоза</a:t>
            </a:r>
            <a:endParaRPr lang="en-US" sz="14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400" smtClean="0">
                <a:latin typeface="Times New Roman" pitchFamily="18" charset="0"/>
              </a:rPr>
              <a:t>Несакани реакции</a:t>
            </a:r>
            <a:r>
              <a:rPr lang="en-US" sz="1400" b="1" smtClean="0">
                <a:latin typeface="Times New Roman" pitchFamily="18" charset="0"/>
              </a:rPr>
              <a:t>:</a:t>
            </a:r>
            <a:r>
              <a:rPr lang="en-US" sz="1400" smtClean="0">
                <a:latin typeface="Times New Roman" pitchFamily="18" charset="0"/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>
                <a:latin typeface="Times New Roman" pitchFamily="18" charset="0"/>
              </a:rPr>
              <a:t> Екстравазација на контраст под кожа</a:t>
            </a:r>
          </a:p>
          <a:p>
            <a:pPr lvl="1" eaLnBrk="1" hangingPunct="1">
              <a:lnSpc>
                <a:spcPct val="80000"/>
              </a:lnSpc>
            </a:pPr>
            <a:r>
              <a:rPr lang="mk-MK" sz="1400" smtClean="0">
                <a:latin typeface="Times New Roman" pitchFamily="18" charset="0"/>
              </a:rPr>
              <a:t> </a:t>
            </a:r>
            <a:r>
              <a:rPr lang="en-US" sz="1400" smtClean="0">
                <a:latin typeface="Times New Roman" pitchFamily="18" charset="0"/>
              </a:rPr>
              <a:t>Алергии на јодни препарати </a:t>
            </a:r>
            <a:endParaRPr lang="mk-MK" sz="14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400" b="1" smtClean="0">
                <a:latin typeface="Times New Roman" pitchFamily="18" charset="0"/>
              </a:rPr>
              <a:t> </a:t>
            </a:r>
            <a:r>
              <a:rPr lang="ru-RU" sz="1400" smtClean="0">
                <a:latin typeface="Times New Roman" pitchFamily="18" charset="0"/>
              </a:rPr>
              <a:t>Контраиндикации:</a:t>
            </a:r>
            <a:endParaRPr lang="en-US" sz="1400" smtClean="0">
              <a:latin typeface="Times New Roman" pitchFamily="18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400" smtClean="0">
                <a:latin typeface="Times New Roman" pitchFamily="18" charset="0"/>
              </a:rPr>
              <a:t>Преосетливост на контрастното средство (потребна премедикација)</a:t>
            </a:r>
            <a:endParaRPr lang="mk-MK" sz="1400" smtClean="0">
              <a:latin typeface="Times New Roman" pitchFamily="18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400" smtClean="0">
                <a:latin typeface="Times New Roman" pitchFamily="18" charset="0"/>
              </a:rPr>
              <a:t>Аритмии </a:t>
            </a:r>
          </a:p>
          <a:p>
            <a:pPr lvl="1" eaLnBrk="1" hangingPunct="1">
              <a:lnSpc>
                <a:spcPct val="80000"/>
              </a:lnSpc>
            </a:pPr>
            <a:endParaRPr lang="mk-MK" sz="1600" smtClean="0">
              <a:latin typeface="Times New Roman" pitchFamily="18" charset="0"/>
            </a:endParaRPr>
          </a:p>
          <a:p>
            <a:pPr lvl="1" eaLnBrk="1" hangingPunct="1">
              <a:lnSpc>
                <a:spcPct val="80000"/>
              </a:lnSpc>
            </a:pPr>
            <a:endParaRPr lang="ru-RU" sz="1600" smtClean="0">
              <a:latin typeface="Times New Roman" pitchFamily="18" charset="0"/>
            </a:endParaRPr>
          </a:p>
        </p:txBody>
      </p:sp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3071813" y="1143000"/>
            <a:ext cx="2287587" cy="3500438"/>
            <a:chOff x="4125" y="0"/>
            <a:chExt cx="1477" cy="2091"/>
          </a:xfrm>
        </p:grpSpPr>
        <p:pic>
          <p:nvPicPr>
            <p:cNvPr id="10247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25" y="0"/>
              <a:ext cx="1477" cy="2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8" name="Rectangle 6"/>
            <p:cNvSpPr>
              <a:spLocks noChangeArrowheads="1"/>
            </p:cNvSpPr>
            <p:nvPr/>
          </p:nvSpPr>
          <p:spPr bwMode="auto">
            <a:xfrm>
              <a:off x="5420" y="0"/>
              <a:ext cx="182" cy="11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mk-MK"/>
            </a:p>
          </p:txBody>
        </p:sp>
      </p:grpSp>
      <p:pic>
        <p:nvPicPr>
          <p:cNvPr id="10" name="pulsurachko srce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572125" y="1214438"/>
            <a:ext cx="315277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Rectangle 10"/>
          <p:cNvSpPr>
            <a:spLocks noChangeArrowheads="1"/>
          </p:cNvSpPr>
          <p:nvPr/>
        </p:nvSpPr>
        <p:spPr bwMode="auto">
          <a:xfrm>
            <a:off x="3143250" y="4786313"/>
            <a:ext cx="5857875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b="1"/>
              <a:t>ЗАКЛУЧОК :</a:t>
            </a:r>
          </a:p>
          <a:p>
            <a:pPr>
              <a:lnSpc>
                <a:spcPct val="80000"/>
              </a:lnSpc>
            </a:pPr>
            <a:endParaRPr lang="en-US" sz="1200" b="1"/>
          </a:p>
          <a:p>
            <a:pPr>
              <a:lnSpc>
                <a:spcPct val="80000"/>
              </a:lnSpc>
            </a:pPr>
            <a:r>
              <a:rPr lang="ru-RU" sz="1200" b="1"/>
              <a:t>Добра припрема со регуларна фреквенција и соработка во однос на дишење </a:t>
            </a:r>
            <a:r>
              <a:rPr lang="en-US" sz="1200" b="1"/>
              <a:t>= оптимален преглед</a:t>
            </a:r>
          </a:p>
          <a:p>
            <a:pPr>
              <a:lnSpc>
                <a:spcPct val="80000"/>
              </a:lnSpc>
            </a:pPr>
            <a:endParaRPr lang="en-US" sz="1200" b="1"/>
          </a:p>
          <a:p>
            <a:pPr>
              <a:lnSpc>
                <a:spcPct val="80000"/>
              </a:lnSpc>
            </a:pPr>
            <a:r>
              <a:rPr lang="en-US" sz="1200" b="1"/>
              <a:t>ЦЕЛ:</a:t>
            </a:r>
          </a:p>
          <a:p>
            <a:pPr>
              <a:lnSpc>
                <a:spcPct val="80000"/>
              </a:lnSpc>
            </a:pPr>
            <a:endParaRPr lang="en-US" sz="1200" b="1"/>
          </a:p>
          <a:p>
            <a:pPr>
              <a:lnSpc>
                <a:spcPct val="80000"/>
              </a:lnSpc>
            </a:pPr>
            <a:r>
              <a:rPr lang="mk-MK" sz="1200" b="1"/>
              <a:t>Да се намали бројот на дијагностички селективни коронарографии</a:t>
            </a:r>
            <a:endParaRPr lang="en-US" sz="1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</TotalTime>
  <Words>699</Words>
  <Application>Microsoft PowerPoint</Application>
  <PresentationFormat>On-screen Show (4:3)</PresentationFormat>
  <Paragraphs>196</Paragraphs>
  <Slides>35</Slides>
  <Notes>35</Notes>
  <HiddenSlides>0</HiddenSlides>
  <MMClips>26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Default Design</vt:lpstr>
      <vt:lpstr>Slide 1</vt:lpstr>
      <vt:lpstr>64 СЛОЈНА КОМПЈУТЕРИЗИРАНА ТОМОГРАФИЈА  </vt:lpstr>
      <vt:lpstr>Slide 3</vt:lpstr>
      <vt:lpstr>Slide 4</vt:lpstr>
      <vt:lpstr>Slide 5</vt:lpstr>
      <vt:lpstr>64 КТ КОРОНАРОГРАФИЈА  Вродени аномалии на коронарните крвни садови</vt:lpstr>
      <vt:lpstr>Slide 7</vt:lpstr>
      <vt:lpstr>Slide 8</vt:lpstr>
      <vt:lpstr>64 КТ КОРОНАРОГРАФИЈА</vt:lpstr>
      <vt:lpstr>64 МСКТ каротидографија  Современа неинвазивна метода за преглед на каротидните крвни садови </vt:lpstr>
      <vt:lpstr>64 МСКТ каротидографија  анатомија целосна супрааортална васкулатура  со екстра и интракранијален дел </vt:lpstr>
      <vt:lpstr>64 МСКТ каротидографија – приказ и на мозочни крвни садови на Wilis  васкуларни малформации артериовенскo спојување </vt:lpstr>
      <vt:lpstr>Морфологија на плаки </vt:lpstr>
      <vt:lpstr>Slide 14</vt:lpstr>
      <vt:lpstr>Slide 15</vt:lpstr>
      <vt:lpstr>Slide 16</vt:lpstr>
      <vt:lpstr>64 МСКТ каротидографија  преглед на крвните садови на глава и врат</vt:lpstr>
      <vt:lpstr>ЗАКЛУЧОК </vt:lpstr>
      <vt:lpstr>Slide 19</vt:lpstr>
      <vt:lpstr>- Дисекција Stanford A + oclusio a.iliaca comm.l.sin.  </vt:lpstr>
      <vt:lpstr>Slide 21</vt:lpstr>
      <vt:lpstr>Slide 22</vt:lpstr>
      <vt:lpstr>Slide 23</vt:lpstr>
      <vt:lpstr>Абдоминална аортна аневризма (ААА)</vt:lpstr>
      <vt:lpstr>Slide 25</vt:lpstr>
      <vt:lpstr>Slide 26</vt:lpstr>
      <vt:lpstr>64 МСКТ Периферна артериографија</vt:lpstr>
      <vt:lpstr>64 МСКТ Периферна артериографија</vt:lpstr>
      <vt:lpstr>64 МСКТ Периферна артериографија</vt:lpstr>
      <vt:lpstr>Slide 30</vt:lpstr>
      <vt:lpstr>64 МСКТ Ангиографија</vt:lpstr>
      <vt:lpstr>64 МСКТ Ангиографија</vt:lpstr>
      <vt:lpstr>64 МСКТ Ангиографија на раце</vt:lpstr>
      <vt:lpstr>    64 МСКТ Ангиографија            + споредни наоди   </vt:lpstr>
      <vt:lpstr>Slide 35</vt:lpstr>
    </vt:vector>
  </TitlesOfParts>
  <Company>RTG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КТ во кардиологија </dc:title>
  <dc:creator>Lidija Veljanovska</dc:creator>
  <cp:lastModifiedBy>bozinovska</cp:lastModifiedBy>
  <cp:revision>591</cp:revision>
  <dcterms:created xsi:type="dcterms:W3CDTF">2009-12-18T11:21:08Z</dcterms:created>
  <dcterms:modified xsi:type="dcterms:W3CDTF">2012-11-27T11:48:49Z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0008004a35000000000001023600</vt:lpwstr>
  </property>
</Properties>
</file>