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3" r:id="rId4"/>
    <p:sldId id="279" r:id="rId5"/>
    <p:sldId id="278" r:id="rId6"/>
    <p:sldId id="277" r:id="rId7"/>
    <p:sldId id="280" r:id="rId8"/>
    <p:sldId id="276" r:id="rId9"/>
    <p:sldId id="275" r:id="rId10"/>
    <p:sldId id="274" r:id="rId11"/>
    <p:sldId id="268" r:id="rId12"/>
    <p:sldId id="281" r:id="rId13"/>
    <p:sldId id="282" r:id="rId14"/>
    <p:sldId id="285" r:id="rId15"/>
    <p:sldId id="286" r:id="rId16"/>
    <p:sldId id="289" r:id="rId17"/>
    <p:sldId id="287" r:id="rId18"/>
    <p:sldId id="271" r:id="rId1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65D918-007B-4D28-AE14-CD808151BCA4}" type="datetimeFigureOut">
              <a:rPr lang="mk-MK" smtClean="0"/>
              <a:t>25.01.2013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mk-M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6E2BA1-6973-4762-B9F7-0AF97D634A0E}" type="slidenum">
              <a:rPr lang="mk-MK" smtClean="0"/>
              <a:t>‹#›</a:t>
            </a:fld>
            <a:endParaRPr lang="mk-M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7704856" cy="1472184"/>
          </a:xfrm>
        </p:spPr>
        <p:txBody>
          <a:bodyPr>
            <a:noAutofit/>
          </a:bodyPr>
          <a:lstStyle/>
          <a:p>
            <a:r>
              <a:rPr lang="mk-MK" sz="4400" dirty="0" smtClean="0">
                <a:latin typeface="Times New Roman" pitchFamily="18" charset="0"/>
                <a:cs typeface="Times New Roman" pitchFamily="18" charset="0"/>
              </a:rPr>
              <a:t>Творештвото на македонските композитори во Република Македонија 1991-2012</a:t>
            </a:r>
            <a:endParaRPr lang="mk-MK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7772400" cy="914400"/>
          </a:xfrm>
        </p:spPr>
        <p:txBody>
          <a:bodyPr>
            <a:normAutofit fontScale="62500" lnSpcReduction="20000"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k-MK" sz="3400" dirty="0" smtClean="0">
                <a:latin typeface="Times New Roman" pitchFamily="18" charset="0"/>
                <a:cs typeface="Times New Roman" pitchFamily="18" charset="0"/>
              </a:rPr>
              <a:t>Проф. д-р Стефанија  Лешкова-Зеленковска, музиколог</a:t>
            </a:r>
          </a:p>
          <a:p>
            <a:pPr algn="just"/>
            <a:r>
              <a:rPr lang="mk-MK" sz="3400" dirty="0" smtClean="0">
                <a:latin typeface="Times New Roman" pitchFamily="18" charset="0"/>
                <a:cs typeface="Times New Roman" pitchFamily="18" charset="0"/>
              </a:rPr>
              <a:t>Проф. м-р Валентина Велковска-Трајановска, композитор</a:t>
            </a:r>
          </a:p>
          <a:p>
            <a:pPr algn="just"/>
            <a:endParaRPr lang="mk-MK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mk-MK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8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/>
          <a:lstStyle/>
          <a:p>
            <a:r>
              <a:rPr lang="mk-MK" dirty="0" smtClean="0">
                <a:latin typeface="Arial Black" pitchFamily="34" charset="0"/>
              </a:rPr>
              <a:t>Заклучок</a:t>
            </a:r>
            <a:endParaRPr lang="mk-MK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Творештвото на македонските композитори во најголем процент е камерно, со времетраење до 20 мин.;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1994 - 1997 година не е создадено ниту едно обемно дело – опера, ораториум;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Главен стимулатор за создавање на нови дела - СОКОМ преку фестивалот „Денови на македонска музика“ на кој од вкупниот број на дела (43 %) се за првпат изведени;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Бројот на дела поврзани со нарачка е релативно голем (40 %).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5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>
                <a:latin typeface="Arial Black" pitchFamily="34" charset="0"/>
              </a:rPr>
              <a:t>Состојбата на македонското </a:t>
            </a:r>
            <a:br>
              <a:rPr lang="mk-MK" sz="3200" dirty="0">
                <a:latin typeface="Arial Black" pitchFamily="34" charset="0"/>
              </a:rPr>
            </a:br>
            <a:r>
              <a:rPr lang="mk-MK" sz="3200" dirty="0">
                <a:latin typeface="Arial Black" pitchFamily="34" charset="0"/>
              </a:rPr>
              <a:t>музичко творештво </a:t>
            </a:r>
            <a:r>
              <a:rPr lang="mk-MK" sz="3200" dirty="0" smtClean="0">
                <a:latin typeface="Arial Black" pitchFamily="34" charset="0"/>
              </a:rPr>
              <a:t>2001-2011</a:t>
            </a:r>
            <a:endParaRPr lang="mk-MK" sz="32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Се намалува бројот </a:t>
            </a:r>
            <a:r>
              <a:rPr lang="mk-MK" sz="2800" dirty="0">
                <a:latin typeface="Arial" pitchFamily="34" charset="0"/>
                <a:cs typeface="Arial" pitchFamily="34" charset="0"/>
              </a:rPr>
              <a:t>на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композитори кои активно делуваат во Р.Македонија;</a:t>
            </a:r>
          </a:p>
          <a:p>
            <a:endParaRPr lang="mk-MK" sz="1000" dirty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Се зголемува бројот на композитори кои по дипломирањето заминале во странство;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>
                <a:latin typeface="Arial" pitchFamily="34" charset="0"/>
                <a:cs typeface="Arial" pitchFamily="34" charset="0"/>
              </a:rPr>
              <a:t>Се зголемува бројот на композитори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од македонско потекло кои се родени, живеат и делуваат во странство;</a:t>
            </a:r>
          </a:p>
          <a:p>
            <a:endParaRPr lang="mk-MK" sz="1000" dirty="0">
              <a:latin typeface="Arial" pitchFamily="34" charset="0"/>
              <a:cs typeface="Arial" pitchFamily="34" charset="0"/>
            </a:endParaRPr>
          </a:p>
          <a:p>
            <a:r>
              <a:rPr lang="mk-MK" sz="2800" dirty="0">
                <a:latin typeface="Arial" pitchFamily="34" charset="0"/>
                <a:cs typeface="Arial" pitchFamily="34" charset="0"/>
              </a:rPr>
              <a:t>Стилски преференции и форми на 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изразување во зависност од местото на делување.</a:t>
            </a:r>
            <a:endParaRPr lang="mk-MK" sz="2800" dirty="0">
              <a:latin typeface="Arial" pitchFamily="34" charset="0"/>
              <a:cs typeface="Arial" pitchFamily="34" charset="0"/>
            </a:endParaRPr>
          </a:p>
          <a:p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  <a:p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2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>
                <a:latin typeface="Arial Black" pitchFamily="34" charset="0"/>
              </a:rPr>
              <a:t>Состојбата на македонското </a:t>
            </a:r>
            <a:br>
              <a:rPr lang="mk-MK" sz="3200" dirty="0">
                <a:latin typeface="Arial Black" pitchFamily="34" charset="0"/>
              </a:rPr>
            </a:br>
            <a:r>
              <a:rPr lang="mk-MK" sz="3200" dirty="0">
                <a:latin typeface="Arial Black" pitchFamily="34" charset="0"/>
              </a:rPr>
              <a:t>музичко творештво 2001-2011</a:t>
            </a:r>
            <a:endParaRPr lang="mk-M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498080" cy="4800600"/>
          </a:xfrm>
        </p:spPr>
        <p:txBody>
          <a:bodyPr>
            <a:normAutofit fontScale="85000" lnSpcReduction="10000"/>
          </a:bodyPr>
          <a:lstStyle/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Промените во заштитата на авторското право во однос на мотивирање на композиторите за создавање на подолги дела;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Од година во година се потенцира недостиг на медиумска презентација на творештвото;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Практично не постои медиум кој емитува творештво на македонски композитори од поголем обем, над 10 мин.</a:t>
            </a:r>
          </a:p>
        </p:txBody>
      </p:sp>
    </p:spTree>
    <p:extLst>
      <p:ext uri="{BB962C8B-B14F-4D97-AF65-F5344CB8AC3E}">
        <p14:creationId xmlns:p14="http://schemas.microsoft.com/office/powerpoint/2010/main" val="64934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>
                <a:latin typeface="Arial Black" pitchFamily="34" charset="0"/>
              </a:rPr>
              <a:t>Состојбата на македонското </a:t>
            </a:r>
            <a:br>
              <a:rPr lang="mk-MK" sz="3200" dirty="0">
                <a:latin typeface="Arial Black" pitchFamily="34" charset="0"/>
              </a:rPr>
            </a:br>
            <a:r>
              <a:rPr lang="mk-MK" sz="3200" dirty="0">
                <a:latin typeface="Arial Black" pitchFamily="34" charset="0"/>
              </a:rPr>
              <a:t>музичко творештво 2001-2011</a:t>
            </a:r>
            <a:endParaRPr lang="mk-M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Се обидуваат да се адаптираат на новите пазарни, општествени услови;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Соработка со странските ансамбли, со размени кои се реализираат преку отварање на фестивалот „ДММ“ – СОКОМ за странското творештво;</a:t>
            </a:r>
            <a:r>
              <a:rPr lang="mk-MK" dirty="0">
                <a:latin typeface="Arial" charset="0"/>
              </a:rPr>
              <a:t> </a:t>
            </a:r>
            <a:endParaRPr lang="mk-MK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mk-MK" sz="1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mk-MK" dirty="0" smtClean="0">
                <a:latin typeface="Arial" charset="0"/>
              </a:rPr>
              <a:t>Можностите </a:t>
            </a:r>
            <a:r>
              <a:rPr lang="mk-MK" dirty="0">
                <a:latin typeface="Arial" charset="0"/>
              </a:rPr>
              <a:t>за изведба на творештвото, особено и потенцијалните изведувачки апарати – </a:t>
            </a:r>
            <a:r>
              <a:rPr lang="mk-MK" dirty="0" smtClean="0">
                <a:latin typeface="Arial" charset="0"/>
              </a:rPr>
              <a:t>ансамбли;</a:t>
            </a:r>
            <a:endParaRPr lang="mk-MK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mk-MK" sz="1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mk-MK" dirty="0">
                <a:latin typeface="Arial" charset="0"/>
              </a:rPr>
              <a:t>Можностите за приходи од авторски права, нарачка на дело, печатење, снимање и др.</a:t>
            </a:r>
            <a:endParaRPr lang="en-GB" dirty="0">
              <a:latin typeface="Arial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850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/>
          </a:bodyPr>
          <a:lstStyle/>
          <a:p>
            <a:r>
              <a:rPr lang="mk-MK" sz="3600" dirty="0">
                <a:latin typeface="Arial Black" pitchFamily="34" charset="0"/>
              </a:rPr>
              <a:t>Резултати</a:t>
            </a:r>
            <a:endParaRPr lang="mk-MK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Активни композитори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32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Композитори кои делуваат во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. Македонија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22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, од кои 14 дипломирани по 2001 година;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Композитори кои живеат и делуваат надвор од Р. Македонија – 10;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>
                <a:latin typeface="Arial" pitchFamily="34" charset="0"/>
                <a:cs typeface="Arial" pitchFamily="34" charset="0"/>
              </a:rPr>
              <a:t>Инструментален состав – камерни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дела</a:t>
            </a:r>
            <a:r>
              <a:rPr lang="mk-MK" dirty="0">
                <a:latin typeface="Arial" pitchFamily="34" charset="0"/>
                <a:cs typeface="Arial" pitchFamily="34" charset="0"/>
              </a:rPr>
              <a:t>;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>
                <a:latin typeface="Arial" pitchFamily="34" charset="0"/>
                <a:cs typeface="Arial" pitchFamily="34" charset="0"/>
              </a:rPr>
              <a:t>Нарачки – најголем дел од делата се нарачки од СОКОМ (за 7 години се порачани и реализирани 107 дела од кои само 5 за симфониски оркестар) или други институции во државава и надвор, најчесто камерно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творештво</a:t>
            </a:r>
            <a:r>
              <a:rPr lang="mk-MK" dirty="0">
                <a:latin typeface="Arial" pitchFamily="34" charset="0"/>
                <a:cs typeface="Arial" pitchFamily="34" charset="0"/>
              </a:rPr>
              <a:t>.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04800"/>
            <a:ext cx="7498080" cy="1143000"/>
          </a:xfrm>
        </p:spPr>
        <p:txBody>
          <a:bodyPr/>
          <a:lstStyle/>
          <a:p>
            <a:r>
              <a:rPr lang="mk-MK" sz="4400" dirty="0">
                <a:latin typeface="Arial Black" pitchFamily="34" charset="0"/>
              </a:rPr>
              <a:t>Резултати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98080" cy="4800600"/>
          </a:xfrm>
        </p:spPr>
        <p:txBody>
          <a:bodyPr>
            <a:normAutofit fontScale="85000" lnSpcReduction="10000"/>
          </a:bodyPr>
          <a:lstStyle/>
          <a:p>
            <a:endParaRPr lang="mk-MK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mk-MK" dirty="0">
                <a:latin typeface="Arial" pitchFamily="34" charset="0"/>
                <a:cs typeface="Arial" pitchFamily="34" charset="0"/>
              </a:rPr>
              <a:t>постои медиум кој емитува творештво на македонски композитори од поголем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обем;</a:t>
            </a:r>
            <a:endParaRPr lang="mk-MK" dirty="0">
              <a:latin typeface="Arial" pitchFamily="34" charset="0"/>
              <a:cs typeface="Arial" pitchFamily="34" charset="0"/>
            </a:endParaRP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Снимени дела – само концертни снимки;</a:t>
            </a:r>
          </a:p>
          <a:p>
            <a:endParaRPr lang="mk-MK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Печатен материјал – само неколку партитури, но се интензивира зачувувањето на македонското творештво преку изработка на авторски компакт дискови на 10 композитори и ЦД-изданија на „ДММ“;</a:t>
            </a:r>
          </a:p>
          <a:p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8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>
                <a:latin typeface="Arial Black" pitchFamily="34" charset="0"/>
              </a:rPr>
              <a:t>Состојбата на македонското </a:t>
            </a:r>
            <a:br>
              <a:rPr lang="mk-MK" sz="3200" dirty="0">
                <a:latin typeface="Arial Black" pitchFamily="34" charset="0"/>
              </a:rPr>
            </a:br>
            <a:r>
              <a:rPr lang="mk-MK" sz="3200" dirty="0">
                <a:latin typeface="Arial Black" pitchFamily="34" charset="0"/>
              </a:rPr>
              <a:t>музичко творештво </a:t>
            </a:r>
            <a:r>
              <a:rPr lang="mk-MK" sz="3200" dirty="0" smtClean="0">
                <a:latin typeface="Arial Black" pitchFamily="34" charset="0"/>
              </a:rPr>
              <a:t>2011-12</a:t>
            </a:r>
            <a:endParaRPr lang="mk-MK" sz="3200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Се зголемува бројот на македонски дела предвидени за изведба на редовната концертна програма на Македонска Филхармонија;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Македонска Филхармонија и Македонски Балет отвораат конкурс за нови дела – симфониско и балетско;</a:t>
            </a:r>
          </a:p>
          <a:p>
            <a:endParaRPr lang="mk-MK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Министерството за култура на Р. Македонија со својата програма за остварување на национален интерес во културата покрај проектот – Нарачки на нови дела (СОКОМ) поддржува и создавање на ново оперско дело и концерти за соло инструмент со оркестар;</a:t>
            </a:r>
          </a:p>
          <a:p>
            <a:endParaRPr lang="mk-MK" sz="1000" dirty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СОКОМ прима нови членови-композитори.</a:t>
            </a:r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  <a:p>
            <a:endParaRPr lang="mk-MK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mk-MK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71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/>
          <a:lstStyle/>
          <a:p>
            <a:r>
              <a:rPr lang="mk-MK" dirty="0" smtClean="0">
                <a:latin typeface="Arial Black" pitchFamily="34" charset="0"/>
              </a:rPr>
              <a:t>Заклучок</a:t>
            </a:r>
            <a:endParaRPr lang="mk-MK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mk-MK" dirty="0">
                <a:latin typeface="Arial" pitchFamily="34" charset="0"/>
                <a:cs typeface="Arial" pitchFamily="34" charset="0"/>
              </a:rPr>
              <a:t>Се намалува бројот на композитори кои активно делуваат во Р.Македонија;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Творештвото на македонските композитори во најголем процент е камерно, со времетраење до 20 мин.;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Многу ретко се создаваат– опера,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ораториум или симфонија;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Главен стимулатор за создавање на нови дела - СОКОМ преку фестивалот „Денови на македонска музика“;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charset="0"/>
              </a:rPr>
              <a:t>Слабите можности </a:t>
            </a:r>
            <a:r>
              <a:rPr lang="mk-MK" dirty="0">
                <a:latin typeface="Arial" charset="0"/>
              </a:rPr>
              <a:t>за приходи од авторски права, нарачка на дело, печатење, снимање и др</a:t>
            </a:r>
            <a:r>
              <a:rPr lang="mk-MK" dirty="0" smtClean="0">
                <a:latin typeface="Arial" charset="0"/>
              </a:rPr>
              <a:t>.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7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3608" y="333628"/>
            <a:ext cx="7498080" cy="1143000"/>
          </a:xfrm>
        </p:spPr>
        <p:txBody>
          <a:bodyPr/>
          <a:lstStyle/>
          <a:p>
            <a:r>
              <a:rPr lang="mk-MK" dirty="0">
                <a:latin typeface="Arial Black" panose="020B0A04020102020204" pitchFamily="34" charset="0"/>
              </a:rPr>
              <a:t>ЗАКЛУЧОК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009594" y="1476628"/>
            <a:ext cx="7498080" cy="4800600"/>
          </a:xfrm>
        </p:spPr>
        <p:txBody>
          <a:bodyPr>
            <a:normAutofit/>
          </a:bodyPr>
          <a:lstStyle/>
          <a:p>
            <a:endParaRPr lang="mk-MK" sz="2800" i="1" dirty="0">
              <a:latin typeface="Arial" charset="0"/>
            </a:endParaRPr>
          </a:p>
          <a:p>
            <a:pPr marL="82296" indent="0">
              <a:buNone/>
            </a:pPr>
            <a:r>
              <a:rPr lang="en-US" sz="2800" i="1" dirty="0">
                <a:latin typeface="Arial" charset="0"/>
              </a:rPr>
              <a:t>M</a:t>
            </a:r>
            <a:r>
              <a:rPr lang="mk-MK" sz="2800" i="1" dirty="0" smtClean="0">
                <a:latin typeface="Arial" charset="0"/>
              </a:rPr>
              <a:t>акедонскиот </a:t>
            </a:r>
            <a:r>
              <a:rPr lang="mk-MK" sz="2800" i="1" dirty="0">
                <a:latin typeface="Arial" charset="0"/>
              </a:rPr>
              <a:t>композитор скоро </a:t>
            </a:r>
            <a:r>
              <a:rPr lang="mk-MK" sz="2800" i="1" dirty="0" smtClean="0">
                <a:latin typeface="Arial" charset="0"/>
              </a:rPr>
              <a:t>воопшт</a:t>
            </a:r>
            <a:r>
              <a:rPr lang="en-US" sz="2800" i="1" dirty="0" smtClean="0">
                <a:latin typeface="Arial" charset="0"/>
              </a:rPr>
              <a:t>o</a:t>
            </a:r>
            <a:r>
              <a:rPr lang="mk-MK" sz="2800" i="1" dirty="0" smtClean="0">
                <a:latin typeface="Arial" charset="0"/>
              </a:rPr>
              <a:t> </a:t>
            </a:r>
            <a:r>
              <a:rPr lang="mk-MK" sz="2800" i="1" dirty="0">
                <a:latin typeface="Arial" charset="0"/>
              </a:rPr>
              <a:t>не е мотивиран (освен личната инспирација) за создавање на обемни дела поради што се повеќе се збогатува само фондот на камерни или солистички дела</a:t>
            </a:r>
            <a:r>
              <a:rPr lang="en-GB" sz="2800" i="1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975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260648"/>
            <a:ext cx="8183880" cy="1051560"/>
          </a:xfrm>
        </p:spPr>
        <p:txBody>
          <a:bodyPr>
            <a:normAutofit/>
          </a:bodyPr>
          <a:lstStyle/>
          <a:p>
            <a:r>
              <a:rPr lang="mk-MK" dirty="0" smtClean="0"/>
              <a:t> </a:t>
            </a:r>
            <a:r>
              <a:rPr lang="mk-MK" sz="3600" dirty="0" smtClean="0">
                <a:latin typeface="Arial Black" pitchFamily="34" charset="0"/>
              </a:rPr>
              <a:t>Транзициски период</a:t>
            </a:r>
            <a:endParaRPr lang="mk-MK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147248" cy="4209331"/>
          </a:xfrm>
        </p:spPr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Општествено-политички и економски  промени;</a:t>
            </a:r>
          </a:p>
          <a:p>
            <a:pPr marL="82296" indent="0">
              <a:buNone/>
            </a:pPr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Рефлексија врз нестопански дејности, посебно врз културата, конкретно врз музичката култура;</a:t>
            </a:r>
          </a:p>
          <a:p>
            <a:pPr marL="82296" indent="0">
              <a:buNone/>
            </a:pPr>
            <a:endParaRPr lang="mk-MK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Сето ова се одрази на различни начини кај различни музички жанрови- профитни и непрофитни.</a:t>
            </a:r>
          </a:p>
        </p:txBody>
      </p:sp>
    </p:spTree>
    <p:extLst>
      <p:ext uri="{BB962C8B-B14F-4D97-AF65-F5344CB8AC3E}">
        <p14:creationId xmlns:p14="http://schemas.microsoft.com/office/powerpoint/2010/main" val="40840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>
                <a:latin typeface="Arial Black" pitchFamily="34" charset="0"/>
              </a:rPr>
              <a:t>Промената на структурата на македонската економија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>
            <a:noAutofit/>
          </a:bodyPr>
          <a:lstStyle/>
          <a:p>
            <a:pPr algn="just"/>
            <a:r>
              <a:rPr lang="mk-MK" sz="2400" dirty="0" smtClean="0">
                <a:latin typeface="Arial" pitchFamily="34" charset="0"/>
                <a:cs typeface="Arial" pitchFamily="34" charset="0"/>
              </a:rPr>
              <a:t>Одлична адаптација на профитните музички жанрови во новите услови;</a:t>
            </a:r>
          </a:p>
          <a:p>
            <a:pPr algn="just"/>
            <a:endParaRPr lang="mk-MK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k-MK" sz="2400" dirty="0" smtClean="0">
                <a:latin typeface="Arial" pitchFamily="34" charset="0"/>
                <a:cs typeface="Arial" pitchFamily="34" charset="0"/>
              </a:rPr>
              <a:t>Сериозни проблеми кај непрофитните жанрови поради буџетските скратувања наменети за оваа дејност;</a:t>
            </a:r>
          </a:p>
          <a:p>
            <a:pPr algn="just"/>
            <a:endParaRPr lang="mk-MK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k-MK" sz="2400" dirty="0" smtClean="0">
                <a:latin typeface="Arial" pitchFamily="34" charset="0"/>
                <a:cs typeface="Arial" pitchFamily="34" charset="0"/>
              </a:rPr>
              <a:t>Најголеми турбуленции доживува уметничката музика која мораше да се прилагоди во целосно нови, но непогодни услови.</a:t>
            </a:r>
          </a:p>
        </p:txBody>
      </p:sp>
    </p:spTree>
    <p:extLst>
      <p:ext uri="{BB962C8B-B14F-4D97-AF65-F5344CB8AC3E}">
        <p14:creationId xmlns:p14="http://schemas.microsoft.com/office/powerpoint/2010/main" val="23776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Autofit/>
          </a:bodyPr>
          <a:lstStyle/>
          <a:p>
            <a:r>
              <a:rPr lang="mk-MK" sz="3600" dirty="0" smtClean="0">
                <a:latin typeface="Arial Black" pitchFamily="34" charset="0"/>
              </a:rPr>
              <a:t>Композиторот-клучен фактор</a:t>
            </a:r>
            <a:endParaRPr lang="mk-MK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435280" cy="4525963"/>
          </a:xfrm>
        </p:spPr>
        <p:txBody>
          <a:bodyPr>
            <a:normAutofit fontScale="77500" lnSpcReduction="20000"/>
          </a:bodyPr>
          <a:lstStyle/>
          <a:p>
            <a:r>
              <a:rPr lang="mk-MK" sz="3800" dirty="0" smtClean="0">
                <a:latin typeface="Arial" pitchFamily="34" charset="0"/>
                <a:cs typeface="Arial" pitchFamily="34" charset="0"/>
              </a:rPr>
              <a:t>Во појавата на нови дела;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800" dirty="0" smtClean="0">
                <a:latin typeface="Arial" pitchFamily="34" charset="0"/>
                <a:cs typeface="Arial" pitchFamily="34" charset="0"/>
              </a:rPr>
              <a:t>Во продукцијата на современото творештвото;</a:t>
            </a:r>
          </a:p>
          <a:p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800" dirty="0">
                <a:latin typeface="Arial" pitchFamily="34" charset="0"/>
                <a:cs typeface="Arial" pitchFamily="34" charset="0"/>
              </a:rPr>
              <a:t>Во креирањето на национален  музички јазик</a:t>
            </a:r>
            <a:r>
              <a:rPr lang="mk-MK" sz="3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mk-MK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800" dirty="0" smtClean="0">
                <a:latin typeface="Arial" pitchFamily="34" charset="0"/>
                <a:cs typeface="Arial" pitchFamily="34" charset="0"/>
              </a:rPr>
              <a:t>Во континуитетот  на македонската композиторска школа;</a:t>
            </a:r>
          </a:p>
          <a:p>
            <a:endParaRPr lang="mk-MK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800" dirty="0">
                <a:latin typeface="Arial" pitchFamily="34" charset="0"/>
                <a:cs typeface="Arial" pitchFamily="34" charset="0"/>
              </a:rPr>
              <a:t>Во мотивирање на домашните репродуктивни </a:t>
            </a:r>
            <a:r>
              <a:rPr lang="mk-MK" sz="3800" dirty="0" smtClean="0">
                <a:latin typeface="Arial" pitchFamily="34" charset="0"/>
                <a:cs typeface="Arial" pitchFamily="34" charset="0"/>
              </a:rPr>
              <a:t>уметници</a:t>
            </a:r>
            <a:r>
              <a:rPr lang="mk-MK" sz="3800" dirty="0">
                <a:latin typeface="Arial" pitchFamily="34" charset="0"/>
                <a:cs typeface="Arial" pitchFamily="34" charset="0"/>
              </a:rPr>
              <a:t>.</a:t>
            </a:r>
            <a:endParaRPr lang="mk-MK" sz="3800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32385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 smtClean="0">
                <a:latin typeface="Arial Black" pitchFamily="34" charset="0"/>
              </a:rPr>
              <a:t>Состојбата на македонското </a:t>
            </a:r>
            <a:br>
              <a:rPr lang="mk-MK" sz="3200" dirty="0" smtClean="0">
                <a:latin typeface="Arial Black" pitchFamily="34" charset="0"/>
              </a:rPr>
            </a:br>
            <a:r>
              <a:rPr lang="mk-MK" sz="3200" dirty="0" smtClean="0">
                <a:latin typeface="Arial Black" pitchFamily="34" charset="0"/>
              </a:rPr>
              <a:t>музичко творештво 1991-2001</a:t>
            </a:r>
            <a:endParaRPr lang="mk-MK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498080" cy="4800600"/>
          </a:xfrm>
        </p:spPr>
        <p:txBody>
          <a:bodyPr/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Бројот на композитори кои делуваат само во Р.Македонија;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mk-MK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Влијание на економски фактори во продукција на нови дела 1991-2001;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mk-MK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Стилски преференции и форми на изразување.</a:t>
            </a:r>
            <a:endParaRPr lang="mk-MK" dirty="0" smtClean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713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Arial Black" pitchFamily="34" charset="0"/>
              </a:rPr>
              <a:t>Базата на податоци </a:t>
            </a:r>
            <a:endParaRPr lang="mk-MK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498080" cy="4656584"/>
          </a:xfrm>
        </p:spPr>
        <p:txBody>
          <a:bodyPr>
            <a:normAutofit fontScale="92500" lnSpcReduction="2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За целокупното творештво создадено во периодот од 1991 до 2001;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Со информации за делата, изведувачкиот состав,музичката форма, времетра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ње, нарачка, прва изведба, снимка и печат;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Податоците се собрани преку личните контакти со композиторите,нивните семејства, СОКОМ, и останати институции.</a:t>
            </a:r>
          </a:p>
          <a:p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4992"/>
            <a:ext cx="7498080" cy="1143000"/>
          </a:xfrm>
        </p:spPr>
        <p:txBody>
          <a:bodyPr>
            <a:normAutofit/>
          </a:bodyPr>
          <a:lstStyle/>
          <a:p>
            <a:r>
              <a:rPr lang="mk-MK" sz="3200" dirty="0" smtClean="0">
                <a:latin typeface="Arial Black" panose="020B0A04020102020204" pitchFamily="34" charset="0"/>
              </a:rPr>
              <a:t>Дистрибуција на нови дела според композитори</a:t>
            </a:r>
            <a:endParaRPr lang="mk-MK" sz="3200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4038977" cy="4800600"/>
          </a:xfrm>
        </p:spPr>
      </p:pic>
    </p:spTree>
    <p:extLst>
      <p:ext uri="{BB962C8B-B14F-4D97-AF65-F5344CB8AC3E}">
        <p14:creationId xmlns:p14="http://schemas.microsoft.com/office/powerpoint/2010/main" val="357055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9776"/>
            <a:ext cx="7498080" cy="1143000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Arial Black" pitchFamily="34" charset="0"/>
              </a:rPr>
              <a:t>Резултати</a:t>
            </a:r>
            <a:endParaRPr lang="mk-MK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Активни 22 композитори – 203 нови дела;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1991-93 најголема продукција на нови дела;</a:t>
            </a:r>
          </a:p>
          <a:p>
            <a:endParaRPr lang="mk-MK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Најголем број на создадени дела во траење од-до 10 мин. (83 дела), до 20 мин. – 72 дела а до и над 60 по 4 дела;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Инструментален состав – камерни (58 дела), соло/дуо (34 дела) симфониски дела (30 дела);</a:t>
            </a: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5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04800"/>
            <a:ext cx="7498080" cy="1143000"/>
          </a:xfrm>
        </p:spPr>
        <p:txBody>
          <a:bodyPr/>
          <a:lstStyle/>
          <a:p>
            <a:r>
              <a:rPr lang="mk-MK" sz="4400" dirty="0">
                <a:latin typeface="Arial Black" pitchFamily="34" charset="0"/>
              </a:rPr>
              <a:t>Резултати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Музичка форма – еден-став (70 дела), циклични форми (74 дела), сонатни циклуси (47 дела), опера/ораториум (12 дела); </a:t>
            </a:r>
          </a:p>
          <a:p>
            <a:pPr marL="82296" indent="0">
              <a:buNone/>
            </a:pPr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Нарачки - 53 дела/СОКОМ, 22 дела/други институции, 6 дела/нарачки од странство, 88 дела/без нарачка;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Прва изведба – 87 дела/ДММ; 77 дела/други манифестации;</a:t>
            </a:r>
          </a:p>
          <a:p>
            <a:endParaRPr lang="mk-MK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Снимени дела – 96 дела/ДММ, 27 дела/МРТВ-студиски;</a:t>
            </a:r>
          </a:p>
          <a:p>
            <a:endParaRPr lang="mk-MK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Печатен материјал – само 10-тина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партитури.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213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1187</TotalTime>
  <Words>942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Corbel</vt:lpstr>
      <vt:lpstr>Gill Sans MT</vt:lpstr>
      <vt:lpstr>Times New Roman</vt:lpstr>
      <vt:lpstr>Verdana</vt:lpstr>
      <vt:lpstr>Wingdings</vt:lpstr>
      <vt:lpstr>Wingdings 2</vt:lpstr>
      <vt:lpstr>Solstice</vt:lpstr>
      <vt:lpstr>Творештвото на македонските композитори во Република Македонија 1991-2012</vt:lpstr>
      <vt:lpstr> Транзициски период</vt:lpstr>
      <vt:lpstr>Промената на структурата на македонската економија</vt:lpstr>
      <vt:lpstr>Композиторот-клучен фактор</vt:lpstr>
      <vt:lpstr>Состојбата на македонското  музичко творештво 1991-2001</vt:lpstr>
      <vt:lpstr>Базата на податоци </vt:lpstr>
      <vt:lpstr>Дистрибуција на нови дела според композитори</vt:lpstr>
      <vt:lpstr>Резултати</vt:lpstr>
      <vt:lpstr>Резултати</vt:lpstr>
      <vt:lpstr>Заклучок</vt:lpstr>
      <vt:lpstr>Состојбата на македонското  музичко творештво 2001-2011</vt:lpstr>
      <vt:lpstr>Состојбата на македонското  музичко творештво 2001-2011</vt:lpstr>
      <vt:lpstr>Состојбата на македонското  музичко творештво 2001-2011</vt:lpstr>
      <vt:lpstr>Резултати</vt:lpstr>
      <vt:lpstr>Резултати</vt:lpstr>
      <vt:lpstr>Состојбата на македонското  музичко творештво 2011-12</vt:lpstr>
      <vt:lpstr>Заклучок</vt:lpstr>
      <vt:lpstr>ЗАКЛУЧОК</vt:lpstr>
    </vt:vector>
  </TitlesOfParts>
  <Company>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БАЛЕТСКОТО ТВОРЕШВО НА ЉУБОМИР БРАНЃОЛИЦА</dc:title>
  <dc:creator>Valentina Velkovska Trajanovska</dc:creator>
  <cp:lastModifiedBy>Valentina Velkovska Trajanovska</cp:lastModifiedBy>
  <cp:revision>181</cp:revision>
  <dcterms:created xsi:type="dcterms:W3CDTF">2012-08-07T07:31:02Z</dcterms:created>
  <dcterms:modified xsi:type="dcterms:W3CDTF">2013-01-25T04:34:12Z</dcterms:modified>
</cp:coreProperties>
</file>