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6" r:id="rId3"/>
    <p:sldId id="257" r:id="rId4"/>
    <p:sldId id="265" r:id="rId5"/>
    <p:sldId id="264" r:id="rId6"/>
    <p:sldId id="260" r:id="rId7"/>
    <p:sldId id="259" r:id="rId8"/>
    <p:sldId id="258" r:id="rId9"/>
    <p:sldId id="267" r:id="rId10"/>
    <p:sldId id="268" r:id="rId11"/>
    <p:sldId id="276" r:id="rId12"/>
    <p:sldId id="283" r:id="rId13"/>
    <p:sldId id="281" r:id="rId14"/>
    <p:sldId id="282" r:id="rId15"/>
    <p:sldId id="290" r:id="rId16"/>
    <p:sldId id="284" r:id="rId17"/>
    <p:sldId id="277" r:id="rId18"/>
    <p:sldId id="289" r:id="rId19"/>
    <p:sldId id="291" r:id="rId20"/>
    <p:sldId id="279" r:id="rId21"/>
    <p:sldId id="286" r:id="rId22"/>
    <p:sldId id="269" r:id="rId23"/>
    <p:sldId id="274" r:id="rId24"/>
    <p:sldId id="261" r:id="rId25"/>
    <p:sldId id="262" r:id="rId26"/>
    <p:sldId id="263" r:id="rId27"/>
    <p:sldId id="266" r:id="rId28"/>
    <p:sldId id="287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78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914400"/>
            <a:ext cx="8458200" cy="990600"/>
          </a:xfrm>
        </p:spPr>
        <p:txBody>
          <a:bodyPr/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2057400"/>
            <a:ext cx="6400800" cy="5334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828800"/>
            <a:ext cx="35433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828800"/>
            <a:ext cx="35433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mk-M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828800"/>
            <a:ext cx="7239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mk-M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rooksidepress.org/Products/Military_OBGYN/Pharmacy/chloramphenicol.htm" TargetMode="External"/><Relationship Id="rId13" Type="http://schemas.openxmlformats.org/officeDocument/2006/relationships/hyperlink" Target="http://www.brooksidepress.org/Products/Military_OBGYN/Pharmacy/chloroquine.htm" TargetMode="External"/><Relationship Id="rId3" Type="http://schemas.openxmlformats.org/officeDocument/2006/relationships/hyperlink" Target="http://www.brooksidepress.org/Products/Military_OBGYN/Pharmacy/erythromycin.htm" TargetMode="External"/><Relationship Id="rId7" Type="http://schemas.openxmlformats.org/officeDocument/2006/relationships/hyperlink" Target="http://www.brooksidepress.org/Products/Military_OBGYN/Pharmacy/clindamycin.htm" TargetMode="External"/><Relationship Id="rId12" Type="http://schemas.openxmlformats.org/officeDocument/2006/relationships/hyperlink" Target="http://www.brooksidepress.org/Products/Military_OBGYN/Pharmacy/Quinacrine.htm" TargetMode="External"/><Relationship Id="rId2" Type="http://schemas.openxmlformats.org/officeDocument/2006/relationships/hyperlink" Target="http://www.brooksidepress.org/Products/Military_OBGYN/Pharmacy/CategoricalListing.htm#Penicillins" TargetMode="External"/><Relationship Id="rId16" Type="http://schemas.openxmlformats.org/officeDocument/2006/relationships/hyperlink" Target="http://www.brooksidepress.org/Products/Military_OBGYN/Pharmacy/primaquine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brooksidepress.org/Products/Military_OBGYN/Pharmacy/metronidazole.htm" TargetMode="External"/><Relationship Id="rId11" Type="http://schemas.openxmlformats.org/officeDocument/2006/relationships/hyperlink" Target="http://www.brooksidepress.org/Products/Military_OBGYN/Pharmacy/clotrimazole.htm" TargetMode="External"/><Relationship Id="rId5" Type="http://schemas.openxmlformats.org/officeDocument/2006/relationships/hyperlink" Target="http://www.brooksidepress.org/Products/Military_OBGYN/Pharmacy/tetracycline.htm" TargetMode="External"/><Relationship Id="rId15" Type="http://schemas.openxmlformats.org/officeDocument/2006/relationships/hyperlink" Target="http://www.brooksidepress.org/Products/Military_OBGYN/Pharmacy/Trimethoprimsulfamethoxazole.htm" TargetMode="External"/><Relationship Id="rId10" Type="http://schemas.openxmlformats.org/officeDocument/2006/relationships/hyperlink" Target="http://www.brooksidepress.org/Products/Military_OBGYN/Pharmacy/miconazole.htm" TargetMode="External"/><Relationship Id="rId4" Type="http://schemas.openxmlformats.org/officeDocument/2006/relationships/hyperlink" Target="http://www.brooksidepress.org/Products/Military_OBGYN/Pharmacy/Azithromycin.htm" TargetMode="External"/><Relationship Id="rId9" Type="http://schemas.openxmlformats.org/officeDocument/2006/relationships/hyperlink" Target="http://www.brooksidepress.org/Products/Military_OBGYN/Pharmacy/quinine.htm" TargetMode="External"/><Relationship Id="rId14" Type="http://schemas.openxmlformats.org/officeDocument/2006/relationships/hyperlink" Target="http://www.brooksidepress.org/Products/Military_OBGYN/Pharmacy/pyrimethamine.htm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medical-dictionary.thefreedictionary.com/Magnetic+Resonance+Imaging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Microsoft_Office_PowerPoint_Presentation1.ppt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07704" y="2924944"/>
            <a:ext cx="7236296" cy="792088"/>
          </a:xfrm>
        </p:spPr>
        <p:txBody>
          <a:bodyPr/>
          <a:lstStyle/>
          <a:p>
            <a:r>
              <a:rPr lang="mk-MK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Факултет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k-MK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медицински науки</a:t>
            </a:r>
            <a:endParaRPr lang="mk-MK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371600" y="1988841"/>
            <a:ext cx="7772400" cy="576063"/>
          </a:xfrm>
        </p:spPr>
        <p:txBody>
          <a:bodyPr/>
          <a:lstStyle/>
          <a:p>
            <a:r>
              <a:rPr lang="mk-MK" dirty="0" smtClean="0"/>
              <a:t>	</a:t>
            </a:r>
            <a:r>
              <a:rPr lang="mk-MK" sz="2800" dirty="0" smtClean="0">
                <a:latin typeface="Times New Roman" pitchFamily="18" charset="0"/>
                <a:cs typeface="Times New Roman" pitchFamily="18" charset="0"/>
              </a:rPr>
              <a:t>Универзитет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mk-MK" sz="2800" dirty="0" smtClean="0">
                <a:latin typeface="Times New Roman" pitchFamily="18" charset="0"/>
                <a:cs typeface="Times New Roman" pitchFamily="18" charset="0"/>
              </a:rPr>
              <a:t>Гоце Делчев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mk-MK" sz="2800" dirty="0" smtClean="0">
                <a:latin typeface="Times New Roman" pitchFamily="18" charset="0"/>
                <a:cs typeface="Times New Roman" pitchFamily="18" charset="0"/>
              </a:rPr>
              <a:t> Штип</a:t>
            </a:r>
            <a:endParaRPr lang="mk-MK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5856" y="4797152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400" dirty="0" smtClean="0">
                <a:latin typeface="Times New Roman" pitchFamily="18" charset="0"/>
                <a:cs typeface="Times New Roman" pitchFamily="18" charset="0"/>
              </a:rPr>
              <a:t>Предавач  м-р  Невенка  Величкова</a:t>
            </a:r>
            <a:endParaRPr lang="mk-MK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188640"/>
          <a:ext cx="9108504" cy="6823941"/>
        </p:xfrm>
        <a:graphic>
          <a:graphicData uri="http://schemas.openxmlformats.org/drawingml/2006/table">
            <a:tbl>
              <a:tblPr/>
              <a:tblGrid>
                <a:gridCol w="2382313"/>
                <a:gridCol w="6726191"/>
              </a:tblGrid>
              <a:tr h="27206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mk-MK" sz="14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Penicillins</a:t>
                      </a:r>
                      <a:endParaRPr lang="mk-MK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6829" marR="46829" marT="46829" marB="4682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mk-MK" sz="1400">
                          <a:latin typeface="Times New Roman"/>
                          <a:ea typeface="Times New Roman"/>
                          <a:cs typeface="Times New Roman"/>
                        </a:rPr>
                        <a:t>Safe during pregnancy. </a:t>
                      </a:r>
                      <a:endParaRPr lang="mk-MK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6829" marR="46829" marT="46829" marB="4682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</a:tr>
              <a:tr h="27206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mk-MK" sz="14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Cephalosporins</a:t>
                      </a:r>
                      <a:endParaRPr lang="mk-MK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6829" marR="46829" marT="46829" marB="4682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mk-MK" sz="1400">
                          <a:latin typeface="Times New Roman"/>
                          <a:ea typeface="Times New Roman"/>
                          <a:cs typeface="Times New Roman"/>
                        </a:rPr>
                        <a:t>Safe during pregnancy. </a:t>
                      </a:r>
                      <a:endParaRPr lang="mk-MK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6829" marR="46829" marT="46829" marB="4682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</a:tr>
              <a:tr h="27206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mk-MK" sz="14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>Erythromycin</a:t>
                      </a:r>
                      <a:endParaRPr lang="mk-MK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6829" marR="46829" marT="46829" marB="4682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mk-MK" sz="1400">
                          <a:latin typeface="Times New Roman"/>
                          <a:ea typeface="Times New Roman"/>
                          <a:cs typeface="Times New Roman"/>
                        </a:rPr>
                        <a:t>Safe during pregnancy. </a:t>
                      </a:r>
                      <a:endParaRPr lang="mk-MK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6829" marR="46829" marT="46829" marB="4682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</a:tr>
              <a:tr h="27206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mk-MK" sz="14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"/>
                        </a:rPr>
                        <a:t>Azithromycin</a:t>
                      </a:r>
                      <a:endParaRPr lang="mk-MK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6829" marR="46829" marT="46829" marB="4682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mk-MK" sz="1400">
                          <a:latin typeface="Times New Roman"/>
                          <a:ea typeface="Times New Roman"/>
                          <a:cs typeface="Times New Roman"/>
                        </a:rPr>
                        <a:t>Safe during pregnancy. </a:t>
                      </a:r>
                      <a:endParaRPr lang="mk-MK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6829" marR="46829" marT="46829" marB="4682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</a:tr>
              <a:tr h="27206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mk-MK" sz="14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5"/>
                        </a:rPr>
                        <a:t>Tetracycline(incl.doxy)</a:t>
                      </a:r>
                      <a:endParaRPr lang="mk-MK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6829" marR="46829" marT="46829" marB="4682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mk-MK" sz="1400">
                          <a:latin typeface="Times New Roman"/>
                          <a:ea typeface="Times New Roman"/>
                          <a:cs typeface="Times New Roman"/>
                        </a:rPr>
                        <a:t>UNSAFE AT ANY TIME DURING PREGNANCY. </a:t>
                      </a:r>
                      <a:endParaRPr lang="mk-MK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6829" marR="46829" marT="46829" marB="4682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</a:tr>
              <a:tr h="41596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mk-MK" sz="14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6"/>
                        </a:rPr>
                        <a:t>Metronidazole</a:t>
                      </a:r>
                      <a:endParaRPr lang="mk-MK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6829" marR="46829" marT="46829" marB="4682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mk-MK" sz="1400">
                          <a:latin typeface="Times New Roman"/>
                          <a:ea typeface="Times New Roman"/>
                          <a:cs typeface="Times New Roman"/>
                        </a:rPr>
                        <a:t>Safe after 14 weeks. Avoid single-dose therapy. Safety prior to 14 weeks not well-established. </a:t>
                      </a:r>
                      <a:endParaRPr lang="mk-MK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6829" marR="46829" marT="46829" marB="4682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</a:tr>
              <a:tr h="41596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mk-MK" sz="14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Aminoglycosides</a:t>
                      </a:r>
                      <a:endParaRPr lang="mk-MK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6829" marR="46829" marT="46829" marB="4682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mk-MK" sz="1400">
                          <a:latin typeface="Times New Roman"/>
                          <a:ea typeface="Times New Roman"/>
                          <a:cs typeface="Times New Roman"/>
                        </a:rPr>
                        <a:t>Basically safe during pregnancy, but renal and ototoxicity are potential problems if the dose is high or prolonged. </a:t>
                      </a:r>
                      <a:endParaRPr lang="mk-MK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6829" marR="46829" marT="46829" marB="4682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</a:tr>
              <a:tr h="27206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mk-MK" sz="14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7"/>
                        </a:rPr>
                        <a:t>Clindamycin</a:t>
                      </a:r>
                      <a:endParaRPr lang="mk-MK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6829" marR="46829" marT="46829" marB="4682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mk-MK" sz="1400">
                          <a:latin typeface="Times New Roman"/>
                          <a:ea typeface="Times New Roman"/>
                          <a:cs typeface="Times New Roman"/>
                        </a:rPr>
                        <a:t>Safe during pregnancy. </a:t>
                      </a:r>
                      <a:endParaRPr lang="mk-MK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6829" marR="46829" marT="46829" marB="4682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</a:tr>
              <a:tr h="27206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mk-MK" sz="14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8"/>
                        </a:rPr>
                        <a:t>Chloramphenicol</a:t>
                      </a:r>
                      <a:endParaRPr lang="mk-MK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6829" marR="46829" marT="46829" marB="4682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mk-MK" sz="1400">
                          <a:latin typeface="Times New Roman"/>
                          <a:ea typeface="Times New Roman"/>
                          <a:cs typeface="Times New Roman"/>
                        </a:rPr>
                        <a:t>Probably safe prior to 28 weeks </a:t>
                      </a:r>
                      <a:endParaRPr lang="mk-MK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6829" marR="46829" marT="46829" marB="4682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</a:tr>
              <a:tr h="41596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mk-MK" sz="14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Sulfa drugs</a:t>
                      </a:r>
                      <a:endParaRPr lang="mk-MK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6829" marR="46829" marT="46829" marB="4682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mk-MK" sz="1400">
                          <a:latin typeface="Times New Roman"/>
                          <a:ea typeface="Times New Roman"/>
                          <a:cs typeface="Times New Roman"/>
                        </a:rPr>
                        <a:t>Safe prior to 34 weeks. After that, babies may develop jaundice if exposed to sulfa. </a:t>
                      </a:r>
                      <a:endParaRPr lang="mk-MK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6829" marR="46829" marT="46829" marB="4682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</a:tr>
              <a:tr h="41596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mk-MK" sz="14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9"/>
                        </a:rPr>
                        <a:t>Quinine</a:t>
                      </a:r>
                      <a:endParaRPr lang="mk-MK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6829" marR="46829" marT="46829" marB="4682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mk-MK" sz="1400" dirty="0" err="1">
                          <a:latin typeface="Times New Roman"/>
                          <a:ea typeface="Times New Roman"/>
                          <a:cs typeface="Times New Roman"/>
                        </a:rPr>
                        <a:t>Only</a:t>
                      </a:r>
                      <a:r>
                        <a:rPr lang="mk-MK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mk-MK" sz="1400" dirty="0" err="1">
                          <a:latin typeface="Times New Roman"/>
                          <a:ea typeface="Times New Roman"/>
                          <a:cs typeface="Times New Roman"/>
                        </a:rPr>
                        <a:t>to</a:t>
                      </a:r>
                      <a:r>
                        <a:rPr lang="mk-MK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mk-MK" sz="1400" dirty="0" err="1">
                          <a:latin typeface="Times New Roman"/>
                          <a:ea typeface="Times New Roman"/>
                          <a:cs typeface="Times New Roman"/>
                        </a:rPr>
                        <a:t>be</a:t>
                      </a:r>
                      <a:r>
                        <a:rPr lang="mk-MK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mk-MK" sz="1400" dirty="0" err="1">
                          <a:latin typeface="Times New Roman"/>
                          <a:ea typeface="Times New Roman"/>
                          <a:cs typeface="Times New Roman"/>
                        </a:rPr>
                        <a:t>used</a:t>
                      </a:r>
                      <a:r>
                        <a:rPr lang="mk-MK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mk-MK" sz="1400" dirty="0" err="1">
                          <a:latin typeface="Times New Roman"/>
                          <a:ea typeface="Times New Roman"/>
                          <a:cs typeface="Times New Roman"/>
                        </a:rPr>
                        <a:t>in</a:t>
                      </a:r>
                      <a:r>
                        <a:rPr lang="mk-MK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mk-MK" sz="1400" dirty="0" err="1">
                          <a:latin typeface="Times New Roman"/>
                          <a:ea typeface="Times New Roman"/>
                          <a:cs typeface="Times New Roman"/>
                        </a:rPr>
                        <a:t>life-threatening</a:t>
                      </a:r>
                      <a:r>
                        <a:rPr lang="mk-MK" sz="14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mk-MK" sz="1400" dirty="0" err="1">
                          <a:latin typeface="Times New Roman"/>
                          <a:ea typeface="Times New Roman"/>
                          <a:cs typeface="Times New Roman"/>
                        </a:rPr>
                        <a:t>chloroquine-resistant</a:t>
                      </a:r>
                      <a:r>
                        <a:rPr lang="mk-MK" sz="1400" dirty="0">
                          <a:latin typeface="Times New Roman"/>
                          <a:ea typeface="Times New Roman"/>
                          <a:cs typeface="Times New Roman"/>
                        </a:rPr>
                        <a:t> P. </a:t>
                      </a:r>
                      <a:r>
                        <a:rPr lang="mk-MK" sz="1400" dirty="0" err="1">
                          <a:latin typeface="Times New Roman"/>
                          <a:ea typeface="Times New Roman"/>
                          <a:cs typeface="Times New Roman"/>
                        </a:rPr>
                        <a:t>Falciparum</a:t>
                      </a:r>
                      <a:r>
                        <a:rPr lang="mk-MK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mk-MK" sz="1400" dirty="0" err="1">
                          <a:latin typeface="Times New Roman"/>
                          <a:ea typeface="Times New Roman"/>
                          <a:cs typeface="Times New Roman"/>
                        </a:rPr>
                        <a:t>infections</a:t>
                      </a:r>
                      <a:r>
                        <a:rPr lang="mk-MK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mk-MK" sz="1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6829" marR="46829" marT="46829" marB="4682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</a:tr>
              <a:tr h="27206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mk-MK" sz="14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0"/>
                        </a:rPr>
                        <a:t>Miconazole</a:t>
                      </a:r>
                      <a:endParaRPr lang="mk-MK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6829" marR="46829" marT="46829" marB="4682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mk-MK" sz="1400">
                          <a:latin typeface="Times New Roman"/>
                          <a:ea typeface="Times New Roman"/>
                          <a:cs typeface="Times New Roman"/>
                        </a:rPr>
                        <a:t>Safe during pregnancy. </a:t>
                      </a:r>
                      <a:endParaRPr lang="mk-MK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6829" marR="46829" marT="46829" marB="4682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</a:tr>
              <a:tr h="27206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mk-MK" sz="14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1"/>
                        </a:rPr>
                        <a:t>Clotrimazole</a:t>
                      </a:r>
                      <a:endParaRPr lang="mk-MK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6829" marR="46829" marT="46829" marB="4682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mk-MK" sz="1400">
                          <a:latin typeface="Times New Roman"/>
                          <a:ea typeface="Times New Roman"/>
                          <a:cs typeface="Times New Roman"/>
                        </a:rPr>
                        <a:t>Safe during pregnancy. </a:t>
                      </a:r>
                      <a:endParaRPr lang="mk-MK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6829" marR="46829" marT="46829" marB="4682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</a:tr>
              <a:tr h="27206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mk-MK" sz="14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2"/>
                        </a:rPr>
                        <a:t>Quinacrine</a:t>
                      </a:r>
                      <a:endParaRPr lang="mk-MK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6829" marR="46829" marT="46829" marB="4682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mk-MK" sz="1400">
                          <a:latin typeface="Times New Roman"/>
                          <a:ea typeface="Times New Roman"/>
                          <a:cs typeface="Times New Roman"/>
                        </a:rPr>
                        <a:t>Probably safe during pregnancy. </a:t>
                      </a:r>
                      <a:endParaRPr lang="mk-MK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6829" marR="46829" marT="46829" marB="4682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</a:tr>
              <a:tr h="27206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mk-MK" sz="14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3"/>
                        </a:rPr>
                        <a:t>Chloroquine</a:t>
                      </a:r>
                      <a:endParaRPr lang="mk-MK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6829" marR="46829" marT="46829" marB="4682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mk-MK" sz="1400">
                          <a:latin typeface="Times New Roman"/>
                          <a:ea typeface="Times New Roman"/>
                          <a:cs typeface="Times New Roman"/>
                        </a:rPr>
                        <a:t>With prolonged or high doses may cause congenital defects. </a:t>
                      </a:r>
                      <a:endParaRPr lang="mk-MK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6829" marR="46829" marT="46829" marB="4682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</a:tr>
              <a:tr h="27206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mk-MK" sz="14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4"/>
                        </a:rPr>
                        <a:t>Pyrimethamine</a:t>
                      </a:r>
                      <a:endParaRPr lang="mk-MK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6829" marR="46829" marT="46829" marB="4682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mk-MK" sz="1400">
                          <a:latin typeface="Times New Roman"/>
                          <a:ea typeface="Times New Roman"/>
                          <a:cs typeface="Times New Roman"/>
                        </a:rPr>
                        <a:t>Safe after 1st trimester. Add folic acid supplement. </a:t>
                      </a:r>
                      <a:endParaRPr lang="mk-MK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6829" marR="46829" marT="46829" marB="4682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</a:tr>
              <a:tr h="27206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mk-MK" sz="14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5"/>
                        </a:rPr>
                        <a:t>Trimethoprim</a:t>
                      </a:r>
                      <a:endParaRPr lang="mk-MK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6829" marR="46829" marT="46829" marB="4682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mk-MK" sz="1400">
                          <a:latin typeface="Times New Roman"/>
                          <a:ea typeface="Times New Roman"/>
                          <a:cs typeface="Times New Roman"/>
                        </a:rPr>
                        <a:t>Safe after 1st trimester. Add folic acid supplement. </a:t>
                      </a:r>
                      <a:endParaRPr lang="mk-MK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6829" marR="46829" marT="46829" marB="4682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</a:tr>
              <a:tr h="41596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mk-MK" sz="14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6"/>
                        </a:rPr>
                        <a:t>Primaquine</a:t>
                      </a:r>
                      <a:endParaRPr lang="mk-MK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6829" marR="46829" marT="46829" marB="4682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mk-MK" sz="1400" dirty="0" err="1">
                          <a:latin typeface="Times New Roman"/>
                          <a:ea typeface="Times New Roman"/>
                          <a:cs typeface="Times New Roman"/>
                        </a:rPr>
                        <a:t>May</a:t>
                      </a:r>
                      <a:r>
                        <a:rPr lang="mk-MK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mk-MK" sz="1400" dirty="0" err="1">
                          <a:latin typeface="Times New Roman"/>
                          <a:ea typeface="Times New Roman"/>
                          <a:cs typeface="Times New Roman"/>
                        </a:rPr>
                        <a:t>cause</a:t>
                      </a:r>
                      <a:r>
                        <a:rPr lang="mk-MK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mk-MK" sz="1400" dirty="0" err="1">
                          <a:latin typeface="Times New Roman"/>
                          <a:ea typeface="Times New Roman"/>
                          <a:cs typeface="Times New Roman"/>
                        </a:rPr>
                        <a:t>hemolytic</a:t>
                      </a:r>
                      <a:r>
                        <a:rPr lang="mk-MK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mk-MK" sz="1400" dirty="0" err="1">
                          <a:latin typeface="Times New Roman"/>
                          <a:ea typeface="Times New Roman"/>
                          <a:cs typeface="Times New Roman"/>
                        </a:rPr>
                        <a:t>anemia</a:t>
                      </a:r>
                      <a:r>
                        <a:rPr lang="mk-MK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mk-MK" sz="1400" dirty="0" err="1">
                          <a:latin typeface="Times New Roman"/>
                          <a:ea typeface="Times New Roman"/>
                          <a:cs typeface="Times New Roman"/>
                        </a:rPr>
                        <a:t>in</a:t>
                      </a:r>
                      <a:r>
                        <a:rPr lang="mk-MK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mk-MK" sz="1400" dirty="0" err="1">
                          <a:latin typeface="Times New Roman"/>
                          <a:ea typeface="Times New Roman"/>
                          <a:cs typeface="Times New Roman"/>
                        </a:rPr>
                        <a:t>the</a:t>
                      </a:r>
                      <a:r>
                        <a:rPr lang="mk-MK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mk-MK" sz="1400" dirty="0" err="1">
                          <a:latin typeface="Times New Roman"/>
                          <a:ea typeface="Times New Roman"/>
                          <a:cs typeface="Times New Roman"/>
                        </a:rPr>
                        <a:t>presence</a:t>
                      </a:r>
                      <a:r>
                        <a:rPr lang="mk-MK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mk-MK" sz="1400" dirty="0" err="1">
                          <a:latin typeface="Times New Roman"/>
                          <a:ea typeface="Times New Roman"/>
                          <a:cs typeface="Times New Roman"/>
                        </a:rPr>
                        <a:t>of</a:t>
                      </a:r>
                      <a:r>
                        <a:rPr lang="mk-MK" sz="1400" dirty="0">
                          <a:latin typeface="Times New Roman"/>
                          <a:ea typeface="Times New Roman"/>
                          <a:cs typeface="Times New Roman"/>
                        </a:rPr>
                        <a:t> G6PD </a:t>
                      </a:r>
                      <a:r>
                        <a:rPr lang="mk-MK" sz="1400" dirty="0" err="1">
                          <a:latin typeface="Times New Roman"/>
                          <a:ea typeface="Times New Roman"/>
                          <a:cs typeface="Times New Roman"/>
                        </a:rPr>
                        <a:t>deficiency</a:t>
                      </a:r>
                      <a:r>
                        <a:rPr lang="mk-MK" sz="1400" dirty="0"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mk-MK" sz="1400" dirty="0" err="1">
                          <a:latin typeface="Times New Roman"/>
                          <a:ea typeface="Times New Roman"/>
                          <a:cs typeface="Times New Roman"/>
                        </a:rPr>
                        <a:t>You</a:t>
                      </a:r>
                      <a:r>
                        <a:rPr lang="mk-MK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mk-MK" sz="1400" dirty="0" err="1">
                          <a:latin typeface="Times New Roman"/>
                          <a:ea typeface="Times New Roman"/>
                          <a:cs typeface="Times New Roman"/>
                        </a:rPr>
                        <a:t>may</a:t>
                      </a:r>
                      <a:r>
                        <a:rPr lang="mk-MK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mk-MK" sz="1400" dirty="0" err="1">
                          <a:latin typeface="Times New Roman"/>
                          <a:ea typeface="Times New Roman"/>
                          <a:cs typeface="Times New Roman"/>
                        </a:rPr>
                        <a:t>use</a:t>
                      </a:r>
                      <a:r>
                        <a:rPr lang="mk-MK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mk-MK" sz="1400" dirty="0" err="1">
                          <a:latin typeface="Times New Roman"/>
                          <a:ea typeface="Times New Roman"/>
                          <a:cs typeface="Times New Roman"/>
                        </a:rPr>
                        <a:t>it</a:t>
                      </a:r>
                      <a:r>
                        <a:rPr lang="mk-MK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mk-MK" sz="1400" dirty="0" err="1">
                          <a:latin typeface="Times New Roman"/>
                          <a:ea typeface="Times New Roman"/>
                          <a:cs typeface="Times New Roman"/>
                        </a:rPr>
                        <a:t>if</a:t>
                      </a:r>
                      <a:r>
                        <a:rPr lang="mk-MK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mk-MK" sz="1400" dirty="0" err="1">
                          <a:latin typeface="Times New Roman"/>
                          <a:ea typeface="Times New Roman"/>
                          <a:cs typeface="Times New Roman"/>
                        </a:rPr>
                        <a:t>needed</a:t>
                      </a:r>
                      <a:r>
                        <a:rPr lang="mk-MK" sz="1400" dirty="0"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endParaRPr lang="mk-MK" sz="1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6829" marR="46829" marT="46829" marB="4682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Antiseizure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drugs</a:t>
            </a:r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mk-MK" dirty="0" smtClean="0">
                <a:latin typeface="Times New Roman" pitchFamily="18" charset="0"/>
                <a:cs typeface="Times New Roman" pitchFamily="18" charset="0"/>
              </a:rPr>
            </a:br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(Антиконвулзивни лекови)</a:t>
            </a:r>
            <a:endParaRPr lang="mk-MK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67744" y="1916832"/>
            <a:ext cx="3543300" cy="4800600"/>
          </a:xfrm>
        </p:spPr>
        <p:txBody>
          <a:bodyPr/>
          <a:lstStyle/>
          <a:p>
            <a:r>
              <a:rPr lang="mk-MK" dirty="0" err="1" smtClean="0">
                <a:latin typeface="Times New Roman" pitchFamily="18" charset="0"/>
                <a:cs typeface="Times New Roman" pitchFamily="18" charset="0"/>
              </a:rPr>
              <a:t>неурални</a:t>
            </a:r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 оштетувања (епилепсија)</a:t>
            </a:r>
          </a:p>
          <a:p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после хируршки третман</a:t>
            </a:r>
          </a:p>
          <a:p>
            <a:r>
              <a:rPr lang="mk-MK" dirty="0" err="1" smtClean="0">
                <a:latin typeface="Times New Roman" pitchFamily="18" charset="0"/>
                <a:cs typeface="Times New Roman" pitchFamily="18" charset="0"/>
              </a:rPr>
              <a:t>Дијабет</a:t>
            </a:r>
            <a:endParaRPr lang="mk-MK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Хемотерапија</a:t>
            </a:r>
          </a:p>
          <a:p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Наследни </a:t>
            </a:r>
            <a:r>
              <a:rPr lang="mk-MK" dirty="0" err="1" smtClean="0">
                <a:latin typeface="Times New Roman" pitchFamily="18" charset="0"/>
                <a:cs typeface="Times New Roman" pitchFamily="18" charset="0"/>
              </a:rPr>
              <a:t>неуропатии</a:t>
            </a:r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mk-MK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Antiseizure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drugs</a:t>
            </a:r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mk-MK" dirty="0" smtClean="0">
                <a:latin typeface="Times New Roman" pitchFamily="18" charset="0"/>
                <a:cs typeface="Times New Roman" pitchFamily="18" charset="0"/>
              </a:rPr>
            </a:br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(Антиконвулзивни лекови)</a:t>
            </a:r>
            <a:endParaRPr lang="mk-MK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Два пати поголем ризик</a:t>
            </a:r>
          </a:p>
          <a:p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(2-3% ризик од антибиотици</a:t>
            </a:r>
          </a:p>
          <a:p>
            <a:pPr>
              <a:buNone/>
            </a:pPr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****** </a:t>
            </a:r>
            <a:r>
              <a:rPr lang="mk-MK" b="1" dirty="0" smtClean="0">
                <a:latin typeface="Times New Roman" pitchFamily="18" charset="0"/>
                <a:cs typeface="Times New Roman" pitchFamily="18" charset="0"/>
              </a:rPr>
              <a:t>5% ризик </a:t>
            </a:r>
          </a:p>
          <a:p>
            <a:pPr>
              <a:buNone/>
            </a:pPr>
            <a:endParaRPr lang="mk-MK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mk-MK" b="1" dirty="0" smtClean="0">
                <a:latin typeface="Times New Roman" pitchFamily="18" charset="0"/>
                <a:cs typeface="Times New Roman" pitchFamily="18" charset="0"/>
              </a:rPr>
              <a:t>Расцеп на горната усна, </a:t>
            </a:r>
            <a:r>
              <a:rPr lang="mk-MK" b="1" dirty="0" smtClean="0">
                <a:latin typeface="Times New Roman" pitchFamily="18" charset="0"/>
                <a:cs typeface="Times New Roman" pitchFamily="18" charset="0"/>
              </a:rPr>
              <a:t>непцето)</a:t>
            </a:r>
            <a:endParaRPr lang="mk-MK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mk-MK" b="1" dirty="0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56320"/>
          </a:xfrm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Phenytoin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mk-M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75656" y="1412776"/>
            <a:ext cx="7239000" cy="5112568"/>
          </a:xfrm>
        </p:spPr>
        <p:txBody>
          <a:bodyPr/>
          <a:lstStyle/>
          <a:p>
            <a:pPr>
              <a:buFontTx/>
              <a:buChar char="-"/>
            </a:pPr>
            <a:r>
              <a:rPr lang="mk-MK" sz="2800" dirty="0" smtClean="0">
                <a:latin typeface="Times New Roman" pitchFamily="18" charset="0"/>
                <a:cs typeface="Times New Roman" pitchFamily="18" charset="0"/>
              </a:rPr>
              <a:t>Парцијални напади</a:t>
            </a:r>
          </a:p>
          <a:p>
            <a:pPr>
              <a:buFontTx/>
              <a:buChar char="-"/>
            </a:pPr>
            <a:r>
              <a:rPr lang="mk-MK" sz="2800" dirty="0" err="1" smtClean="0">
                <a:latin typeface="Times New Roman" pitchFamily="18" charset="0"/>
                <a:cs typeface="Times New Roman" pitchFamily="18" charset="0"/>
              </a:rPr>
              <a:t>Мониторирање</a:t>
            </a:r>
            <a:r>
              <a:rPr lang="mk-MK" sz="28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mk-MK" sz="2800" dirty="0" err="1" smtClean="0">
                <a:latin typeface="Times New Roman" pitchFamily="18" charset="0"/>
                <a:cs typeface="Times New Roman" pitchFamily="18" charset="0"/>
              </a:rPr>
              <a:t>плазмената</a:t>
            </a:r>
            <a:r>
              <a:rPr lang="mk-MK" sz="2800" dirty="0" smtClean="0">
                <a:latin typeface="Times New Roman" pitchFamily="18" charset="0"/>
                <a:cs typeface="Times New Roman" pitchFamily="18" charset="0"/>
              </a:rPr>
              <a:t> концентрација</a:t>
            </a:r>
          </a:p>
          <a:p>
            <a:pPr>
              <a:buFontTx/>
              <a:buChar char="-"/>
            </a:pPr>
            <a:r>
              <a:rPr lang="mk-MK" sz="2800" dirty="0" smtClean="0">
                <a:latin typeface="Times New Roman" pitchFamily="18" charset="0"/>
                <a:cs typeface="Times New Roman" pitchFamily="18" charset="0"/>
              </a:rPr>
              <a:t>блокада на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Na+ Ca++ </a:t>
            </a:r>
            <a:r>
              <a:rPr lang="mk-MK" sz="2800" dirty="0" smtClean="0">
                <a:latin typeface="Times New Roman" pitchFamily="18" charset="0"/>
                <a:cs typeface="Times New Roman" pitchFamily="18" charset="0"/>
              </a:rPr>
              <a:t>каналите</a:t>
            </a:r>
          </a:p>
          <a:p>
            <a:pPr>
              <a:buFontTx/>
              <a:buChar char="-"/>
            </a:pPr>
            <a:r>
              <a:rPr lang="mk-MK" sz="2800" dirty="0" err="1" smtClean="0">
                <a:latin typeface="Times New Roman" pitchFamily="18" charset="0"/>
                <a:cs typeface="Times New Roman" pitchFamily="18" charset="0"/>
              </a:rPr>
              <a:t>Епидермална</a:t>
            </a:r>
            <a:r>
              <a:rPr lang="mk-MK" sz="2800" dirty="0" smtClean="0">
                <a:latin typeface="Times New Roman" pitchFamily="18" charset="0"/>
                <a:cs typeface="Times New Roman" pitchFamily="18" charset="0"/>
              </a:rPr>
              <a:t> некроза</a:t>
            </a:r>
          </a:p>
          <a:p>
            <a:pPr>
              <a:buNone/>
            </a:pPr>
            <a:r>
              <a:rPr lang="mk-MK" sz="2800" dirty="0" smtClean="0">
                <a:latin typeface="Times New Roman" pitchFamily="18" charset="0"/>
                <a:cs typeface="Times New Roman" pitchFamily="18" charset="0"/>
              </a:rPr>
              <a:t>	- намалување на апсорпција на </a:t>
            </a:r>
            <a:r>
              <a:rPr lang="mk-MK" sz="2800" dirty="0" err="1" smtClean="0">
                <a:latin typeface="Times New Roman" pitchFamily="18" charset="0"/>
                <a:cs typeface="Times New Roman" pitchFamily="18" charset="0"/>
              </a:rPr>
              <a:t>фолати</a:t>
            </a:r>
            <a:endParaRPr lang="mk-MK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mk-MK" sz="2800" dirty="0" smtClean="0">
                <a:latin typeface="Times New Roman" pitchFamily="18" charset="0"/>
                <a:cs typeface="Times New Roman" pitchFamily="18" charset="0"/>
              </a:rPr>
              <a:t>	- фетален </a:t>
            </a:r>
            <a:r>
              <a:rPr lang="mk-MK" sz="2800" dirty="0" err="1" smtClean="0">
                <a:latin typeface="Times New Roman" pitchFamily="18" charset="0"/>
                <a:cs typeface="Times New Roman" pitchFamily="18" charset="0"/>
              </a:rPr>
              <a:t>хидантоин</a:t>
            </a:r>
            <a:r>
              <a:rPr lang="mk-MK" sz="2800" dirty="0" smtClean="0">
                <a:latin typeface="Times New Roman" pitchFamily="18" charset="0"/>
                <a:cs typeface="Times New Roman" pitchFamily="18" charset="0"/>
              </a:rPr>
              <a:t> синдром</a:t>
            </a:r>
          </a:p>
          <a:p>
            <a:pPr>
              <a:buNone/>
            </a:pPr>
            <a:r>
              <a:rPr lang="mk-MK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mk-MK" sz="2800" dirty="0" err="1" smtClean="0">
                <a:latin typeface="Times New Roman" pitchFamily="18" charset="0"/>
                <a:cs typeface="Times New Roman" pitchFamily="18" charset="0"/>
              </a:rPr>
              <a:t>микроцефалија</a:t>
            </a:r>
            <a:r>
              <a:rPr lang="mk-MK" sz="2800" dirty="0" smtClean="0">
                <a:latin typeface="Times New Roman" pitchFamily="18" charset="0"/>
                <a:cs typeface="Times New Roman" pitchFamily="18" charset="0"/>
              </a:rPr>
              <a:t>, намален раст и развој, </a:t>
            </a:r>
            <a:r>
              <a:rPr lang="mk-MK" sz="2800" dirty="0" err="1" smtClean="0">
                <a:latin typeface="Times New Roman" pitchFamily="18" charset="0"/>
                <a:cs typeface="Times New Roman" pitchFamily="18" charset="0"/>
              </a:rPr>
              <a:t>дисморфија</a:t>
            </a:r>
            <a:r>
              <a:rPr lang="mk-MK" sz="28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mk-MK" sz="2800" dirty="0" err="1" smtClean="0">
                <a:latin typeface="Times New Roman" pitchFamily="18" charset="0"/>
                <a:cs typeface="Times New Roman" pitchFamily="18" charset="0"/>
              </a:rPr>
              <a:t>краниофацијални</a:t>
            </a:r>
            <a:r>
              <a:rPr lang="mk-MK" sz="2800" dirty="0" smtClean="0">
                <a:latin typeface="Times New Roman" pitchFamily="18" charset="0"/>
                <a:cs typeface="Times New Roman" pitchFamily="18" charset="0"/>
              </a:rPr>
              <a:t> карактеристики</a:t>
            </a:r>
            <a:endParaRPr lang="mk-MK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mk-MK" sz="3200" dirty="0" err="1" smtClean="0">
                <a:latin typeface="Times New Roman" pitchFamily="18" charset="0"/>
                <a:cs typeface="Times New Roman" pitchFamily="18" charset="0"/>
              </a:rPr>
              <a:t>published</a:t>
            </a:r>
            <a:r>
              <a:rPr lang="mk-MK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k-MK" sz="3200" dirty="0" err="1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mk-MK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k-MK" sz="32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mk-MK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k-MK" sz="3200" dirty="0" err="1" smtClean="0">
                <a:latin typeface="Times New Roman" pitchFamily="18" charset="0"/>
                <a:cs typeface="Times New Roman" pitchFamily="18" charset="0"/>
              </a:rPr>
              <a:t>latest</a:t>
            </a:r>
            <a:r>
              <a:rPr lang="mk-MK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k-MK" sz="3200" dirty="0" err="1" smtClean="0">
                <a:latin typeface="Times New Roman" pitchFamily="18" charset="0"/>
                <a:cs typeface="Times New Roman" pitchFamily="18" charset="0"/>
              </a:rPr>
              <a:t>issue</a:t>
            </a:r>
            <a:r>
              <a:rPr lang="mk-MK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k-MK" sz="3200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mk-MK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k-MK" sz="3200" dirty="0" err="1" smtClean="0">
                <a:latin typeface="Times New Roman" pitchFamily="18" charset="0"/>
                <a:cs typeface="Times New Roman" pitchFamily="18" charset="0"/>
              </a:rPr>
              <a:t>Cleft</a:t>
            </a:r>
            <a:r>
              <a:rPr lang="mk-MK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k-MK" sz="3200" dirty="0" err="1" smtClean="0">
                <a:latin typeface="Times New Roman" pitchFamily="18" charset="0"/>
                <a:cs typeface="Times New Roman" pitchFamily="18" charset="0"/>
              </a:rPr>
              <a:t>Palate</a:t>
            </a:r>
            <a:r>
              <a:rPr lang="mk-MK" sz="32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mk-MK" sz="3200" dirty="0" err="1" smtClean="0">
                <a:latin typeface="Times New Roman" pitchFamily="18" charset="0"/>
                <a:cs typeface="Times New Roman" pitchFamily="18" charset="0"/>
              </a:rPr>
              <a:t>Craniofacial</a:t>
            </a:r>
            <a:r>
              <a:rPr lang="mk-MK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k-MK" sz="3200" dirty="0" err="1" smtClean="0">
                <a:latin typeface="Times New Roman" pitchFamily="18" charset="0"/>
                <a:cs typeface="Times New Roman" pitchFamily="18" charset="0"/>
              </a:rPr>
              <a:t>Journal</a:t>
            </a:r>
            <a:r>
              <a:rPr lang="mk-MK" sz="3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mk-MK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475656" y="1556792"/>
            <a:ext cx="3543300" cy="4800600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Phenobarbital</a:t>
            </a:r>
            <a:r>
              <a:rPr lang="mk-MK" b="1" dirty="0" smtClean="0">
                <a:latin typeface="Times New Roman" pitchFamily="18" charset="0"/>
                <a:cs typeface="Times New Roman" pitchFamily="18" charset="0"/>
              </a:rPr>
              <a:t>  и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Valproate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mk-MK" sz="2400" dirty="0" smtClean="0">
                <a:latin typeface="Times New Roman" pitchFamily="18" charset="0"/>
                <a:cs typeface="Times New Roman" pitchFamily="18" charset="0"/>
              </a:rPr>
              <a:t>Инхибиција на ексцитираните аминокиселини</a:t>
            </a:r>
          </a:p>
          <a:p>
            <a:pPr>
              <a:buFontTx/>
              <a:buChar char="-"/>
            </a:pPr>
            <a:r>
              <a:rPr lang="mk-MK" sz="2400" dirty="0" smtClean="0">
                <a:latin typeface="Times New Roman" pitchFamily="18" charset="0"/>
                <a:cs typeface="Times New Roman" pitchFamily="18" charset="0"/>
              </a:rPr>
              <a:t>Блокада на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Na+ </a:t>
            </a:r>
            <a:r>
              <a:rPr lang="mk-MK" sz="2400" dirty="0" smtClean="0">
                <a:latin typeface="Times New Roman" pitchFamily="18" charset="0"/>
                <a:cs typeface="Times New Roman" pitchFamily="18" charset="0"/>
              </a:rPr>
              <a:t>каналите</a:t>
            </a:r>
          </a:p>
          <a:p>
            <a:pPr>
              <a:buFontTx/>
              <a:buChar char="-"/>
            </a:pPr>
            <a:r>
              <a:rPr lang="mk-MK" sz="2400" dirty="0" smtClean="0">
                <a:latin typeface="Times New Roman" pitchFamily="18" charset="0"/>
                <a:cs typeface="Times New Roman" pitchFamily="18" charset="0"/>
              </a:rPr>
              <a:t>Стимулација на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K+ </a:t>
            </a:r>
            <a:r>
              <a:rPr lang="mk-MK" sz="2400" dirty="0" smtClean="0">
                <a:latin typeface="Times New Roman" pitchFamily="18" charset="0"/>
                <a:cs typeface="Times New Roman" pitchFamily="18" charset="0"/>
              </a:rPr>
              <a:t>каналите</a:t>
            </a:r>
          </a:p>
          <a:p>
            <a:pPr>
              <a:buFontTx/>
              <a:buChar char="-"/>
            </a:pPr>
            <a:r>
              <a:rPr lang="mk-MK" sz="2400" dirty="0" err="1" smtClean="0">
                <a:latin typeface="Times New Roman" pitchFamily="18" charset="0"/>
                <a:cs typeface="Times New Roman" pitchFamily="18" charset="0"/>
              </a:rPr>
              <a:t>хиперполаризација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- 	</a:t>
            </a:r>
            <a:endParaRPr lang="mk-MK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- </a:t>
            </a:r>
          </a:p>
          <a:p>
            <a:pPr>
              <a:buFontTx/>
              <a:buChar char="-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Content Placeholder 16"/>
          <p:cNvSpPr>
            <a:spLocks noGrp="1"/>
          </p:cNvSpPr>
          <p:nvPr>
            <p:ph sz="half" idx="2"/>
          </p:nvPr>
        </p:nvSpPr>
        <p:spPr>
          <a:xfrm>
            <a:off x="5076056" y="1268760"/>
            <a:ext cx="3543300" cy="5445224"/>
          </a:xfrm>
        </p:spPr>
        <p:txBody>
          <a:bodyPr/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mk-MK" sz="3200" b="1" dirty="0" err="1" smtClean="0">
                <a:latin typeface="Times New Roman" pitchFamily="18" charset="0"/>
                <a:cs typeface="Times New Roman" pitchFamily="18" charset="0"/>
              </a:rPr>
              <a:t>arbamazepine</a:t>
            </a:r>
            <a:endParaRPr lang="mk-MK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mk-MK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Tegretol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mk-MK" sz="2400" dirty="0" smtClean="0">
                <a:latin typeface="Times New Roman" pitchFamily="18" charset="0"/>
                <a:cs typeface="Times New Roman" pitchFamily="18" charset="0"/>
              </a:rPr>
              <a:t>Биполарни растројства</a:t>
            </a:r>
          </a:p>
          <a:p>
            <a:pPr>
              <a:buFontTx/>
              <a:buChar char="-"/>
            </a:pPr>
            <a:r>
              <a:rPr lang="mk-MK" sz="2400" dirty="0" smtClean="0">
                <a:latin typeface="Times New Roman" pitchFamily="18" charset="0"/>
                <a:cs typeface="Times New Roman" pitchFamily="18" charset="0"/>
              </a:rPr>
              <a:t>Прости и комплексни напади</a:t>
            </a:r>
            <a:endParaRPr lang="mk-MK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mk-MK" sz="2400" dirty="0" err="1" smtClean="0">
                <a:latin typeface="Times New Roman" pitchFamily="18" charset="0"/>
                <a:cs typeface="Times New Roman" pitchFamily="18" charset="0"/>
              </a:rPr>
              <a:t>Мониторирање</a:t>
            </a:r>
            <a:r>
              <a:rPr lang="mk-MK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mk-MK" sz="2400" dirty="0" err="1" smtClean="0">
                <a:latin typeface="Times New Roman" pitchFamily="18" charset="0"/>
                <a:cs typeface="Times New Roman" pitchFamily="18" charset="0"/>
              </a:rPr>
              <a:t>плазмената</a:t>
            </a:r>
            <a:r>
              <a:rPr lang="mk-MK" sz="2400" dirty="0" smtClean="0">
                <a:latin typeface="Times New Roman" pitchFamily="18" charset="0"/>
                <a:cs typeface="Times New Roman" pitchFamily="18" charset="0"/>
              </a:rPr>
              <a:t> концентрација</a:t>
            </a:r>
          </a:p>
          <a:p>
            <a:pPr>
              <a:buFontTx/>
              <a:buChar char="-"/>
            </a:pPr>
            <a:r>
              <a:rPr lang="mk-MK" sz="2400" dirty="0" smtClean="0">
                <a:latin typeface="Times New Roman" pitchFamily="18" charset="0"/>
                <a:cs typeface="Times New Roman" pitchFamily="18" charset="0"/>
              </a:rPr>
              <a:t>Скрининг на </a:t>
            </a:r>
            <a:r>
              <a:rPr lang="mk-MK" sz="2400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mk-MK" sz="2400" dirty="0" err="1" smtClean="0">
                <a:latin typeface="Times New Roman" pitchFamily="18" charset="0"/>
                <a:cs typeface="Times New Roman" pitchFamily="18" charset="0"/>
              </a:rPr>
              <a:t>еврална</a:t>
            </a:r>
            <a:r>
              <a:rPr lang="mk-MK" sz="2400" dirty="0" smtClean="0">
                <a:latin typeface="Times New Roman" pitchFamily="18" charset="0"/>
                <a:cs typeface="Times New Roman" pitchFamily="18" charset="0"/>
              </a:rPr>
              <a:t> туба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mk-MK" sz="2400" dirty="0" smtClean="0">
                <a:latin typeface="Times New Roman" pitchFamily="18" charset="0"/>
                <a:cs typeface="Times New Roman" pitchFamily="18" charset="0"/>
              </a:rPr>
              <a:t>блокада </a:t>
            </a:r>
            <a:r>
              <a:rPr lang="mk-MK" sz="2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Na+ Ca++ </a:t>
            </a:r>
            <a:r>
              <a:rPr lang="mk-MK" sz="2400" dirty="0" smtClean="0">
                <a:latin typeface="Times New Roman" pitchFamily="18" charset="0"/>
                <a:cs typeface="Times New Roman" pitchFamily="18" charset="0"/>
              </a:rPr>
              <a:t>каналите</a:t>
            </a:r>
            <a:endParaRPr lang="mk-MK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mk-MK" sz="2400" dirty="0" err="1" smtClean="0"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mk-MK" sz="2400" dirty="0" err="1" smtClean="0">
                <a:latin typeface="Times New Roman" pitchFamily="18" charset="0"/>
                <a:cs typeface="Times New Roman" pitchFamily="18" charset="0"/>
              </a:rPr>
              <a:t>тиот</a:t>
            </a:r>
            <a:r>
              <a:rPr lang="mk-MK" sz="2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mk-MK" sz="2400" dirty="0" smtClean="0">
                <a:latin typeface="Times New Roman" pitchFamily="18" charset="0"/>
                <a:cs typeface="Times New Roman" pitchFamily="18" charset="0"/>
              </a:rPr>
              <a:t>четвртиот месец </a:t>
            </a:r>
            <a:r>
              <a:rPr lang="mk-MK" sz="2400" dirty="0" smtClean="0">
                <a:latin typeface="Times New Roman" pitchFamily="18" charset="0"/>
                <a:cs typeface="Times New Roman" pitchFamily="18" charset="0"/>
              </a:rPr>
              <a:t>од </a:t>
            </a:r>
            <a:r>
              <a:rPr lang="mk-MK" sz="2400" dirty="0" smtClean="0">
                <a:latin typeface="Times New Roman" pitchFamily="18" charset="0"/>
                <a:cs typeface="Times New Roman" pitchFamily="18" charset="0"/>
              </a:rPr>
              <a:t>бременоста</a:t>
            </a:r>
            <a:endParaRPr lang="mk-MK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mk-MK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mk-MK" dirty="0" smtClean="0">
              <a:latin typeface="Times New Roman" pitchFamily="18" charset="0"/>
              <a:cs typeface="Times New Roman" pitchFamily="18" charset="0"/>
            </a:endParaRPr>
          </a:p>
          <a:p>
            <a:endParaRPr lang="mk-M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err="1" smtClean="0">
                <a:latin typeface="Times New Roman" pitchFamily="18" charset="0"/>
                <a:cs typeface="Times New Roman" pitchFamily="18" charset="0"/>
              </a:rPr>
              <a:t>Антипсихотици</a:t>
            </a:r>
            <a:endParaRPr lang="mk-MK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47800" y="1828800"/>
            <a:ext cx="7239000" cy="3184376"/>
          </a:xfrm>
        </p:spPr>
        <p:txBody>
          <a:bodyPr/>
          <a:lstStyle/>
          <a:p>
            <a:r>
              <a:rPr lang="mk-MK" dirty="0" err="1" smtClean="0">
                <a:latin typeface="Times New Roman" pitchFamily="18" charset="0"/>
                <a:cs typeface="Times New Roman" pitchFamily="18" charset="0"/>
              </a:rPr>
              <a:t>Бензодијазепински</a:t>
            </a:r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  хипнотици</a:t>
            </a:r>
          </a:p>
          <a:p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Несоница и анксиозност</a:t>
            </a:r>
          </a:p>
          <a:p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Растројства</a:t>
            </a:r>
          </a:p>
          <a:p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Истовремен  </a:t>
            </a:r>
            <a:r>
              <a:rPr lang="mk-MK" dirty="0" err="1" smtClean="0">
                <a:latin typeface="Times New Roman" pitchFamily="18" charset="0"/>
                <a:cs typeface="Times New Roman" pitchFamily="18" charset="0"/>
              </a:rPr>
              <a:t>внес</a:t>
            </a:r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 на алкохол</a:t>
            </a:r>
            <a:endParaRPr lang="mk-MK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/>
          <a:lstStyle/>
          <a:p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Хемотераписки средства</a:t>
            </a:r>
            <a:endParaRPr lang="mk-MK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828800"/>
            <a:ext cx="3543300" cy="4480520"/>
          </a:xfrm>
        </p:spPr>
        <p:txBody>
          <a:bodyPr/>
          <a:lstStyle/>
          <a:p>
            <a:r>
              <a:rPr lang="mk-MK" sz="3200" b="1" dirty="0" err="1" smtClean="0">
                <a:latin typeface="Times New Roman" pitchFamily="18" charset="0"/>
                <a:cs typeface="Times New Roman" pitchFamily="18" charset="0"/>
              </a:rPr>
              <a:t>Сулфанамиди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ulfamethoxazole</a:t>
            </a:r>
            <a:endParaRPr lang="mk-MK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mk-MK" dirty="0" err="1" smtClean="0">
                <a:latin typeface="Times New Roman" pitchFamily="18" charset="0"/>
                <a:cs typeface="Times New Roman" pitchFamily="18" charset="0"/>
              </a:rPr>
              <a:t>уринарни</a:t>
            </a:r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 инфекции</a:t>
            </a:r>
            <a:endParaRPr lang="mk-MK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дефицит </a:t>
            </a:r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G6PD</a:t>
            </a:r>
          </a:p>
          <a:p>
            <a:pPr>
              <a:buFontTx/>
              <a:buChar char="-"/>
            </a:pPr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емолиза</a:t>
            </a:r>
          </a:p>
          <a:p>
            <a:pPr>
              <a:buFontTx/>
              <a:buChar char="-"/>
            </a:pPr>
            <a:endParaRPr lang="mk-MK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mk-MK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mk-M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mk-MK" sz="3200" b="1" dirty="0" err="1" smtClean="0">
                <a:latin typeface="Times New Roman" pitchFamily="18" charset="0"/>
                <a:cs typeface="Times New Roman" pitchFamily="18" charset="0"/>
              </a:rPr>
              <a:t>Триметоприм</a:t>
            </a:r>
            <a:endParaRPr lang="mk-MK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Комбинација</a:t>
            </a:r>
          </a:p>
          <a:p>
            <a:pPr>
              <a:buFontTx/>
              <a:buChar char="-"/>
            </a:pP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Cotrimoxazole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Bactrim</a:t>
            </a:r>
            <a:endParaRPr lang="mk-MK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Во првиот </a:t>
            </a:r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триместар</a:t>
            </a:r>
          </a:p>
          <a:p>
            <a:pPr>
              <a:buFontTx/>
              <a:buChar char="-"/>
            </a:pPr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Дополнителен </a:t>
            </a:r>
            <a:r>
              <a:rPr lang="mk-MK" dirty="0" err="1" smtClean="0">
                <a:latin typeface="Times New Roman" pitchFamily="18" charset="0"/>
                <a:cs typeface="Times New Roman" pitchFamily="18" charset="0"/>
              </a:rPr>
              <a:t>внес</a:t>
            </a:r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mk-MK" dirty="0" err="1" smtClean="0">
                <a:latin typeface="Times New Roman" pitchFamily="18" charset="0"/>
                <a:cs typeface="Times New Roman" pitchFamily="18" charset="0"/>
              </a:rPr>
              <a:t>фолна</a:t>
            </a:r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 киселина</a:t>
            </a:r>
            <a:endParaRPr lang="mk-MK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mk-MK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Хемотераписки средства</a:t>
            </a:r>
            <a:endParaRPr lang="mk-MK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813767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Metronidazole</a:t>
            </a:r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Flagil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mk-MK" dirty="0" smtClean="0">
              <a:latin typeface="Times New Roman" pitchFamily="18" charset="0"/>
              <a:cs typeface="Times New Roman" pitchFamily="18" charset="0"/>
            </a:endParaRPr>
          </a:p>
          <a:p>
            <a:endParaRPr lang="mk-MK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619672" y="2204864"/>
            <a:ext cx="4040188" cy="3951288"/>
          </a:xfrm>
        </p:spPr>
        <p:txBody>
          <a:bodyPr/>
          <a:lstStyle/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mk-MK" sz="2000" dirty="0" smtClean="0">
                <a:latin typeface="Times New Roman" pitchFamily="18" charset="0"/>
                <a:cs typeface="Times New Roman" pitchFamily="18" charset="0"/>
              </a:rPr>
              <a:t>Против </a:t>
            </a:r>
            <a:r>
              <a:rPr lang="mk-MK" sz="2000" dirty="0" err="1" smtClean="0">
                <a:latin typeface="Times New Roman" pitchFamily="18" charset="0"/>
                <a:cs typeface="Times New Roman" pitchFamily="18" charset="0"/>
              </a:rPr>
              <a:t>анаеробни</a:t>
            </a:r>
            <a:r>
              <a:rPr lang="mk-MK" sz="2000" dirty="0" smtClean="0">
                <a:latin typeface="Times New Roman" pitchFamily="18" charset="0"/>
                <a:cs typeface="Times New Roman" pitchFamily="18" charset="0"/>
              </a:rPr>
              <a:t> бактерии и протозои/амеби, </a:t>
            </a:r>
            <a:r>
              <a:rPr lang="mk-MK" sz="2000" dirty="0" err="1" smtClean="0">
                <a:latin typeface="Times New Roman" pitchFamily="18" charset="0"/>
                <a:cs typeface="Times New Roman" pitchFamily="18" charset="0"/>
              </a:rPr>
              <a:t>трихомонијази</a:t>
            </a:r>
            <a:endParaRPr lang="mk-MK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mk-MK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mk-MK" sz="2000" dirty="0" smtClean="0">
                <a:latin typeface="Times New Roman" pitchFamily="18" charset="0"/>
                <a:cs typeface="Times New Roman" pitchFamily="18" charset="0"/>
              </a:rPr>
              <a:t>тератоген ефект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mk-MK" sz="2000" dirty="0" err="1" smtClean="0">
                <a:latin typeface="Times New Roman" pitchFamily="18" charset="0"/>
                <a:cs typeface="Times New Roman" pitchFamily="18" charset="0"/>
              </a:rPr>
              <a:t>Амесов</a:t>
            </a:r>
            <a:r>
              <a:rPr lang="mk-MK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k-MK" sz="2000" dirty="0" smtClean="0">
                <a:latin typeface="Times New Roman" pitchFamily="18" charset="0"/>
                <a:cs typeface="Times New Roman" pitchFamily="18" charset="0"/>
              </a:rPr>
              <a:t>тест (бактерии</a:t>
            </a:r>
            <a:r>
              <a:rPr lang="mk-MK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mk-MK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mk-MK" sz="2000" dirty="0" smtClean="0">
                <a:latin typeface="Times New Roman" pitchFamily="18" charset="0"/>
                <a:cs typeface="Times New Roman" pitchFamily="18" charset="0"/>
              </a:rPr>
              <a:t>Преминува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k-MK" sz="2000" dirty="0" smtClean="0">
                <a:latin typeface="Times New Roman" pitchFamily="18" charset="0"/>
                <a:cs typeface="Times New Roman" pitchFamily="18" charset="0"/>
              </a:rPr>
              <a:t>преку </a:t>
            </a:r>
            <a:r>
              <a:rPr lang="mk-MK" sz="2000" dirty="0" smtClean="0">
                <a:latin typeface="Times New Roman" pitchFamily="18" charset="0"/>
                <a:cs typeface="Times New Roman" pitchFamily="18" charset="0"/>
              </a:rPr>
              <a:t>постелка</a:t>
            </a:r>
          </a:p>
          <a:p>
            <a:pPr>
              <a:buFontTx/>
              <a:buChar char="-"/>
            </a:pPr>
            <a:r>
              <a:rPr lang="mk-MK" sz="2000" dirty="0" smtClean="0">
                <a:latin typeface="Times New Roman" pitchFamily="18" charset="0"/>
                <a:cs typeface="Times New Roman" pitchFamily="18" charset="0"/>
              </a:rPr>
              <a:t>Не се користи заедно со алкохол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mk-MK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mk-MK" sz="2000" dirty="0" smtClean="0">
                <a:latin typeface="Times New Roman" pitchFamily="18" charset="0"/>
                <a:cs typeface="Times New Roman" pitchFamily="18" charset="0"/>
              </a:rPr>
              <a:t>Не се препишува кај трудници во првиот триместар</a:t>
            </a:r>
            <a:endParaRPr lang="mk-MK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mk-MK" sz="20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5868144" y="1484784"/>
            <a:ext cx="3106688" cy="453727"/>
          </a:xfrm>
        </p:spPr>
        <p:txBody>
          <a:bodyPr/>
          <a:lstStyle/>
          <a:p>
            <a:r>
              <a:rPr lang="mk-MK" dirty="0" err="1" smtClean="0">
                <a:latin typeface="Times New Roman" pitchFamily="18" charset="0"/>
                <a:cs typeface="Times New Roman" pitchFamily="18" charset="0"/>
              </a:rPr>
              <a:t>Аминогликозиди</a:t>
            </a:r>
            <a:endParaRPr lang="mk-MK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5508104" y="2174875"/>
            <a:ext cx="3178696" cy="4206454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treptomicin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anamicin</a:t>
            </a:r>
            <a:endParaRPr lang="en-U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mk-MK" sz="2000" dirty="0" err="1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mk-MK" sz="2000" dirty="0" err="1" smtClean="0">
                <a:latin typeface="Times New Roman" pitchFamily="18" charset="0"/>
                <a:cs typeface="Times New Roman" pitchFamily="18" charset="0"/>
              </a:rPr>
              <a:t>уберколоза</a:t>
            </a:r>
            <a:endParaRPr lang="mk-MK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mk-MK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Colaborative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erinatal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Project, USA)</a:t>
            </a:r>
          </a:p>
          <a:p>
            <a:pPr>
              <a:buFontTx/>
              <a:buChar char="-"/>
            </a:pPr>
            <a:r>
              <a:rPr lang="mk-MK" sz="2000" dirty="0" smtClean="0"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k-MK" sz="2000" dirty="0" smtClean="0">
                <a:latin typeface="Times New Roman" pitchFamily="18" charset="0"/>
                <a:cs typeface="Times New Roman" pitchFamily="18" charset="0"/>
              </a:rPr>
              <a:t>комбинација со </a:t>
            </a:r>
            <a:r>
              <a:rPr lang="mk-MK" sz="2000" dirty="0" err="1" smtClean="0">
                <a:latin typeface="Times New Roman" pitchFamily="18" charset="0"/>
                <a:cs typeface="Times New Roman" pitchFamily="18" charset="0"/>
              </a:rPr>
              <a:t>цефалоспорини</a:t>
            </a:r>
            <a:r>
              <a:rPr lang="mk-MK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cephalexin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cephradine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Tx/>
              <a:buChar char="-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mk-MK" sz="2000" dirty="0" err="1" smtClean="0">
                <a:latin typeface="Times New Roman" pitchFamily="18" charset="0"/>
                <a:cs typeface="Times New Roman" pitchFamily="18" charset="0"/>
              </a:rPr>
              <a:t>Мичигенска</a:t>
            </a:r>
            <a:r>
              <a:rPr lang="mk-MK" sz="2000" dirty="0" smtClean="0">
                <a:latin typeface="Times New Roman" pitchFamily="18" charset="0"/>
                <a:cs typeface="Times New Roman" pitchFamily="18" charset="0"/>
              </a:rPr>
              <a:t> медикаментозна студија)</a:t>
            </a:r>
          </a:p>
          <a:p>
            <a:pPr>
              <a:buFontTx/>
              <a:buChar char="-"/>
            </a:pPr>
            <a:r>
              <a:rPr lang="mk-MK" sz="2000" dirty="0" smtClean="0">
                <a:latin typeface="Times New Roman" pitchFamily="18" charset="0"/>
                <a:cs typeface="Times New Roman" pitchFamily="18" charset="0"/>
              </a:rPr>
              <a:t>5000 реципиенти/ 25%  </a:t>
            </a:r>
          </a:p>
          <a:p>
            <a:pPr>
              <a:buFontTx/>
              <a:buChar char="-"/>
            </a:pPr>
            <a:endParaRPr lang="mk-MK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mk-MK" dirty="0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0" dur="1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5" dur="1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7" grpId="0" build="p"/>
      <p:bldP spid="11" grpId="0" build="p"/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539552" y="1700808"/>
            <a:ext cx="4040188" cy="639762"/>
          </a:xfrm>
        </p:spPr>
        <p:txBody>
          <a:bodyPr/>
          <a:lstStyle/>
          <a:p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Chloramphenicol</a:t>
            </a:r>
            <a:endParaRPr lang="mk-MK" dirty="0" smtClean="0">
              <a:latin typeface="Times New Roman" pitchFamily="18" charset="0"/>
              <a:cs typeface="Times New Roman" pitchFamily="18" charset="0"/>
            </a:endParaRPr>
          </a:p>
          <a:p>
            <a:endParaRPr lang="mk-MK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2"/>
          </p:nvPr>
        </p:nvSpPr>
        <p:spPr>
          <a:xfrm>
            <a:off x="1115616" y="2060848"/>
            <a:ext cx="3752156" cy="4392488"/>
          </a:xfrm>
        </p:spPr>
        <p:txBody>
          <a:bodyPr/>
          <a:lstStyle/>
          <a:p>
            <a:pPr>
              <a:buNone/>
            </a:pPr>
            <a:r>
              <a:rPr lang="mk-MK" sz="3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mk-MK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широк спектар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Tx/>
              <a:buChar char="-"/>
            </a:pPr>
            <a:r>
              <a:rPr lang="mk-MK" sz="2400" dirty="0" err="1" smtClean="0">
                <a:latin typeface="Times New Roman" pitchFamily="18" charset="0"/>
                <a:cs typeface="Times New Roman" pitchFamily="18" charset="0"/>
              </a:rPr>
              <a:t>аеробни</a:t>
            </a:r>
            <a:r>
              <a:rPr lang="mk-MK" sz="2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mk-MK" sz="2400" dirty="0" err="1" smtClean="0">
                <a:latin typeface="Times New Roman" pitchFamily="18" charset="0"/>
                <a:cs typeface="Times New Roman" pitchFamily="18" charset="0"/>
              </a:rPr>
              <a:t>анаеробни</a:t>
            </a:r>
            <a:r>
              <a:rPr lang="mk-MK" sz="2400" dirty="0" smtClean="0">
                <a:latin typeface="Times New Roman" pitchFamily="18" charset="0"/>
                <a:cs typeface="Times New Roman" pitchFamily="18" charset="0"/>
              </a:rPr>
              <a:t> бактерии,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		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mk-MK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k-MK" sz="24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mk-MK" sz="2400" dirty="0" smtClean="0">
                <a:latin typeface="Times New Roman" pitchFamily="18" charset="0"/>
                <a:cs typeface="Times New Roman" pitchFamily="18" charset="0"/>
              </a:rPr>
              <a:t>, рикеции</a:t>
            </a:r>
          </a:p>
          <a:p>
            <a:pPr lvl="1"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mk-MK" sz="24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mk-MK" sz="2400" dirty="0" smtClean="0">
                <a:latin typeface="Times New Roman" pitchFamily="18" charset="0"/>
                <a:cs typeface="Times New Roman" pitchFamily="18" charset="0"/>
              </a:rPr>
              <a:t>индром на сиво бебе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mk-MK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Tx/>
              <a:buChar char="-"/>
            </a:pPr>
            <a:r>
              <a:rPr lang="mk-MK" sz="2400" dirty="0" smtClean="0">
                <a:latin typeface="Times New Roman" pitchFamily="18" charset="0"/>
                <a:cs typeface="Times New Roman" pitchFamily="18" charset="0"/>
              </a:rPr>
              <a:t>Само </a:t>
            </a:r>
            <a:r>
              <a:rPr lang="mk-MK" sz="2400" dirty="0" smtClean="0">
                <a:latin typeface="Times New Roman" pitchFamily="18" charset="0"/>
                <a:cs typeface="Times New Roman" pitchFamily="18" charset="0"/>
              </a:rPr>
              <a:t>при животно </a:t>
            </a:r>
            <a:r>
              <a:rPr lang="mk-MK" sz="2400" dirty="0" smtClean="0">
                <a:latin typeface="Times New Roman" pitchFamily="18" charset="0"/>
                <a:cs typeface="Times New Roman" pitchFamily="18" charset="0"/>
              </a:rPr>
              <a:t>загрижувачки</a:t>
            </a:r>
          </a:p>
          <a:p>
            <a:pPr lvl="1">
              <a:buNone/>
            </a:pPr>
            <a:r>
              <a:rPr lang="mk-MK" sz="2400" dirty="0" smtClean="0">
                <a:latin typeface="Times New Roman" pitchFamily="18" charset="0"/>
                <a:cs typeface="Times New Roman" pitchFamily="18" charset="0"/>
              </a:rPr>
              <a:t>	инфекции/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Haemophilus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influezae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k-MK" sz="2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mk-MK" sz="2400" dirty="0" err="1" smtClean="0">
                <a:latin typeface="Times New Roman" pitchFamily="18" charset="0"/>
                <a:cs typeface="Times New Roman" pitchFamily="18" charset="0"/>
              </a:rPr>
              <a:t>тифоидна</a:t>
            </a:r>
            <a:r>
              <a:rPr lang="mk-MK" sz="2400" dirty="0" smtClean="0">
                <a:latin typeface="Times New Roman" pitchFamily="18" charset="0"/>
                <a:cs typeface="Times New Roman" pitchFamily="18" charset="0"/>
              </a:rPr>
              <a:t> треска</a:t>
            </a:r>
            <a:endParaRPr lang="mk-MK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mk-MK" dirty="0" smtClean="0">
              <a:latin typeface="Times New Roman" pitchFamily="18" charset="0"/>
              <a:cs typeface="Times New Roman" pitchFamily="18" charset="0"/>
            </a:endParaRPr>
          </a:p>
          <a:p>
            <a:endParaRPr lang="mk-MK" dirty="0" smtClean="0">
              <a:latin typeface="Times New Roman" pitchFamily="18" charset="0"/>
              <a:cs typeface="Times New Roman" pitchFamily="18" charset="0"/>
            </a:endParaRPr>
          </a:p>
          <a:p>
            <a:endParaRPr lang="mk-MK" dirty="0" smtClean="0">
              <a:latin typeface="Times New Roman" pitchFamily="18" charset="0"/>
              <a:cs typeface="Times New Roman" pitchFamily="18" charset="0"/>
            </a:endParaRPr>
          </a:p>
          <a:p>
            <a:endParaRPr lang="mk-MK" dirty="0" smtClean="0">
              <a:latin typeface="Times New Roman" pitchFamily="18" charset="0"/>
              <a:cs typeface="Times New Roman" pitchFamily="18" charset="0"/>
            </a:endParaRPr>
          </a:p>
          <a:p>
            <a:endParaRPr lang="mk-MK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5102225" y="1700808"/>
            <a:ext cx="4041775" cy="639762"/>
          </a:xfrm>
        </p:spPr>
        <p:txBody>
          <a:bodyPr/>
          <a:lstStyle/>
          <a:p>
            <a:endParaRPr lang="mk-MK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mk-MK" dirty="0" err="1" smtClean="0">
                <a:latin typeface="Times New Roman" pitchFamily="18" charset="0"/>
                <a:cs typeface="Times New Roman" pitchFamily="18" charset="0"/>
              </a:rPr>
              <a:t>Тетрациклини</a:t>
            </a:r>
            <a:endParaRPr lang="mk-MK" dirty="0" smtClean="0">
              <a:latin typeface="Times New Roman" pitchFamily="18" charset="0"/>
              <a:cs typeface="Times New Roman" pitchFamily="18" charset="0"/>
            </a:endParaRPr>
          </a:p>
          <a:p>
            <a:endParaRPr lang="mk-MK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5220072" y="2174875"/>
            <a:ext cx="3466728" cy="3951288"/>
          </a:xfrm>
        </p:spPr>
        <p:txBody>
          <a:bodyPr/>
          <a:lstStyle/>
          <a:p>
            <a:endParaRPr lang="mk-MK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Врзување </a:t>
            </a:r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со калциум</a:t>
            </a:r>
          </a:p>
          <a:p>
            <a:pPr>
              <a:buFontTx/>
              <a:buChar char="-"/>
            </a:pPr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дентална хипоплазија</a:t>
            </a:r>
          </a:p>
          <a:p>
            <a:pPr>
              <a:buFontTx/>
              <a:buChar char="-"/>
            </a:pPr>
            <a:r>
              <a:rPr lang="mk-MK" dirty="0" err="1" smtClean="0">
                <a:latin typeface="Times New Roman" pitchFamily="18" charset="0"/>
                <a:cs typeface="Times New Roman" pitchFamily="18" charset="0"/>
              </a:rPr>
              <a:t>хепатотоксичност</a:t>
            </a:r>
            <a:endParaRPr lang="mk-MK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алтернативни антибиотици</a:t>
            </a:r>
          </a:p>
          <a:p>
            <a:endParaRPr lang="mk-MK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5" grpId="0" build="p"/>
      <p:bldP spid="10" grpId="0" build="p"/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r>
              <a:rPr lang="mk-MK" dirty="0" err="1" smtClean="0">
                <a:latin typeface="Times New Roman" pitchFamily="18" charset="0"/>
                <a:cs typeface="Times New Roman" pitchFamily="18" charset="0"/>
              </a:rPr>
              <a:t>Антинеопластични</a:t>
            </a:r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 препарати и </a:t>
            </a:r>
            <a:r>
              <a:rPr lang="mk-MK" dirty="0" err="1" smtClean="0">
                <a:latin typeface="Times New Roman" pitchFamily="18" charset="0"/>
                <a:cs typeface="Times New Roman" pitchFamily="18" charset="0"/>
              </a:rPr>
              <a:t>имуносупресиви</a:t>
            </a:r>
            <a:endParaRPr lang="mk-MK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447800" y="1828800"/>
            <a:ext cx="7239000" cy="4624536"/>
          </a:xfrm>
        </p:spPr>
        <p:txBody>
          <a:bodyPr/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Methotrexate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Tx/>
              <a:buChar char="-"/>
            </a:pPr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Антагонист на </a:t>
            </a:r>
            <a:r>
              <a:rPr lang="mk-MK" dirty="0" err="1" smtClean="0">
                <a:latin typeface="Times New Roman" pitchFamily="18" charset="0"/>
                <a:cs typeface="Times New Roman" pitchFamily="18" charset="0"/>
              </a:rPr>
              <a:t>фолна</a:t>
            </a:r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 киселина</a:t>
            </a:r>
          </a:p>
          <a:p>
            <a:pPr lvl="1">
              <a:buFontTx/>
              <a:buChar char="-"/>
            </a:pPr>
            <a:r>
              <a:rPr lang="mk-MK" dirty="0" err="1" smtClean="0">
                <a:latin typeface="Times New Roman" pitchFamily="18" charset="0"/>
                <a:cs typeface="Times New Roman" pitchFamily="18" charset="0"/>
              </a:rPr>
              <a:t>Реуматоиден</a:t>
            </a:r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k-MK" dirty="0" err="1" smtClean="0">
                <a:latin typeface="Times New Roman" pitchFamily="18" charset="0"/>
                <a:cs typeface="Times New Roman" pitchFamily="18" charset="0"/>
              </a:rPr>
              <a:t>артрит</a:t>
            </a:r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, неконтролирана псоријаза, карцином</a:t>
            </a:r>
            <a:endParaRPr lang="mk-MK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Tx/>
              <a:buChar char="-"/>
            </a:pPr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Ризик  во првиот  триместар!!!</a:t>
            </a:r>
          </a:p>
          <a:p>
            <a:pPr lvl="1">
              <a:buFontTx/>
              <a:buChar char="-"/>
            </a:pPr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Инхибиција на </a:t>
            </a:r>
            <a:r>
              <a:rPr lang="mk-MK" dirty="0" err="1" smtClean="0">
                <a:latin typeface="Times New Roman" pitchFamily="18" charset="0"/>
                <a:cs typeface="Times New Roman" pitchFamily="18" charset="0"/>
              </a:rPr>
              <a:t>е.дихидрофолат</a:t>
            </a:r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k-MK" dirty="0" err="1" smtClean="0">
                <a:latin typeface="Times New Roman" pitchFamily="18" charset="0"/>
                <a:cs typeface="Times New Roman" pitchFamily="18" charset="0"/>
              </a:rPr>
              <a:t>редуктаза</a:t>
            </a:r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, неопходен за синтеза на </a:t>
            </a:r>
            <a:r>
              <a:rPr lang="mk-MK" dirty="0" err="1" smtClean="0">
                <a:latin typeface="Times New Roman" pitchFamily="18" charset="0"/>
                <a:cs typeface="Times New Roman" pitchFamily="18" charset="0"/>
              </a:rPr>
              <a:t>пурински</a:t>
            </a:r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mk-MK" dirty="0" err="1" smtClean="0">
                <a:latin typeface="Times New Roman" pitchFamily="18" charset="0"/>
                <a:cs typeface="Times New Roman" pitchFamily="18" charset="0"/>
              </a:rPr>
              <a:t>пиримидински</a:t>
            </a:r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 бази</a:t>
            </a:r>
          </a:p>
          <a:p>
            <a:pPr lvl="1">
              <a:buFontTx/>
              <a:buChar char="-"/>
            </a:pPr>
            <a:endParaRPr lang="mk-MK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Tx/>
              <a:buChar char="-"/>
            </a:pPr>
            <a:endParaRPr lang="mk-MK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mk-MK" dirty="0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914400"/>
            <a:ext cx="8458200" cy="1650504"/>
          </a:xfrm>
        </p:spPr>
        <p:txBody>
          <a:bodyPr/>
          <a:lstStyle/>
          <a:p>
            <a:r>
              <a:rPr lang="mk-MK" sz="3200" dirty="0" smtClean="0">
                <a:latin typeface="Times New Roman" pitchFamily="18" charset="0"/>
                <a:cs typeface="Times New Roman" pitchFamily="18" charset="0"/>
              </a:rPr>
              <a:t>Употребата на антибиотици во текот на бременоста </a:t>
            </a:r>
            <a:endParaRPr lang="mk-MK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5656" y="2636912"/>
            <a:ext cx="6400800" cy="115212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mk-M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Ризик за појава на </a:t>
            </a:r>
            <a:r>
              <a:rPr lang="mk-MK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палатошизи</a:t>
            </a:r>
            <a:endParaRPr lang="mk-MK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Oral-facial clefts</a:t>
            </a:r>
            <a:endParaRPr lang="mk-MK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187624" y="1828800"/>
            <a:ext cx="4320480" cy="2896344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Quinine </a:t>
            </a:r>
            <a:endParaRPr lang="mk-MK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mk-MK" sz="3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mk-MK" b="1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маларија </a:t>
            </a:r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и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mk-MK" dirty="0" err="1" smtClean="0">
                <a:latin typeface="Times New Roman" pitchFamily="18" charset="0"/>
                <a:cs typeface="Times New Roman" pitchFamily="18" charset="0"/>
              </a:rPr>
              <a:t>реуматоиден</a:t>
            </a:r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k-MK" dirty="0" err="1" smtClean="0">
                <a:latin typeface="Times New Roman" pitchFamily="18" charset="0"/>
                <a:cs typeface="Times New Roman" pitchFamily="18" charset="0"/>
              </a:rPr>
              <a:t>артрит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G6PD</a:t>
            </a:r>
            <a:endParaRPr lang="mk-MK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mk-MK" sz="2400" dirty="0" smtClean="0">
                <a:latin typeface="Times New Roman" pitchFamily="18" charset="0"/>
                <a:cs typeface="Times New Roman" pitchFamily="18" charset="0"/>
              </a:rPr>
              <a:t>Ниво </a:t>
            </a:r>
            <a:r>
              <a:rPr lang="mk-MK" sz="2400" dirty="0" smtClean="0">
                <a:latin typeface="Times New Roman" pitchFamily="18" charset="0"/>
                <a:cs typeface="Times New Roman" pitchFamily="18" charset="0"/>
              </a:rPr>
              <a:t>на гликоза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364088" y="1828800"/>
            <a:ext cx="3322712" cy="4696544"/>
          </a:xfrm>
        </p:spPr>
        <p:txBody>
          <a:bodyPr/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Chloroquine</a:t>
            </a:r>
            <a:r>
              <a:rPr lang="mk-MK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Pyrithamine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Primaquine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mk-MK" dirty="0" smtClean="0"/>
              <a:t>   </a:t>
            </a:r>
            <a:r>
              <a:rPr lang="en-US" dirty="0" smtClean="0"/>
              <a:t>- </a:t>
            </a:r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маларична профилакса </a:t>
            </a:r>
          </a:p>
          <a:p>
            <a:pPr>
              <a:buNone/>
            </a:pPr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	- подолготрајно користење или </a:t>
            </a:r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mk-MK" dirty="0" err="1" smtClean="0">
                <a:latin typeface="Times New Roman" pitchFamily="18" charset="0"/>
                <a:cs typeface="Times New Roman" pitchFamily="18" charset="0"/>
              </a:rPr>
              <a:t>предозираност</a:t>
            </a:r>
            <a:endParaRPr lang="mk-MK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Орални  </a:t>
            </a:r>
            <a:r>
              <a:rPr lang="mk-MK" dirty="0" err="1" smtClean="0">
                <a:latin typeface="Times New Roman" pitchFamily="18" charset="0"/>
                <a:cs typeface="Times New Roman" pitchFamily="18" charset="0"/>
              </a:rPr>
              <a:t>ретиноиди</a:t>
            </a:r>
            <a:endParaRPr lang="mk-MK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447800" y="1828800"/>
            <a:ext cx="7239000" cy="3832448"/>
          </a:xfrm>
        </p:spPr>
        <p:txBody>
          <a:bodyPr/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Isotretinoin</a:t>
            </a:r>
            <a:r>
              <a:rPr lang="mk-MK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brand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name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Accutane</a:t>
            </a:r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mk-MK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Tx/>
              <a:buChar char="-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Capsule</a:t>
            </a:r>
            <a:endParaRPr lang="mk-MK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Tx/>
              <a:buChar char="-"/>
            </a:pPr>
            <a:r>
              <a:rPr lang="mk-MK" dirty="0" err="1" smtClean="0">
                <a:latin typeface="Times New Roman" pitchFamily="18" charset="0"/>
                <a:cs typeface="Times New Roman" pitchFamily="18" charset="0"/>
              </a:rPr>
              <a:t>Нодуларни</a:t>
            </a:r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  акни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Tx/>
              <a:buChar char="-"/>
            </a:pPr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Тератоген ефект!!</a:t>
            </a:r>
          </a:p>
          <a:p>
            <a:pPr lvl="1">
              <a:buFontTx/>
              <a:buChar char="-"/>
            </a:pPr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Тест за бременост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mk-MK" dirty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Механизми на дејствување</a:t>
            </a:r>
            <a:endParaRPr lang="mk-MK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1916832"/>
            <a:ext cx="7239000" cy="4752528"/>
          </a:xfrm>
        </p:spPr>
        <p:txBody>
          <a:bodyPr/>
          <a:lstStyle/>
          <a:p>
            <a:r>
              <a:rPr lang="mk-MK" sz="2400" dirty="0" err="1" smtClean="0">
                <a:latin typeface="Times New Roman" pitchFamily="18" charset="0"/>
                <a:cs typeface="Times New Roman" pitchFamily="18" charset="0"/>
              </a:rPr>
              <a:t>Органогенезата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mk-MK" sz="2400" dirty="0" err="1" smtClean="0">
                <a:latin typeface="Times New Roman" pitchFamily="18" charset="0"/>
                <a:cs typeface="Times New Roman" pitchFamily="18" charset="0"/>
              </a:rPr>
              <a:t>неурална</a:t>
            </a:r>
            <a:r>
              <a:rPr lang="mk-MK" sz="2400" dirty="0" smtClean="0">
                <a:latin typeface="Times New Roman" pitchFamily="18" charset="0"/>
                <a:cs typeface="Times New Roman" pitchFamily="18" charset="0"/>
              </a:rPr>
              <a:t> цевка, уво и непце)</a:t>
            </a:r>
          </a:p>
          <a:p>
            <a:r>
              <a:rPr lang="mk-MK" sz="2400" dirty="0" smtClean="0">
                <a:latin typeface="Times New Roman" pitchFamily="18" charset="0"/>
                <a:cs typeface="Times New Roman" pitchFamily="18" charset="0"/>
              </a:rPr>
              <a:t>Класичен тератоген ефект: 31 ден од последната менструација – 71 ден од последната менструација)</a:t>
            </a:r>
          </a:p>
          <a:p>
            <a:r>
              <a:rPr lang="mk-MK" sz="2400" dirty="0" smtClean="0">
                <a:latin typeface="Times New Roman" pitchFamily="18" charset="0"/>
                <a:cs typeface="Times New Roman" pitchFamily="18" charset="0"/>
              </a:rPr>
              <a:t>Влијае на ДНК секвенца</a:t>
            </a:r>
          </a:p>
          <a:p>
            <a:r>
              <a:rPr lang="mk-MK" sz="2400" dirty="0" smtClean="0">
                <a:latin typeface="Times New Roman" pitchFamily="18" charset="0"/>
                <a:cs typeface="Times New Roman" pitchFamily="18" charset="0"/>
              </a:rPr>
              <a:t> MAFB и ABCA4 гени)</a:t>
            </a:r>
          </a:p>
          <a:p>
            <a:r>
              <a:rPr lang="mk-MK" sz="2400" dirty="0" smtClean="0">
                <a:latin typeface="Times New Roman" pitchFamily="18" charset="0"/>
                <a:cs typeface="Times New Roman" pitchFamily="18" charset="0"/>
              </a:rPr>
              <a:t>Експресијата на MAFB гените резултираат со неадекватна фузија на ткивата во устата и непцето</a:t>
            </a:r>
          </a:p>
          <a:p>
            <a:r>
              <a:rPr lang="mk-MK" sz="2400" dirty="0" smtClean="0">
                <a:latin typeface="Times New Roman" pitchFamily="18" charset="0"/>
                <a:cs typeface="Times New Roman" pitchFamily="18" charset="0"/>
              </a:rPr>
              <a:t>Експресијата  на IRF6 гените и хромозомски комплемент на хр.8</a:t>
            </a:r>
          </a:p>
          <a:p>
            <a:r>
              <a:rPr lang="mk-MK" sz="2400" dirty="0" smtClean="0">
                <a:latin typeface="Times New Roman" pitchFamily="18" charset="0"/>
                <a:cs typeface="Times New Roman" pitchFamily="18" charset="0"/>
              </a:rPr>
              <a:t>Антагонисти на </a:t>
            </a:r>
            <a:r>
              <a:rPr lang="mk-MK" sz="2400" dirty="0" err="1" smtClean="0">
                <a:latin typeface="Times New Roman" pitchFamily="18" charset="0"/>
                <a:cs typeface="Times New Roman" pitchFamily="18" charset="0"/>
              </a:rPr>
              <a:t>фолна</a:t>
            </a:r>
            <a:r>
              <a:rPr lang="mk-MK" sz="2400" dirty="0" smtClean="0">
                <a:latin typeface="Times New Roman" pitchFamily="18" charset="0"/>
                <a:cs typeface="Times New Roman" pitchFamily="18" charset="0"/>
              </a:rPr>
              <a:t> киселина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Methotrexate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mk-MK" sz="2400" dirty="0" err="1" smtClean="0">
                <a:latin typeface="Times New Roman" pitchFamily="18" charset="0"/>
                <a:cs typeface="Times New Roman" pitchFamily="18" charset="0"/>
              </a:rPr>
              <a:t>реуматоиден</a:t>
            </a:r>
            <a:r>
              <a:rPr lang="mk-MK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k-MK" sz="2400" dirty="0" err="1" smtClean="0">
                <a:latin typeface="Times New Roman" pitchFamily="18" charset="0"/>
                <a:cs typeface="Times New Roman" pitchFamily="18" charset="0"/>
              </a:rPr>
              <a:t>артрит</a:t>
            </a:r>
            <a:r>
              <a:rPr lang="mk-MK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mk-MK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mk-MK" sz="2000" dirty="0" smtClean="0"/>
          </a:p>
          <a:p>
            <a:endParaRPr lang="mk-MK" sz="2000" dirty="0" smtClean="0"/>
          </a:p>
          <a:p>
            <a:endParaRPr lang="mk-MK" sz="2000" dirty="0" smtClean="0"/>
          </a:p>
          <a:p>
            <a:endParaRPr lang="mk-MK" sz="2000" dirty="0" smtClean="0"/>
          </a:p>
          <a:p>
            <a:endParaRPr lang="mk-MK" sz="2000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44352"/>
          </a:xfrm>
        </p:spPr>
        <p:txBody>
          <a:bodyPr/>
          <a:lstStyle/>
          <a:p>
            <a:r>
              <a:rPr lang="mk-MK" dirty="0" err="1" smtClean="0">
                <a:latin typeface="Times New Roman" pitchFamily="18" charset="0"/>
                <a:cs typeface="Times New Roman" pitchFamily="18" charset="0"/>
              </a:rPr>
              <a:t>Фолна</a:t>
            </a:r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  киселина</a:t>
            </a:r>
            <a:endParaRPr lang="mk-MK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828800"/>
            <a:ext cx="7239000" cy="4264496"/>
          </a:xfrm>
        </p:spPr>
        <p:txBody>
          <a:bodyPr/>
          <a:lstStyle/>
          <a:p>
            <a:r>
              <a:rPr lang="mk-MK" sz="2400" dirty="0" smtClean="0">
                <a:latin typeface="Times New Roman" pitchFamily="18" charset="0"/>
                <a:cs typeface="Times New Roman" pitchFamily="18" charset="0"/>
              </a:rPr>
              <a:t>Го намалува ризикот за </a:t>
            </a:r>
            <a:r>
              <a:rPr lang="mk-MK" sz="2400" dirty="0" err="1" smtClean="0">
                <a:latin typeface="Times New Roman" pitchFamily="18" charset="0"/>
                <a:cs typeface="Times New Roman" pitchFamily="18" charset="0"/>
              </a:rPr>
              <a:t>палатошизи</a:t>
            </a:r>
            <a:r>
              <a:rPr lang="mk-MK" sz="2400" dirty="0" smtClean="0">
                <a:latin typeface="Times New Roman" pitchFamily="18" charset="0"/>
                <a:cs typeface="Times New Roman" pitchFamily="18" charset="0"/>
              </a:rPr>
              <a:t> до 40% (</a:t>
            </a:r>
            <a:r>
              <a:rPr lang="mk-MK" sz="2400" i="1" dirty="0" err="1" smtClean="0">
                <a:latin typeface="Times New Roman" pitchFamily="18" charset="0"/>
                <a:cs typeface="Times New Roman" pitchFamily="18" charset="0"/>
              </a:rPr>
              <a:t>published</a:t>
            </a:r>
            <a:r>
              <a:rPr lang="mk-MK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k-MK" sz="2400" i="1" dirty="0" err="1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mk-MK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k-MK" sz="2400" i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mk-MK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k-MK" sz="2400" i="1" dirty="0" err="1" smtClean="0">
                <a:latin typeface="Times New Roman" pitchFamily="18" charset="0"/>
                <a:cs typeface="Times New Roman" pitchFamily="18" charset="0"/>
              </a:rPr>
              <a:t>online</a:t>
            </a:r>
            <a:r>
              <a:rPr lang="mk-MK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k-MK" sz="2400" i="1" dirty="0" err="1" smtClean="0">
                <a:latin typeface="Times New Roman" pitchFamily="18" charset="0"/>
                <a:cs typeface="Times New Roman" pitchFamily="18" charset="0"/>
              </a:rPr>
              <a:t>issue</a:t>
            </a:r>
            <a:r>
              <a:rPr lang="mk-MK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k-MK" sz="2400" i="1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mk-MK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k-MK" sz="2400" i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mk-MK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k-MK" sz="2400" i="1" dirty="0" err="1" smtClean="0">
                <a:latin typeface="Times New Roman" pitchFamily="18" charset="0"/>
                <a:cs typeface="Times New Roman" pitchFamily="18" charset="0"/>
              </a:rPr>
              <a:t>British</a:t>
            </a:r>
            <a:r>
              <a:rPr lang="mk-MK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k-MK" sz="2400" i="1" dirty="0" err="1" smtClean="0">
                <a:latin typeface="Times New Roman" pitchFamily="18" charset="0"/>
                <a:cs typeface="Times New Roman" pitchFamily="18" charset="0"/>
              </a:rPr>
              <a:t>Medical</a:t>
            </a:r>
            <a:r>
              <a:rPr lang="mk-MK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k-MK" sz="2400" i="1" dirty="0" err="1" smtClean="0">
                <a:latin typeface="Times New Roman" pitchFamily="18" charset="0"/>
                <a:cs typeface="Times New Roman" pitchFamily="18" charset="0"/>
              </a:rPr>
              <a:t>Journal</a:t>
            </a:r>
            <a:r>
              <a:rPr lang="mk-MK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mk-MK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mk-MK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mk-MK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mk-MK" sz="2400" dirty="0" smtClean="0">
                <a:latin typeface="Times New Roman" pitchFamily="18" charset="0"/>
                <a:cs typeface="Times New Roman" pitchFamily="18" charset="0"/>
              </a:rPr>
              <a:t>превенција  од оштетувања на </a:t>
            </a:r>
            <a:r>
              <a:rPr lang="mk-MK" sz="2400" dirty="0" err="1" smtClean="0">
                <a:latin typeface="Times New Roman" pitchFamily="18" charset="0"/>
                <a:cs typeface="Times New Roman" pitchFamily="18" charset="0"/>
              </a:rPr>
              <a:t>неуралната</a:t>
            </a:r>
            <a:r>
              <a:rPr lang="mk-MK" sz="2400" dirty="0" smtClean="0">
                <a:latin typeface="Times New Roman" pitchFamily="18" charset="0"/>
                <a:cs typeface="Times New Roman" pitchFamily="18" charset="0"/>
              </a:rPr>
              <a:t> цевка (</a:t>
            </a:r>
            <a:r>
              <a:rPr lang="mk-MK" sz="2400" i="1" dirty="0" err="1" smtClean="0">
                <a:latin typeface="Times New Roman" pitchFamily="18" charset="0"/>
                <a:cs typeface="Times New Roman" pitchFamily="18" charset="0"/>
              </a:rPr>
              <a:t>spina</a:t>
            </a:r>
            <a:r>
              <a:rPr lang="mk-MK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k-MK" sz="2400" i="1" dirty="0" err="1" smtClean="0">
                <a:latin typeface="Times New Roman" pitchFamily="18" charset="0"/>
                <a:cs typeface="Times New Roman" pitchFamily="18" charset="0"/>
              </a:rPr>
              <a:t>bifida</a:t>
            </a:r>
            <a:r>
              <a:rPr lang="mk-MK" sz="2400" dirty="0" smtClean="0">
                <a:latin typeface="Times New Roman" pitchFamily="18" charset="0"/>
                <a:cs typeface="Times New Roman" pitchFamily="18" charset="0"/>
              </a:rPr>
              <a:t>) во тек на ембрионален развиток</a:t>
            </a:r>
          </a:p>
          <a:p>
            <a:pPr>
              <a:buNone/>
            </a:pPr>
            <a:r>
              <a:rPr lang="mk-MK" sz="2400" dirty="0" smtClean="0"/>
              <a:t/>
            </a:r>
            <a:br>
              <a:rPr lang="mk-MK" sz="2400" dirty="0" smtClean="0"/>
            </a:br>
            <a:endParaRPr lang="mk-MK" sz="2400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Појава на </a:t>
            </a:r>
            <a:r>
              <a:rPr lang="mk-MK" dirty="0" err="1" smtClean="0">
                <a:latin typeface="Times New Roman" pitchFamily="18" charset="0"/>
                <a:cs typeface="Times New Roman" pitchFamily="18" charset="0"/>
              </a:rPr>
              <a:t>платошизи</a:t>
            </a:r>
            <a:endParaRPr lang="mk-MK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412776"/>
            <a:ext cx="7239000" cy="5216624"/>
          </a:xfrm>
        </p:spPr>
        <p:txBody>
          <a:bodyPr/>
          <a:lstStyle/>
          <a:p>
            <a:r>
              <a:rPr lang="mk-MK" sz="2400" dirty="0" smtClean="0">
                <a:latin typeface="Times New Roman" pitchFamily="18" charset="0"/>
                <a:cs typeface="Times New Roman" pitchFamily="18" charset="0"/>
              </a:rPr>
              <a:t>3% </a:t>
            </a:r>
            <a:r>
              <a:rPr lang="mk-MK" sz="2400" dirty="0" smtClean="0">
                <a:latin typeface="Times New Roman" pitchFamily="18" charset="0"/>
                <a:cs typeface="Times New Roman" pitchFamily="18" charset="0"/>
              </a:rPr>
              <a:t> ризик </a:t>
            </a:r>
            <a:r>
              <a:rPr lang="mk-MK" sz="2400" dirty="0" smtClean="0">
                <a:latin typeface="Times New Roman" pitchFamily="18" charset="0"/>
                <a:cs typeface="Times New Roman" pitchFamily="18" charset="0"/>
              </a:rPr>
              <a:t>ако едно дете има </a:t>
            </a:r>
            <a:r>
              <a:rPr lang="mk-MK" sz="2400" dirty="0" err="1" smtClean="0">
                <a:latin typeface="Times New Roman" pitchFamily="18" charset="0"/>
                <a:cs typeface="Times New Roman" pitchFamily="18" charset="0"/>
              </a:rPr>
              <a:t>палатошизи</a:t>
            </a:r>
            <a:r>
              <a:rPr lang="mk-MK" sz="2400" dirty="0" smtClean="0">
                <a:latin typeface="Times New Roman" pitchFamily="18" charset="0"/>
                <a:cs typeface="Times New Roman" pitchFamily="18" charset="0"/>
              </a:rPr>
              <a:t>  а  ниту еден родител нема </a:t>
            </a:r>
            <a:r>
              <a:rPr lang="mk-MK" sz="2400" dirty="0" err="1" smtClean="0">
                <a:latin typeface="Times New Roman" pitchFamily="18" charset="0"/>
                <a:cs typeface="Times New Roman" pitchFamily="18" charset="0"/>
              </a:rPr>
              <a:t>палатошизи</a:t>
            </a:r>
            <a:endParaRPr lang="mk-MK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mk-MK" sz="2400" dirty="0" smtClean="0">
                <a:latin typeface="Times New Roman" pitchFamily="18" charset="0"/>
                <a:cs typeface="Times New Roman" pitchFamily="18" charset="0"/>
              </a:rPr>
              <a:t>3% </a:t>
            </a:r>
            <a:r>
              <a:rPr lang="mk-MK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k-MK" sz="2400" dirty="0" smtClean="0">
                <a:latin typeface="Times New Roman" pitchFamily="18" charset="0"/>
                <a:cs typeface="Times New Roman" pitchFamily="18" charset="0"/>
              </a:rPr>
              <a:t>ако децата немаат  </a:t>
            </a:r>
            <a:r>
              <a:rPr lang="mk-MK" sz="2400" dirty="0" err="1" smtClean="0">
                <a:latin typeface="Times New Roman" pitchFamily="18" charset="0"/>
                <a:cs typeface="Times New Roman" pitchFamily="18" charset="0"/>
              </a:rPr>
              <a:t>палатошизи</a:t>
            </a:r>
            <a:r>
              <a:rPr lang="mk-MK" sz="2400" dirty="0" smtClean="0">
                <a:latin typeface="Times New Roman" pitchFamily="18" charset="0"/>
                <a:cs typeface="Times New Roman" pitchFamily="18" charset="0"/>
              </a:rPr>
              <a:t>, но еден од родителите има</a:t>
            </a:r>
          </a:p>
          <a:p>
            <a:r>
              <a:rPr lang="mk-MK" sz="2400" dirty="0" smtClean="0">
                <a:latin typeface="Times New Roman" pitchFamily="18" charset="0"/>
                <a:cs typeface="Times New Roman" pitchFamily="18" charset="0"/>
              </a:rPr>
              <a:t>8 % ако двете деца имаат </a:t>
            </a:r>
            <a:r>
              <a:rPr lang="mk-MK" sz="2400" dirty="0" err="1" smtClean="0">
                <a:latin typeface="Times New Roman" pitchFamily="18" charset="0"/>
                <a:cs typeface="Times New Roman" pitchFamily="18" charset="0"/>
              </a:rPr>
              <a:t>палатошизи</a:t>
            </a:r>
            <a:r>
              <a:rPr lang="mk-MK" sz="2400" dirty="0" smtClean="0">
                <a:latin typeface="Times New Roman" pitchFamily="18" charset="0"/>
                <a:cs typeface="Times New Roman" pitchFamily="18" charset="0"/>
              </a:rPr>
              <a:t>, а родителите немаат</a:t>
            </a:r>
          </a:p>
          <a:p>
            <a:r>
              <a:rPr lang="mk-MK" sz="2400" dirty="0" smtClean="0">
                <a:latin typeface="Times New Roman" pitchFamily="18" charset="0"/>
                <a:cs typeface="Times New Roman" pitchFamily="18" charset="0"/>
              </a:rPr>
              <a:t>11% ако едно </a:t>
            </a:r>
            <a:r>
              <a:rPr lang="mk-MK" sz="2400" dirty="0" err="1" smtClean="0">
                <a:latin typeface="Times New Roman" pitchFamily="18" charset="0"/>
                <a:cs typeface="Times New Roman" pitchFamily="18" charset="0"/>
              </a:rPr>
              <a:t>истовреме</a:t>
            </a:r>
            <a:r>
              <a:rPr lang="mk-MK" sz="2400" dirty="0" smtClean="0">
                <a:latin typeface="Times New Roman" pitchFamily="18" charset="0"/>
                <a:cs typeface="Times New Roman" pitchFamily="18" charset="0"/>
              </a:rPr>
              <a:t> едно дете и еден од родителите има </a:t>
            </a:r>
            <a:r>
              <a:rPr lang="mk-MK" sz="2400" dirty="0" err="1" smtClean="0">
                <a:latin typeface="Times New Roman" pitchFamily="18" charset="0"/>
                <a:cs typeface="Times New Roman" pitchFamily="18" charset="0"/>
              </a:rPr>
              <a:t>палатошизи</a:t>
            </a:r>
            <a:endParaRPr lang="mk-MK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mk-MK" sz="2400" dirty="0" smtClean="0">
                <a:latin typeface="Times New Roman" pitchFamily="18" charset="0"/>
                <a:cs typeface="Times New Roman" pitchFamily="18" charset="0"/>
              </a:rPr>
              <a:t>19% ако и двете деца и едниот родител  има </a:t>
            </a:r>
            <a:r>
              <a:rPr lang="mk-MK" sz="2400" dirty="0" err="1" smtClean="0">
                <a:latin typeface="Times New Roman" pitchFamily="18" charset="0"/>
                <a:cs typeface="Times New Roman" pitchFamily="18" charset="0"/>
              </a:rPr>
              <a:t>палатошизи</a:t>
            </a:r>
            <a:r>
              <a:rPr lang="mk-MK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mk-MK" sz="2400" dirty="0" smtClean="0">
                <a:latin typeface="Times New Roman" pitchFamily="18" charset="0"/>
                <a:cs typeface="Times New Roman" pitchFamily="18" charset="0"/>
              </a:rPr>
              <a:t>34% ако децата немаат </a:t>
            </a:r>
            <a:r>
              <a:rPr lang="mk-MK" sz="2400" dirty="0" err="1" smtClean="0">
                <a:latin typeface="Times New Roman" pitchFamily="18" charset="0"/>
                <a:cs typeface="Times New Roman" pitchFamily="18" charset="0"/>
              </a:rPr>
              <a:t>палатошизи</a:t>
            </a:r>
            <a:r>
              <a:rPr lang="mk-MK" sz="2400" dirty="0" smtClean="0">
                <a:latin typeface="Times New Roman" pitchFamily="18" charset="0"/>
                <a:cs typeface="Times New Roman" pitchFamily="18" charset="0"/>
              </a:rPr>
              <a:t> но и двата родители </a:t>
            </a:r>
            <a:r>
              <a:rPr lang="mk-MK" sz="2400" dirty="0" smtClean="0">
                <a:latin typeface="Times New Roman" pitchFamily="18" charset="0"/>
                <a:cs typeface="Times New Roman" pitchFamily="18" charset="0"/>
              </a:rPr>
              <a:t> имаат  </a:t>
            </a:r>
            <a:r>
              <a:rPr lang="mk-MK" sz="2400" dirty="0" smtClean="0">
                <a:latin typeface="Times New Roman" pitchFamily="18" charset="0"/>
                <a:cs typeface="Times New Roman" pitchFamily="18" charset="0"/>
              </a:rPr>
              <a:t>вродени </a:t>
            </a:r>
            <a:r>
              <a:rPr lang="mk-MK" sz="2400" dirty="0" err="1" smtClean="0">
                <a:latin typeface="Times New Roman" pitchFamily="18" charset="0"/>
                <a:cs typeface="Times New Roman" pitchFamily="18" charset="0"/>
              </a:rPr>
              <a:t>палатошизи</a:t>
            </a:r>
            <a:endParaRPr lang="mk-MK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err="1" smtClean="0">
                <a:latin typeface="Times New Roman" pitchFamily="18" charset="0"/>
                <a:cs typeface="Times New Roman" pitchFamily="18" charset="0"/>
              </a:rPr>
              <a:t>Палатошизи</a:t>
            </a:r>
            <a:endParaRPr lang="mk-MK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дентални проблеми</a:t>
            </a:r>
          </a:p>
          <a:p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специфичен  начин и методи на исхрана (внимателност  и трпеливост)</a:t>
            </a:r>
          </a:p>
          <a:p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промени во говорот</a:t>
            </a:r>
          </a:p>
          <a:p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зголемени инфекции на ушите</a:t>
            </a:r>
          </a:p>
          <a:p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намалување на слухот </a:t>
            </a:r>
          </a:p>
          <a:p>
            <a:r>
              <a:rPr lang="mk-MK" sz="2800" dirty="0" smtClean="0">
                <a:latin typeface="Times New Roman" pitchFamily="18" charset="0"/>
                <a:cs typeface="Times New Roman" pitchFamily="18" charset="0"/>
              </a:rPr>
              <a:t>се третираат  хируршки по раѓањето и имаат специфичен </a:t>
            </a:r>
            <a:r>
              <a:rPr lang="mk-MK" sz="2800" dirty="0" err="1" smtClean="0">
                <a:latin typeface="Times New Roman" pitchFamily="18" charset="0"/>
                <a:cs typeface="Times New Roman" pitchFamily="18" charset="0"/>
              </a:rPr>
              <a:t>ортодентален</a:t>
            </a:r>
            <a:r>
              <a:rPr lang="mk-MK" sz="2800" dirty="0" smtClean="0">
                <a:latin typeface="Times New Roman" pitchFamily="18" charset="0"/>
                <a:cs typeface="Times New Roman" pitchFamily="18" charset="0"/>
              </a:rPr>
              <a:t>  третман</a:t>
            </a:r>
          </a:p>
          <a:p>
            <a:endParaRPr lang="mk-MK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Превенција</a:t>
            </a:r>
            <a:endParaRPr lang="mk-MK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секојдневното внесување  на </a:t>
            </a:r>
            <a:r>
              <a:rPr lang="mk-MK" dirty="0" err="1" smtClean="0">
                <a:latin typeface="Times New Roman" pitchFamily="18" charset="0"/>
                <a:cs typeface="Times New Roman" pitchFamily="18" charset="0"/>
              </a:rPr>
              <a:t>фолна</a:t>
            </a:r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  киселина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400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mg)</a:t>
            </a:r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 во текот на бременоста, се намалува ризикот за 25%  </a:t>
            </a:r>
          </a:p>
          <a:p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други вродени аномалии: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spina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bifida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дефекти на нервната цевка</a:t>
            </a:r>
          </a:p>
          <a:p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меѓународни организации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cleft palate foundation)</a:t>
            </a:r>
            <a:endParaRPr lang="mk-MK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Attention!!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1412776"/>
            <a:ext cx="7239000" cy="4800600"/>
          </a:xfrm>
        </p:spPr>
        <p:txBody>
          <a:bodyPr/>
          <a:lstStyle/>
          <a:p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Не за антибиотици пред  31-ден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utero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Се или ништо!!</a:t>
            </a:r>
          </a:p>
          <a:p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Зголемена психичка тензија, болки или вирусни инфекции</a:t>
            </a:r>
          </a:p>
          <a:p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Комбинација од три препарати</a:t>
            </a:r>
          </a:p>
          <a:p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Повисоки дози</a:t>
            </a:r>
          </a:p>
          <a:p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Намалување на серумските  </a:t>
            </a:r>
            <a:r>
              <a:rPr lang="mk-MK" dirty="0" err="1" smtClean="0">
                <a:latin typeface="Times New Roman" pitchFamily="18" charset="0"/>
                <a:cs typeface="Times New Roman" pitchFamily="18" charset="0"/>
              </a:rPr>
              <a:t>фолати</a:t>
            </a:r>
            <a:endParaRPr lang="mk-MK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Дополнителна едукација</a:t>
            </a:r>
          </a:p>
          <a:p>
            <a:endParaRPr lang="mk-MK" dirty="0" smtClean="0">
              <a:latin typeface="Times New Roman" pitchFamily="18" charset="0"/>
              <a:cs typeface="Times New Roman" pitchFamily="18" charset="0"/>
            </a:endParaRPr>
          </a:p>
          <a:p>
            <a:endParaRPr lang="mk-MK" dirty="0" smtClean="0">
              <a:latin typeface="Times New Roman" pitchFamily="18" charset="0"/>
              <a:cs typeface="Times New Roman" pitchFamily="18" charset="0"/>
            </a:endParaRPr>
          </a:p>
          <a:p>
            <a:endParaRPr lang="mk-MK" dirty="0" smtClean="0">
              <a:latin typeface="Times New Roman" pitchFamily="18" charset="0"/>
              <a:cs typeface="Times New Roman" pitchFamily="18" charset="0"/>
            </a:endParaRPr>
          </a:p>
          <a:p>
            <a:endParaRPr lang="mk-MK" dirty="0" smtClean="0"/>
          </a:p>
          <a:p>
            <a:endParaRPr lang="mk-MK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5576" y="3212976"/>
            <a:ext cx="7772400" cy="1362075"/>
          </a:xfrm>
        </p:spPr>
        <p:txBody>
          <a:bodyPr/>
          <a:lstStyle/>
          <a:p>
            <a:pPr algn="ctr"/>
            <a:r>
              <a:rPr lang="mk-MK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  благодарам за вниманието !!!!!</a:t>
            </a:r>
            <a:endParaRPr lang="mk-MK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6843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mk-MK" sz="4000" dirty="0" err="1" smtClean="0">
                <a:latin typeface="Times New Roman" pitchFamily="18" charset="0"/>
                <a:cs typeface="Times New Roman" pitchFamily="18" charset="0"/>
              </a:rPr>
              <a:t>Палатошизи</a:t>
            </a:r>
            <a:r>
              <a:rPr lang="mk-MK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mk-MK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Oral-facial clefts</a:t>
            </a:r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mk-MK" dirty="0" smtClean="0">
                <a:latin typeface="Times New Roman" pitchFamily="18" charset="0"/>
                <a:cs typeface="Times New Roman" pitchFamily="18" charset="0"/>
              </a:rPr>
            </a:br>
            <a:endParaRPr lang="mk-MK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1196752"/>
            <a:ext cx="7239000" cy="5328592"/>
          </a:xfrm>
        </p:spPr>
        <p:txBody>
          <a:bodyPr/>
          <a:lstStyle/>
          <a:p>
            <a:r>
              <a:rPr lang="mk-MK" sz="2800" dirty="0" smtClean="0">
                <a:latin typeface="Times New Roman" pitchFamily="18" charset="0"/>
                <a:cs typeface="Times New Roman" pitchFamily="18" charset="0"/>
              </a:rPr>
              <a:t>вродени  аномалии</a:t>
            </a:r>
          </a:p>
          <a:p>
            <a:r>
              <a:rPr lang="mk-MK" sz="2800" dirty="0" smtClean="0">
                <a:latin typeface="Times New Roman" pitchFamily="18" charset="0"/>
                <a:cs typeface="Times New Roman" pitchFamily="18" charset="0"/>
              </a:rPr>
              <a:t>тек  на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5-7 </a:t>
            </a:r>
            <a:r>
              <a:rPr lang="mk-MK" sz="2800" dirty="0" smtClean="0">
                <a:latin typeface="Times New Roman" pitchFamily="18" charset="0"/>
                <a:cs typeface="Times New Roman" pitchFamily="18" charset="0"/>
              </a:rPr>
              <a:t>недела од  ембрионалниот  развиток (уста од 5-6 недела, непце по 10 недела)</a:t>
            </a:r>
          </a:p>
          <a:p>
            <a:r>
              <a:rPr lang="mk-MK" sz="2800" dirty="0" err="1" smtClean="0">
                <a:latin typeface="Times New Roman" pitchFamily="18" charset="0"/>
                <a:cs typeface="Times New Roman" pitchFamily="18" charset="0"/>
              </a:rPr>
              <a:t>мултифакториелно</a:t>
            </a:r>
            <a:r>
              <a:rPr lang="mk-MK" sz="2800" dirty="0" smtClean="0">
                <a:latin typeface="Times New Roman" pitchFamily="18" charset="0"/>
                <a:cs typeface="Times New Roman" pitchFamily="18" charset="0"/>
              </a:rPr>
              <a:t>  наследување</a:t>
            </a:r>
          </a:p>
          <a:p>
            <a:r>
              <a:rPr lang="mk-MK" sz="2800" dirty="0" smtClean="0">
                <a:latin typeface="Times New Roman" pitchFamily="18" charset="0"/>
                <a:cs typeface="Times New Roman" pitchFamily="18" charset="0"/>
              </a:rPr>
              <a:t>Кај белата раса стапката е повисока за разлика од стапката кај лица со африканско потекло/повисоки кај азијците</a:t>
            </a:r>
          </a:p>
          <a:p>
            <a:r>
              <a:rPr lang="mk-MK" sz="2800" dirty="0" err="1" smtClean="0">
                <a:latin typeface="Times New Roman" pitchFamily="18" charset="0"/>
                <a:cs typeface="Times New Roman" pitchFamily="18" charset="0"/>
              </a:rPr>
              <a:t>Инциденца</a:t>
            </a:r>
            <a:r>
              <a:rPr lang="mk-MK" sz="2800" dirty="0" smtClean="0">
                <a:latin typeface="Times New Roman" pitchFamily="18" charset="0"/>
                <a:cs typeface="Times New Roman" pitchFamily="18" charset="0"/>
              </a:rPr>
              <a:t>: 1/700 </a:t>
            </a:r>
          </a:p>
          <a:p>
            <a:r>
              <a:rPr lang="mk-MK" sz="2800" dirty="0" smtClean="0">
                <a:latin typeface="Times New Roman" pitchFamily="18" charset="0"/>
                <a:cs typeface="Times New Roman" pitchFamily="18" charset="0"/>
              </a:rPr>
              <a:t>Америка  3,6  на  1000, Јапонија 2,1 на 1000</a:t>
            </a:r>
          </a:p>
          <a:p>
            <a:r>
              <a:rPr lang="mk-MK" sz="2800" dirty="0" smtClean="0">
                <a:latin typeface="Times New Roman" pitchFamily="18" charset="0"/>
                <a:cs typeface="Times New Roman" pitchFamily="18" charset="0"/>
              </a:rPr>
              <a:t>Повеќе кај машки деца</a:t>
            </a: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44352"/>
          </a:xfrm>
        </p:spPr>
        <p:txBody>
          <a:bodyPr/>
          <a:lstStyle/>
          <a:p>
            <a:r>
              <a:rPr lang="mk-MK" dirty="0" err="1" smtClean="0">
                <a:latin typeface="Times New Roman" pitchFamily="18" charset="0"/>
                <a:cs typeface="Times New Roman" pitchFamily="18" charset="0"/>
              </a:rPr>
              <a:t>Инциденца</a:t>
            </a:r>
            <a:endParaRPr lang="mk-MK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www.phac-aspc.gc.ca/ccasn-rcsac/ct2005/gfx/sk_graph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252" y="2204864"/>
            <a:ext cx="6011936" cy="41258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sz="4000" dirty="0" smtClean="0">
                <a:latin typeface="Times New Roman" pitchFamily="18" charset="0"/>
                <a:cs typeface="Times New Roman" pitchFamily="18" charset="0"/>
              </a:rPr>
              <a:t>Истражувања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k-MK" sz="4000" dirty="0" smtClean="0">
                <a:latin typeface="Times New Roman" pitchFamily="18" charset="0"/>
                <a:cs typeface="Times New Roman" pitchFamily="18" charset="0"/>
              </a:rPr>
              <a:t>во Р. Македонија</a:t>
            </a:r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mk-MK" dirty="0" smtClean="0">
                <a:latin typeface="Times New Roman" pitchFamily="18" charset="0"/>
                <a:cs typeface="Times New Roman" pitchFamily="18" charset="0"/>
              </a:rPr>
            </a:b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2420888"/>
            <a:ext cx="7239000" cy="4176464"/>
          </a:xfrm>
        </p:spPr>
        <p:txBody>
          <a:bodyPr/>
          <a:lstStyle/>
          <a:p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1996-2003 (196 пациенти)</a:t>
            </a:r>
          </a:p>
          <a:p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Најчест вид на расцеп е унилатерален расцеп на усната и непцето (65%)</a:t>
            </a:r>
          </a:p>
          <a:p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Билатерален расцеп кај помал број на пациенти</a:t>
            </a:r>
          </a:p>
          <a:p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Повеќе кај машки деца</a:t>
            </a:r>
            <a:endParaRPr lang="mk-MK" dirty="0" smtClean="0"/>
          </a:p>
          <a:p>
            <a:pPr>
              <a:buNone/>
            </a:pPr>
            <a:endParaRPr lang="mk-MK" dirty="0" smtClean="0"/>
          </a:p>
          <a:p>
            <a:endParaRPr lang="mk-MK" dirty="0"/>
          </a:p>
        </p:txBody>
      </p:sp>
      <p:pic>
        <p:nvPicPr>
          <p:cNvPr id="1026" name="Picture 2" descr="Illustration of a unilateral complete cleft li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1556792"/>
            <a:ext cx="1905000" cy="1153666"/>
          </a:xfrm>
          <a:prstGeom prst="rect">
            <a:avLst/>
          </a:prstGeom>
          <a:noFill/>
        </p:spPr>
      </p:pic>
      <p:pic>
        <p:nvPicPr>
          <p:cNvPr id="1028" name="Picture 4" descr="Illustration of a bilateral complete cleft li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5229200"/>
            <a:ext cx="1905000" cy="122567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sz="4000" dirty="0" smtClean="0">
                <a:latin typeface="Times New Roman" pitchFamily="18" charset="0"/>
                <a:cs typeface="Times New Roman" pitchFamily="18" charset="0"/>
              </a:rPr>
              <a:t>Истражувања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k-MK" sz="4000" dirty="0" smtClean="0">
                <a:latin typeface="Times New Roman" pitchFamily="18" charset="0"/>
                <a:cs typeface="Times New Roman" pitchFamily="18" charset="0"/>
              </a:rPr>
              <a:t>во Р. Македонија</a:t>
            </a:r>
            <a:br>
              <a:rPr lang="mk-MK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mk-MK" sz="4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Researches)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mk-MK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484784"/>
            <a:ext cx="7239000" cy="5144616"/>
          </a:xfrm>
        </p:spPr>
        <p:txBody>
          <a:bodyPr/>
          <a:lstStyle/>
          <a:p>
            <a:r>
              <a:rPr lang="mk-MK" sz="2800" dirty="0" err="1" smtClean="0">
                <a:latin typeface="Times New Roman" pitchFamily="18" charset="0"/>
                <a:cs typeface="Times New Roman" pitchFamily="18" charset="0"/>
              </a:rPr>
              <a:t>инциденцата</a:t>
            </a:r>
            <a:r>
              <a:rPr lang="mk-MK" sz="2800" dirty="0" smtClean="0">
                <a:latin typeface="Times New Roman" pitchFamily="18" charset="0"/>
                <a:cs typeface="Times New Roman" pitchFamily="18" charset="0"/>
              </a:rPr>
              <a:t> и етиологијата на појавата на </a:t>
            </a:r>
            <a:r>
              <a:rPr lang="mk-MK" sz="2800" dirty="0" err="1" smtClean="0">
                <a:latin typeface="Times New Roman" pitchFamily="18" charset="0"/>
                <a:cs typeface="Times New Roman" pitchFamily="18" charset="0"/>
              </a:rPr>
              <a:t>палатошизи</a:t>
            </a:r>
            <a:r>
              <a:rPr lang="mk-MK" sz="2800" dirty="0" smtClean="0">
                <a:latin typeface="Times New Roman" pitchFamily="18" charset="0"/>
                <a:cs typeface="Times New Roman" pitchFamily="18" charset="0"/>
              </a:rPr>
              <a:t> на Детското одделение при Клиничката болница во Штип</a:t>
            </a:r>
          </a:p>
          <a:p>
            <a:r>
              <a:rPr lang="mk-MK" sz="2800" dirty="0" smtClean="0">
                <a:latin typeface="Times New Roman" pitchFamily="18" charset="0"/>
                <a:cs typeface="Times New Roman" pitchFamily="18" charset="0"/>
              </a:rPr>
              <a:t>последните 10 год. (</a:t>
            </a:r>
            <a:r>
              <a:rPr lang="mk-MK" sz="2800" dirty="0" err="1" smtClean="0">
                <a:latin typeface="Times New Roman" pitchFamily="18" charset="0"/>
                <a:cs typeface="Times New Roman" pitchFamily="18" charset="0"/>
              </a:rPr>
              <a:t>пролет-есен</a:t>
            </a:r>
            <a:r>
              <a:rPr lang="mk-MK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mk-MK" sz="2800" dirty="0" smtClean="0">
                <a:latin typeface="Times New Roman" pitchFamily="18" charset="0"/>
                <a:cs typeface="Times New Roman" pitchFamily="18" charset="0"/>
              </a:rPr>
              <a:t>не се поврзани со друг синдром и немаат фамилијарна предиспозиција</a:t>
            </a:r>
          </a:p>
          <a:p>
            <a:r>
              <a:rPr lang="mk-MK" sz="2800" dirty="0" smtClean="0">
                <a:latin typeface="Times New Roman" pitchFamily="18" charset="0"/>
                <a:cs typeface="Times New Roman" pitchFamily="18" charset="0"/>
              </a:rPr>
              <a:t>фамилијарна историја, клиничко и физиолошко  испитување и тестирање</a:t>
            </a:r>
          </a:p>
          <a:p>
            <a:r>
              <a:rPr lang="mk-MK" sz="2800" dirty="0" err="1" smtClean="0">
                <a:latin typeface="Times New Roman" pitchFamily="18" charset="0"/>
                <a:cs typeface="Times New Roman" pitchFamily="18" charset="0"/>
              </a:rPr>
              <a:t>Антибиотски</a:t>
            </a:r>
            <a:r>
              <a:rPr lang="mk-MK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k-MK" sz="2800" dirty="0" smtClean="0">
                <a:latin typeface="Times New Roman" pitchFamily="18" charset="0"/>
                <a:cs typeface="Times New Roman" pitchFamily="18" charset="0"/>
              </a:rPr>
              <a:t>третман или не користеле </a:t>
            </a:r>
            <a:r>
              <a:rPr lang="mk-MK" sz="2800" dirty="0" err="1" smtClean="0">
                <a:latin typeface="Times New Roman" pitchFamily="18" charset="0"/>
                <a:cs typeface="Times New Roman" pitchFamily="18" charset="0"/>
              </a:rPr>
              <a:t>фолна</a:t>
            </a:r>
            <a:r>
              <a:rPr lang="mk-MK" sz="2800" dirty="0" smtClean="0">
                <a:latin typeface="Times New Roman" pitchFamily="18" charset="0"/>
                <a:cs typeface="Times New Roman" pitchFamily="18" charset="0"/>
              </a:rPr>
              <a:t>  киселина</a:t>
            </a:r>
          </a:p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GB" sz="2400" baseline="30000" dirty="0" smtClean="0"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Congress of the European Academy of Paediatric Societies, Copenhagen, 23-26 October, 2010</a:t>
            </a:r>
            <a:endParaRPr lang="mk-MK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mk-MK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mk-MK" sz="2800" dirty="0" smtClean="0"/>
          </a:p>
          <a:p>
            <a:endParaRPr lang="mk-MK" sz="2800" dirty="0" smtClean="0"/>
          </a:p>
          <a:p>
            <a:endParaRPr lang="mk-MK" sz="2800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Пренатална дијагностика</a:t>
            </a:r>
            <a:endParaRPr lang="mk-MK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1556792"/>
            <a:ext cx="7239000" cy="4120480"/>
          </a:xfrm>
        </p:spPr>
        <p:txBody>
          <a:bodyPr/>
          <a:lstStyle/>
          <a:p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mk-MK" dirty="0" err="1" smtClean="0">
                <a:latin typeface="Times New Roman" pitchFamily="18" charset="0"/>
                <a:cs typeface="Times New Roman" pitchFamily="18" charset="0"/>
              </a:rPr>
              <a:t>гестациска</a:t>
            </a:r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 недела </a:t>
            </a:r>
          </a:p>
          <a:p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користење на ултразвук метода 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targeted Level II ultrasound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mk-MK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mk-MK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клиничко испитување</a:t>
            </a:r>
          </a:p>
          <a:p>
            <a:pPr>
              <a:buNone/>
            </a:pPr>
            <a:endParaRPr lang="mk-MK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 се дијагностицираат  со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MRI (</a:t>
            </a:r>
            <a:r>
              <a:rPr lang="mk-MK" i="1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Magnetic</a:t>
            </a:r>
            <a:r>
              <a:rPr lang="mk-MK" i="1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 </a:t>
            </a:r>
            <a:r>
              <a:rPr lang="mk-MK" i="1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resonance</a:t>
            </a:r>
            <a:r>
              <a:rPr lang="mk-MK" i="1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 </a:t>
            </a:r>
            <a:r>
              <a:rPr lang="mk-MK" i="1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imaging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mk-MK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145" name="Object 1"/>
          <p:cNvGraphicFramePr>
            <a:graphicFrameLocks noChangeAspect="1"/>
          </p:cNvGraphicFramePr>
          <p:nvPr/>
        </p:nvGraphicFramePr>
        <p:xfrm>
          <a:off x="6300192" y="3356992"/>
          <a:ext cx="2169869" cy="1627213"/>
        </p:xfrm>
        <a:graphic>
          <a:graphicData uri="http://schemas.openxmlformats.org/presentationml/2006/ole">
            <p:oleObj spid="_x0000_s6145" name="Presentation" r:id="rId4" imgW="4570530" imgH="3427618" progId="PowerPoint.Show.12">
              <p:embed/>
            </p:oleObj>
          </a:graphicData>
        </a:graphic>
      </p:graphicFrame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3968" y="152400"/>
            <a:ext cx="4402832" cy="1143000"/>
          </a:xfrm>
        </p:spPr>
        <p:txBody>
          <a:bodyPr/>
          <a:lstStyle/>
          <a:p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Ризик  фактори</a:t>
            </a:r>
            <a:endParaRPr lang="mk-MK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3928" y="1988840"/>
            <a:ext cx="46805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mk-MK" dirty="0" smtClean="0"/>
          </a:p>
          <a:p>
            <a:pPr>
              <a:buFont typeface="Arial" pitchFamily="34" charset="0"/>
              <a:buChar char="•"/>
            </a:pPr>
            <a:endParaRPr lang="mk-MK" dirty="0" smtClean="0"/>
          </a:p>
          <a:p>
            <a:pPr>
              <a:buFont typeface="Arial" pitchFamily="34" charset="0"/>
              <a:buChar char="•"/>
            </a:pPr>
            <a:endParaRPr lang="mk-MK" dirty="0" smtClean="0"/>
          </a:p>
          <a:p>
            <a:pPr>
              <a:buFont typeface="Arial" pitchFamily="34" charset="0"/>
              <a:buChar char="•"/>
            </a:pPr>
            <a:endParaRPr lang="mk-MK" dirty="0" smtClean="0"/>
          </a:p>
          <a:p>
            <a:pPr>
              <a:buFont typeface="Arial" pitchFamily="34" charset="0"/>
              <a:buChar char="•"/>
            </a:pPr>
            <a:endParaRPr lang="mk-MK" dirty="0" smtClean="0"/>
          </a:p>
          <a:p>
            <a:pPr>
              <a:buFont typeface="Arial" pitchFamily="34" charset="0"/>
              <a:buChar char="•"/>
            </a:pPr>
            <a:endParaRPr lang="mk-MK" dirty="0" smtClean="0"/>
          </a:p>
          <a:p>
            <a:pPr>
              <a:buFont typeface="Arial" pitchFamily="34" charset="0"/>
              <a:buChar char="•"/>
            </a:pPr>
            <a:endParaRPr lang="mk-MK" dirty="0"/>
          </a:p>
        </p:txBody>
      </p:sp>
      <p:pic>
        <p:nvPicPr>
          <p:cNvPr id="28674" name="Picture 2" descr="http://www.healthanddna.com/images/DNA%20affects%20response%20to%20drug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0980" y="2348880"/>
            <a:ext cx="5511311" cy="41399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20080"/>
          </a:xfrm>
        </p:spPr>
        <p:txBody>
          <a:bodyPr/>
          <a:lstStyle/>
          <a:p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Ризик  фактори</a:t>
            </a:r>
            <a:endParaRPr lang="mk-MK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1340768"/>
            <a:ext cx="7239000" cy="5112568"/>
          </a:xfrm>
        </p:spPr>
        <p:txBody>
          <a:bodyPr/>
          <a:lstStyle/>
          <a:p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Никотин и алкохол</a:t>
            </a:r>
          </a:p>
          <a:p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Недостаток на </a:t>
            </a:r>
            <a:r>
              <a:rPr lang="mk-MK" dirty="0" err="1" smtClean="0">
                <a:latin typeface="Times New Roman" pitchFamily="18" charset="0"/>
                <a:cs typeface="Times New Roman" pitchFamily="18" charset="0"/>
              </a:rPr>
              <a:t>фолна</a:t>
            </a:r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 киселина</a:t>
            </a:r>
          </a:p>
          <a:p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Пестициди, </a:t>
            </a:r>
            <a:r>
              <a:rPr lang="mk-MK" dirty="0" err="1" smtClean="0">
                <a:latin typeface="Times New Roman" pitchFamily="18" charset="0"/>
                <a:cs typeface="Times New Roman" pitchFamily="18" charset="0"/>
              </a:rPr>
              <a:t>нитратни</a:t>
            </a:r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 соединенија; експозиција на тешки метали (олово)</a:t>
            </a:r>
          </a:p>
          <a:p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Антибиотици</a:t>
            </a:r>
          </a:p>
          <a:p>
            <a:pPr>
              <a:buNone/>
            </a:pPr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mk-MK" dirty="0" err="1" smtClean="0">
                <a:latin typeface="Times New Roman" pitchFamily="18" charset="0"/>
                <a:cs typeface="Times New Roman" pitchFamily="18" charset="0"/>
              </a:rPr>
              <a:t>уринарни</a:t>
            </a:r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инфекции</a:t>
            </a:r>
            <a:endParaRPr lang="mk-MK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Anticonvulsant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mk-MK" dirty="0" smtClean="0">
              <a:latin typeface="Times New Roman" pitchFamily="18" charset="0"/>
              <a:cs typeface="Times New Roman" pitchFamily="18" charset="0"/>
            </a:endParaRPr>
          </a:p>
          <a:p>
            <a:endParaRPr lang="mk-MK" dirty="0" smtClean="0"/>
          </a:p>
          <a:p>
            <a:endParaRPr lang="mk-MK" dirty="0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Baby_DNA_PowerPoint_Templat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Baby_DNA_PowerPoint_Template</Template>
  <TotalTime>1297</TotalTime>
  <Words>991</Words>
  <Application>Microsoft Office PowerPoint</Application>
  <PresentationFormat>On-screen Show (4:3)</PresentationFormat>
  <Paragraphs>242</Paragraphs>
  <Slides>28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Baby_DNA_PowerPoint_Template</vt:lpstr>
      <vt:lpstr>Presentation</vt:lpstr>
      <vt:lpstr>Факултет  за медицински науки</vt:lpstr>
      <vt:lpstr>Употребата на антибиотици во текот на бременоста </vt:lpstr>
      <vt:lpstr>Палатошизи Oral-facial clefts </vt:lpstr>
      <vt:lpstr>Инциденца</vt:lpstr>
      <vt:lpstr>Истражувања во Р. Македонија </vt:lpstr>
      <vt:lpstr>Истражувања во Р. Македонија (Researches) </vt:lpstr>
      <vt:lpstr>Пренатална дијагностика</vt:lpstr>
      <vt:lpstr>Ризик  фактори</vt:lpstr>
      <vt:lpstr>Ризик  фактори</vt:lpstr>
      <vt:lpstr>Slide 10</vt:lpstr>
      <vt:lpstr>Antiseizure  drugs (Антиконвулзивни лекови)</vt:lpstr>
      <vt:lpstr>Antiseizure  drugs (Антиконвулзивни лекови)</vt:lpstr>
      <vt:lpstr>Phenytoin </vt:lpstr>
      <vt:lpstr>(published in the latest issue of Cleft Palate–Craniofacial Journal)</vt:lpstr>
      <vt:lpstr>Антипсихотици</vt:lpstr>
      <vt:lpstr>Хемотераписки средства</vt:lpstr>
      <vt:lpstr>Хемотераписки средства</vt:lpstr>
      <vt:lpstr>Slide 18</vt:lpstr>
      <vt:lpstr>Антинеопластични препарати и имуносупресиви</vt:lpstr>
      <vt:lpstr>Slide 20</vt:lpstr>
      <vt:lpstr>Орални  ретиноиди</vt:lpstr>
      <vt:lpstr>Механизми на дејствување</vt:lpstr>
      <vt:lpstr>Фолна  киселина</vt:lpstr>
      <vt:lpstr>Појава на платошизи</vt:lpstr>
      <vt:lpstr>Палатошизи</vt:lpstr>
      <vt:lpstr>Превенција</vt:lpstr>
      <vt:lpstr>Attention!!</vt:lpstr>
      <vt:lpstr>Ви  благодарам за вниманието !!!!!</vt:lpstr>
    </vt:vector>
  </TitlesOfParts>
  <Company>UGD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PowerPoint Template</dc:subject>
  <dc:creator>nevenka.velickova</dc:creator>
  <cp:lastModifiedBy>nevenka.velickova</cp:lastModifiedBy>
  <cp:revision>171</cp:revision>
  <dcterms:created xsi:type="dcterms:W3CDTF">2011-02-23T10:38:15Z</dcterms:created>
  <dcterms:modified xsi:type="dcterms:W3CDTF">2011-03-03T14:10:11Z</dcterms:modified>
</cp:coreProperties>
</file>