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8" r:id="rId9"/>
    <p:sldId id="262" r:id="rId10"/>
    <p:sldId id="263" r:id="rId11"/>
    <p:sldId id="264" r:id="rId12"/>
    <p:sldId id="265" r:id="rId13"/>
    <p:sldId id="269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3F0E-8FFC-4055-A7DF-B9D8F83CF7D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5F7B52-0C98-481C-AFC7-0CEEE26CCB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3F0E-8FFC-4055-A7DF-B9D8F83CF7D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7B52-0C98-481C-AFC7-0CEEE26CCB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E5F7B52-0C98-481C-AFC7-0CEEE26CCB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3F0E-8FFC-4055-A7DF-B9D8F83CF7D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3F0E-8FFC-4055-A7DF-B9D8F83CF7D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E5F7B52-0C98-481C-AFC7-0CEEE26CCB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3F0E-8FFC-4055-A7DF-B9D8F83CF7D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5F7B52-0C98-481C-AFC7-0CEEE26CCB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C133F0E-8FFC-4055-A7DF-B9D8F83CF7D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7B52-0C98-481C-AFC7-0CEEE26CCB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3F0E-8FFC-4055-A7DF-B9D8F83CF7D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5F7B52-0C98-481C-AFC7-0CEEE26CCB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3F0E-8FFC-4055-A7DF-B9D8F83CF7D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E5F7B52-0C98-481C-AFC7-0CEEE26CCB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3F0E-8FFC-4055-A7DF-B9D8F83CF7D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5F7B52-0C98-481C-AFC7-0CEEE26CCB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5F7B52-0C98-481C-AFC7-0CEEE26CCB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3F0E-8FFC-4055-A7DF-B9D8F83CF7D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E5F7B52-0C98-481C-AFC7-0CEEE26CCB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C133F0E-8FFC-4055-A7DF-B9D8F83CF7D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C133F0E-8FFC-4055-A7DF-B9D8F83CF7D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5F7B52-0C98-481C-AFC7-0CEEE26CCB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810000"/>
            <a:ext cx="6858000" cy="990600"/>
          </a:xfrm>
        </p:spPr>
        <p:txBody>
          <a:bodyPr>
            <a:noAutofit/>
          </a:bodyPr>
          <a:lstStyle/>
          <a:p>
            <a:r>
              <a:rPr lang="en-US" dirty="0">
                <a:latin typeface="Calibri" pitchFamily="34" charset="0"/>
              </a:rPr>
              <a:t>Orthodontic treatment in patients with diabetes mellitus</a:t>
            </a:r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381000"/>
            <a:ext cx="2438399" cy="30813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191869"/>
            <a:ext cx="2133600" cy="1524000"/>
          </a:xfrm>
          <a:prstGeom prst="rect">
            <a:avLst/>
          </a:prstGeom>
        </p:spPr>
      </p:pic>
      <p:pic>
        <p:nvPicPr>
          <p:cNvPr id="6" name="Picture 5" descr="УГД-лого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81000"/>
            <a:ext cx="1371600" cy="1143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5257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Mentor: Ass. D-r Sandra Atanasova</a:t>
            </a:r>
          </a:p>
          <a:p>
            <a:r>
              <a:rPr lang="en-US" b="1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Co-mentor: D-r Ljubica Prosheva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0" y="52578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Author: Slavica Koteva</a:t>
            </a:r>
          </a:p>
          <a:p>
            <a:pPr algn="r"/>
            <a:r>
              <a:rPr lang="en-US" b="1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Co-author: Teodora Adzieva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2.Одржување на добра орална хигиена</a:t>
            </a:r>
            <a:r>
              <a:rPr lang="mk-MK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 - 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како еден од најбитните фактори за успешен третман.</a:t>
            </a:r>
            <a:r>
              <a:rPr lang="mk-MK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  	</a:t>
            </a:r>
          </a:p>
          <a:p>
            <a:pPr lvl="0" algn="just">
              <a:buNone/>
            </a:pPr>
            <a:r>
              <a:rPr lang="mk-MK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  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Ерозијата</a:t>
            </a:r>
            <a:r>
              <a:rPr lang="mk-MK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 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која настанува како резултат на дијабетот води до дислокација на забите,</a:t>
            </a:r>
            <a:r>
              <a:rPr lang="mk-MK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 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со што се јавува неусогласеност во забниот низ. Доколку не може добро да се одржува оралната хигиена само со четка за заби и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паста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,</a:t>
            </a:r>
            <a:r>
              <a:rPr lang="mk-MK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 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може да се користат и други помошни средства и раствори за испирање на уста како хлорхексидинот.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latin typeface="Calibri" pitchFamily="34" charset="0"/>
                <a:cs typeface="Tahoma" pitchFamily="2"/>
              </a:rPr>
              <a:t>Ортодонтски третман</a:t>
            </a:r>
            <a:endParaRPr lang="en-US" sz="44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>
              <a:buClr>
                <a:schemeClr val="accent2"/>
              </a:buClr>
              <a:buFont typeface="Wingdings" pitchFamily="2" charset="2"/>
              <a:buChar char="q"/>
            </a:pP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Примена на лесни сили во физиолошки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граници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,</a:t>
            </a:r>
            <a:r>
              <a:rPr lang="mk-MK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 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врз веќе компромитираните заби</a:t>
            </a:r>
          </a:p>
          <a:p>
            <a:pPr lvl="0" algn="just">
              <a:buClr>
                <a:srgbClr val="99CC66"/>
              </a:buClr>
              <a:buFont typeface="Wingdings" pitchFamily="2" charset="2"/>
              <a:buChar char="q"/>
            </a:pPr>
            <a:r>
              <a:rPr lang="mk-MK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К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ако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 последица од дијабетот се јавува намален проток на крв во забите и околните ткива со што тие се кршливи, и лесно се оштетуваат , па при третманот стоматологот мора постојано да ја контролира виталноста на забите </a:t>
            </a:r>
          </a:p>
          <a:p>
            <a:endParaRPr lang="en-US" dirty="0"/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7212" y="4572000"/>
            <a:ext cx="4953000" cy="1876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400" dirty="0">
                <a:latin typeface="Calibri" pitchFamily="34" charset="0"/>
                <a:cs typeface="Tahoma" pitchFamily="2"/>
              </a:rPr>
              <a:t>Антибиотска профилакса</a:t>
            </a:r>
            <a:endParaRPr lang="en-US" sz="44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Clr>
                <a:schemeClr val="accent2"/>
              </a:buClr>
              <a:buFont typeface="Wingdings" pitchFamily="2" charset="2"/>
              <a:buChar char="q"/>
            </a:pPr>
            <a:r>
              <a:rPr lang="ru-RU" sz="2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 интервенции како вметнување на сепаратор, ортодонтски прстен, штрафови каде имаме зголемен ризик за развој на бактериемија, кога се очекува зголемено крварење во усната празнина и или експозиција на потенцијално контаминирано ткиво. </a:t>
            </a:r>
            <a:endParaRPr lang="en-US" sz="2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92D050"/>
              </a:buClr>
              <a:buFont typeface="Wingdings" pitchFamily="2" charset="2"/>
              <a:buChar char="q"/>
            </a:pPr>
            <a:r>
              <a:rPr lang="ru-RU" sz="2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 некои интервенции како поставување или замена на апарати не се потребни антибиотици.</a:t>
            </a:r>
            <a:endParaRPr lang="en-US" sz="2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60679156_2435816243314250_752842145471974604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1" y="4769058"/>
            <a:ext cx="2362200" cy="1838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61276396_606480669850015_6561238469413175296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1" y="4841276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accent2"/>
              </a:buClr>
              <a:buFont typeface="Wingdings" pitchFamily="2" charset="2"/>
              <a:buChar char="q"/>
            </a:pPr>
            <a:r>
              <a:rPr lang="ru-RU" sz="2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Ретенцијата на мини имплантите е резултат на механичко поврзување на метална структура на имплантот со кортикалната коска, и не е базирано на концептот на остеоинтеграција. Предуслов за успешен третман е квалитетот и густината на коската, па затоа само кај пациент со добро контролиран дијабетес и антибиотска профилакса може да се спроведе оваа интервенција</a:t>
            </a:r>
            <a:endParaRPr lang="en-US" sz="2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9083" y="4890504"/>
            <a:ext cx="2562225" cy="171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692" y="4890504"/>
            <a:ext cx="2691984" cy="1662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alibri" pitchFamily="34" charset="0"/>
                <a:cs typeface="Tahoma" pitchFamily="2"/>
              </a:rPr>
              <a:t>Итен случај кај пациенти со дијабет при третманот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 algn="just">
              <a:buClr>
                <a:srgbClr val="99CC66"/>
              </a:buClr>
              <a:buSzPct val="75000"/>
              <a:buFont typeface="Wingdings" pitchFamily="2" charset="2"/>
              <a:buChar char="Ø"/>
            </a:pPr>
            <a:r>
              <a:rPr lang="en-US" sz="29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Хипогликемијата – една од најопасните компликации – која се јавува по пад на нивото на глукоза во серум под 50 mg/dl</a:t>
            </a:r>
          </a:p>
          <a:p>
            <a:pPr lvl="0" algn="just">
              <a:buClr>
                <a:srgbClr val="99CC66"/>
              </a:buClr>
              <a:buSzPct val="75000"/>
              <a:buFont typeface="Wingdings" pitchFamily="2" charset="2"/>
              <a:buChar char="Ø"/>
            </a:pPr>
            <a:endParaRPr lang="en-US" sz="2900" dirty="0">
              <a:solidFill>
                <a:schemeClr val="tx2">
                  <a:lumMod val="50000"/>
                </a:schemeClr>
              </a:solidFill>
              <a:latin typeface="Arial" pitchFamily="34"/>
              <a:cs typeface="Tahoma" pitchFamily="2"/>
            </a:endParaRPr>
          </a:p>
          <a:p>
            <a:pPr lvl="0" algn="just">
              <a:buClr>
                <a:srgbClr val="99CC66"/>
              </a:buClr>
              <a:buSzPct val="75000"/>
              <a:buFont typeface="Wingdings" pitchFamily="2" charset="2"/>
              <a:buChar char="Ø"/>
            </a:pPr>
            <a:r>
              <a:rPr lang="en-US" sz="29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Се јавува како резултат на </a:t>
            </a:r>
            <a:r>
              <a:rPr lang="mk-MK" sz="29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не редовно </a:t>
            </a:r>
            <a:r>
              <a:rPr lang="en-US" sz="29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земање на лекови за дијабет и некои други, алкохол, не редовна конзумација на храна</a:t>
            </a:r>
          </a:p>
          <a:p>
            <a:pPr lvl="0" algn="just">
              <a:buClr>
                <a:srgbClr val="99CC66"/>
              </a:buClr>
              <a:buSzPct val="75000"/>
              <a:buFont typeface="Wingdings" pitchFamily="2" charset="2"/>
              <a:buChar char="Ø"/>
            </a:pPr>
            <a:endParaRPr lang="en-US" sz="2900" dirty="0">
              <a:solidFill>
                <a:schemeClr val="tx2">
                  <a:lumMod val="50000"/>
                </a:schemeClr>
              </a:solidFill>
              <a:latin typeface="Arial" pitchFamily="34"/>
              <a:cs typeface="Tahoma" pitchFamily="2"/>
            </a:endParaRPr>
          </a:p>
          <a:p>
            <a:pPr lvl="0" algn="just">
              <a:buClr>
                <a:srgbClr val="99CC66"/>
              </a:buClr>
              <a:buSzPct val="75000"/>
              <a:buFont typeface="Wingdings" pitchFamily="2" charset="2"/>
              <a:buChar char="Ø"/>
            </a:pPr>
            <a:r>
              <a:rPr lang="en-US" sz="29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Активирање на симпатичен-адренален систем → треперење, ладна пот, тремор, тахикардија, заматен вид, вртоглавица, конфузија, кома па и смрт</a:t>
            </a:r>
          </a:p>
          <a:p>
            <a:pPr lvl="0" algn="just">
              <a:buClr>
                <a:srgbClr val="99CC66"/>
              </a:buClr>
              <a:buSzPct val="75000"/>
              <a:buFont typeface="Wingdings" pitchFamily="2" charset="2"/>
              <a:buChar char="Ø"/>
            </a:pPr>
            <a:endParaRPr lang="en-US" sz="2900" dirty="0">
              <a:solidFill>
                <a:schemeClr val="tx2">
                  <a:lumMod val="50000"/>
                </a:schemeClr>
              </a:solidFill>
              <a:latin typeface="Arial" pitchFamily="34"/>
              <a:cs typeface="Tahoma" pitchFamily="2"/>
            </a:endParaRPr>
          </a:p>
          <a:p>
            <a:pPr lvl="0" algn="just">
              <a:buClr>
                <a:srgbClr val="99CC66"/>
              </a:buClr>
              <a:buSzPct val="75000"/>
              <a:buFont typeface="Wingdings" pitchFamily="2" charset="2"/>
              <a:buChar char="Ø"/>
            </a:pPr>
            <a:r>
              <a:rPr lang="en-US" sz="29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Рано препознавање на симптоми → аплицирање на 50g орална глукоза, доколку е несвесен пациентот 1mg глукагон интрамускулно или интравенска декстроза</a:t>
            </a:r>
          </a:p>
          <a:p>
            <a:pPr lvl="0" algn="just">
              <a:buClr>
                <a:srgbClr val="99CC66"/>
              </a:buClr>
              <a:buSzPct val="75000"/>
              <a:buFont typeface="Wingdings" pitchFamily="2" charset="2"/>
              <a:buChar char="Ø"/>
            </a:pPr>
            <a:endParaRPr lang="en-US" sz="2900" dirty="0">
              <a:solidFill>
                <a:schemeClr val="tx2">
                  <a:lumMod val="50000"/>
                </a:schemeClr>
              </a:solidFill>
              <a:latin typeface="Arial" pitchFamily="34"/>
              <a:cs typeface="Tahoma" pitchFamily="2"/>
            </a:endParaRPr>
          </a:p>
          <a:p>
            <a:pPr lvl="0" algn="just">
              <a:buClr>
                <a:srgbClr val="99CC66"/>
              </a:buClr>
              <a:buSzPct val="75000"/>
              <a:buFont typeface="Wingdings" pitchFamily="2" charset="2"/>
              <a:buChar char="Ø"/>
            </a:pPr>
            <a:r>
              <a:rPr lang="en-US" sz="29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Хипогликемичниот шок се превенира со редовнo и правилно земање на лекови за дијабет, и редовна исхрана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400" dirty="0">
                <a:latin typeface="Calibri" pitchFamily="34" charset="0"/>
                <a:cs typeface="Tahoma" pitchFamily="2"/>
              </a:rPr>
              <a:t>Заклучок</a:t>
            </a:r>
            <a:endParaRPr lang="en-US" sz="44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ctr">
              <a:buClr>
                <a:schemeClr val="accent2"/>
              </a:buClr>
              <a:buFont typeface="Wingdings" pitchFamily="2" charset="2"/>
              <a:buChar char="q"/>
            </a:pPr>
            <a:r>
              <a:rPr lang="mk-MK" sz="280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 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Дијабетес 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мелитус е често заболување кое се среќава кај пациенти кои бараат ортодонтски третман. Потребно е стоматолозите да имаат основни познавања за дијабетот, негова дијагноза и сите компликации кои можат да се јават при третманот. Дијабетот не е  контраиндикација за ортодонтски третман,</a:t>
            </a:r>
            <a:r>
              <a:rPr lang="mk-MK" sz="28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но не контролиран дијабет има значајни негативни влијанија врз резултатите од третманот</a:t>
            </a:r>
            <a:r>
              <a:rPr lang="mk-MK" sz="28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.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Arial" pitchFamily="34"/>
              <a:cs typeface="Tahoma" pitchFamily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latin typeface="Calibri" pitchFamily="34" charset="0"/>
                <a:cs typeface="Arial" pitchFamily="34" charset="0"/>
              </a:rPr>
              <a:t>Вовед</a:t>
            </a:r>
            <a:endParaRPr lang="en-US" sz="44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Bef>
                <a:spcPts val="1000"/>
              </a:spcBef>
              <a:buClr>
                <a:srgbClr val="99CC66"/>
              </a:buClr>
              <a:buSzPct val="95000"/>
              <a:buFont typeface="Wingdings" pitchFamily="2" charset="2"/>
              <a:buChar char="q"/>
            </a:pPr>
            <a:r>
              <a:rPr lang="mk-MK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ијабетес мелитус претставува ендокринолошко системско заболување кое се карактеризира со дисфункција во метаболизмот на глукоза поради оштетени бета клетки во панкреасот,</a:t>
            </a:r>
            <a:r>
              <a:rPr lang="mk-MK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резистенција на инсулин,</a:t>
            </a:r>
            <a:r>
              <a:rPr lang="mk-MK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неадекватна секреција на инсулин,</a:t>
            </a:r>
            <a:r>
              <a:rPr lang="mk-MK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прекумерна секреција на глукагон или комбинација од два или повеќе од овие механизми.</a:t>
            </a:r>
            <a:endParaRPr lang="mk-MK" sz="2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1000"/>
              </a:spcBef>
              <a:buClr>
                <a:schemeClr val="accent2"/>
              </a:buClr>
              <a:buSzPct val="95000"/>
              <a:buFont typeface="Wingdings" pitchFamily="2" charset="2"/>
              <a:buChar char="q"/>
            </a:pPr>
            <a:r>
              <a:rPr lang="mk-MK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јабетес мелитус влијае врз различни органи и системи,</a:t>
            </a:r>
            <a:r>
              <a:rPr lang="mk-MK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вклучувајќи ги</a:t>
            </a:r>
            <a:r>
              <a:rPr lang="mk-MK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забите. </a:t>
            </a:r>
            <a:r>
              <a:rPr lang="mk-MK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 големо влијание врз оралното здравје </a:t>
            </a:r>
            <a:r>
              <a:rPr lang="mk-MK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пациентот како и при најголем дел од интервенциите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кои се спроведуваат во усната празнина.</a:t>
            </a: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4552" y="5413248"/>
            <a:ext cx="1371600" cy="1371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latin typeface="Calibri" pitchFamily="34" charset="0"/>
                <a:cs typeface="Tahoma" pitchFamily="2"/>
              </a:rPr>
              <a:t>Типови на дијабет</a:t>
            </a:r>
            <a:endParaRPr lang="en-US" sz="44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lnSpc>
                <a:spcPct val="80000"/>
              </a:lnSpc>
              <a:spcBef>
                <a:spcPts val="1000"/>
              </a:spcBef>
              <a:buClr>
                <a:srgbClr val="92D050"/>
              </a:buClr>
              <a:buFont typeface="Wingdings" pitchFamily="2" charset="2"/>
              <a:buChar char="q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Tип 1 – уште познат и како јувенилен или инсулин-зависен дијабет кој најчесто се јавува кај млади индивидуи под 20 години,како резултат на автоимуна деструкција на бета клетките во панкреасот со што организмот не е во состојба да секретира инсулин</a:t>
            </a:r>
          </a:p>
          <a:p>
            <a:pPr lvl="0" algn="just">
              <a:lnSpc>
                <a:spcPct val="80000"/>
              </a:lnSpc>
              <a:spcBef>
                <a:spcPts val="1000"/>
              </a:spcBef>
              <a:buClr>
                <a:srgbClr val="99CC66"/>
              </a:buClr>
              <a:buSzPct val="45000"/>
              <a:buFont typeface="Wingdings" pitchFamily="2" charset="2"/>
              <a:buChar char="q"/>
            </a:pPr>
            <a:endParaRPr lang="en-US" sz="2800" dirty="0">
              <a:solidFill>
                <a:schemeClr val="tx2">
                  <a:lumMod val="50000"/>
                </a:schemeClr>
              </a:solidFill>
              <a:latin typeface="Arial" pitchFamily="34"/>
              <a:cs typeface="Tahoma" pitchFamily="2"/>
            </a:endParaRPr>
          </a:p>
          <a:p>
            <a:pPr lvl="0" algn="just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Font typeface="Wingdings" pitchFamily="2" charset="2"/>
              <a:buChar char="q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Тип 2 – инсулин-не зависен дијабет кој се јавува кај индивидуи под 40та година, како резултат на комбинација од резистенција на инсулин, зголемена секреција на глукагон или неадекватна секреција на инсулин од панкреасот</a:t>
            </a:r>
          </a:p>
          <a:p>
            <a:pPr lvl="0" algn="just">
              <a:lnSpc>
                <a:spcPct val="80000"/>
              </a:lnSpc>
              <a:spcBef>
                <a:spcPts val="1000"/>
              </a:spcBef>
              <a:buClr>
                <a:srgbClr val="99CC66"/>
              </a:buClr>
              <a:buSzPct val="45000"/>
              <a:buFont typeface="Wingdings" pitchFamily="2" charset="2"/>
              <a:buChar char="q"/>
            </a:pPr>
            <a:endParaRPr lang="en-US" sz="2800" dirty="0">
              <a:solidFill>
                <a:schemeClr val="tx2">
                  <a:lumMod val="50000"/>
                </a:schemeClr>
              </a:solidFill>
              <a:latin typeface="Arial" pitchFamily="34"/>
              <a:cs typeface="Tahoma" pitchFamily="2"/>
            </a:endParaRPr>
          </a:p>
          <a:p>
            <a:pPr lvl="0" algn="just">
              <a:lnSpc>
                <a:spcPct val="80000"/>
              </a:lnSpc>
              <a:buClr>
                <a:srgbClr val="99CC66"/>
              </a:buClr>
              <a:buFont typeface="Wingdings" pitchFamily="2" charset="2"/>
              <a:buChar char="q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Тип 3 – гестациски дијабет кој се јавува во бременоста</a:t>
            </a:r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5181600"/>
            <a:ext cx="1452563" cy="14525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alibri" pitchFamily="34" charset="0"/>
                <a:cs typeface="Tahoma" pitchFamily="2"/>
              </a:rPr>
              <a:t>Пациенти со дијабет кај кои е потребен ортодонтски третман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pPr lvl="0" algn="just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SzPct val="95000"/>
              <a:buFont typeface="Wingdings" pitchFamily="2" charset="2"/>
              <a:buChar char="q"/>
            </a:pP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Најчеста возраст за ортодонтски третман е 12-15 години,</a:t>
            </a:r>
            <a:r>
              <a:rPr lang="mk-MK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 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но веќе се почесто оваа граница се поместува, односно се јавува потреба за ортодонтски третман и кај повозрасни индивидуи. </a:t>
            </a:r>
            <a:r>
              <a:rPr lang="mk-MK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Кај овие пациенти најчесто имаме присутво на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 </a:t>
            </a:r>
            <a:r>
              <a:rPr lang="mk-MK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одредено системско заболување, најзастапен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 е дијабетес мелитус.</a:t>
            </a:r>
          </a:p>
          <a:p>
            <a:pPr lvl="0" algn="just">
              <a:lnSpc>
                <a:spcPct val="80000"/>
              </a:lnSpc>
              <a:spcBef>
                <a:spcPts val="1000"/>
              </a:spcBef>
              <a:buClr>
                <a:srgbClr val="99CC66"/>
              </a:buClr>
              <a:buSzPct val="45000"/>
              <a:buNone/>
            </a:pPr>
            <a:endParaRPr lang="en-US" sz="2600" dirty="0">
              <a:solidFill>
                <a:schemeClr val="tx2">
                  <a:lumMod val="50000"/>
                </a:schemeClr>
              </a:solidFill>
              <a:latin typeface="Arial" pitchFamily="34"/>
              <a:cs typeface="Tahoma" pitchFamily="2"/>
            </a:endParaRPr>
          </a:p>
          <a:p>
            <a:pPr lvl="0" algn="just">
              <a:lnSpc>
                <a:spcPct val="80000"/>
              </a:lnSpc>
              <a:buClr>
                <a:srgbClr val="99CC66"/>
              </a:buClr>
              <a:buSzPct val="95000"/>
              <a:buFont typeface="Wingdings" pitchFamily="2" charset="2"/>
              <a:buChar char="q"/>
            </a:pP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Истражувања покажуваат дека 5% од пациентите кои бараат третман се со дијабет.</a:t>
            </a:r>
            <a:r>
              <a:rPr lang="mk-MK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 Д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руги студии покажуваат дека околу 4% од пациентите всушност прв пат се дијагностицирани со дијабет во стоматолошките ординации.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accent2"/>
              </a:buClr>
              <a:buFont typeface="Wingdings" pitchFamily="2" charset="2"/>
              <a:buChar char="q"/>
            </a:pPr>
            <a:r>
              <a:rPr lang="ru-RU" sz="2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Дијабетесот влијае на ремоделацијата на коската, резултирајќи со намалена густина на коската, остеопенија, остеопороза и зголемена преваленца и присуство на периодонтална болест, придвижување на забите во несакан правец. Ова настанува како резултат на намалена остеобластна активност и зголемена апопотоза на осетобластните клетки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.</a:t>
            </a:r>
          </a:p>
        </p:txBody>
      </p:sp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4187952"/>
            <a:ext cx="25908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b="1" i="1" dirty="0">
                <a:latin typeface="Arial" pitchFamily="34" charset="0"/>
                <a:cs typeface="Arial" pitchFamily="34" charset="0"/>
              </a:rPr>
              <a:t>Табела 1.Орални манифестации кај пациенти со дијабетес мелитус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Сува</a:t>
                      </a:r>
                      <a:r>
                        <a:rPr lang="mk-MK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уста и печење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Мирис на ацетон во уста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Кршливи заби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Забен кариес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Рекурентни орални инфекции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Променета сензација на</a:t>
                      </a:r>
                      <a:r>
                        <a:rPr lang="mk-MK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вкус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Улцерации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Бавно</a:t>
                      </a:r>
                      <a:r>
                        <a:rPr lang="mk-MK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зараснување на рани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Неусогласеност во забниот ред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Гингивит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Периодонтит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latin typeface="Calibri" pitchFamily="34" charset="0"/>
                <a:cs typeface="Tahoma" pitchFamily="2"/>
              </a:rPr>
              <a:t>Третман</a:t>
            </a:r>
            <a:r>
              <a:rPr lang="en-US" sz="2800" dirty="0">
                <a:cs typeface="Tahoma" pitchFamily="2"/>
              </a:rPr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ctr">
              <a:buClr>
                <a:srgbClr val="92D050"/>
              </a:buClr>
              <a:buFont typeface="Wingdings" pitchFamily="2" charset="2"/>
              <a:buChar char="q"/>
            </a:pP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За започнување на ортодонтски третман кај пациенти со дијабет,</a:t>
            </a:r>
            <a:r>
              <a:rPr lang="mk-MK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 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најпрво се согледува детално состојбата на пациентот се со цел да се утврди дали третманот би можел да биде успешен</a:t>
            </a:r>
            <a:r>
              <a:rPr lang="mk-MK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. Д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околку би можело  се започнува третманот при што состојбата </a:t>
            </a:r>
            <a:r>
              <a:rPr lang="mk-MK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на пациентот 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континуирано се контролира за да избегнат сите можни компликации</a:t>
            </a:r>
            <a:r>
              <a:rPr lang="mk-MK" sz="26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.</a:t>
            </a:r>
            <a:endParaRPr lang="en-US" sz="2600" dirty="0">
              <a:solidFill>
                <a:schemeClr val="tx2">
                  <a:lumMod val="50000"/>
                </a:schemeClr>
              </a:solidFill>
              <a:latin typeface="Arial" pitchFamily="34"/>
              <a:cs typeface="Tahoma" pitchFamily="2"/>
            </a:endParaRPr>
          </a:p>
        </p:txBody>
      </p:sp>
      <p:pic>
        <p:nvPicPr>
          <p:cNvPr id="4" name="Picture 3" descr="60887798_444721056325091_4966207075899146240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876800"/>
            <a:ext cx="8010525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Clr>
                <a:schemeClr val="accent2"/>
              </a:buClr>
              <a:buFont typeface="Wingdings" pitchFamily="2" charset="2"/>
              <a:buChar char="q"/>
            </a:pPr>
            <a:r>
              <a:rPr lang="ru-RU" sz="2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Стоматолозите често среќаваат пациенти и со тип 1 и тип 2 дијабет. Пациентите со тип 2 дијабет се постабилни во однос на пациентите со тип 1 дијабет. Препорачливо е сите термини да се наутро. Доколку на пациентот му е планиран подолг третман пример околу 90 минути, тој треба да биде посоветуван да конзумира лесен оброк и да ги прима лековите како и обично. Пред започнувањето на интервенцијата, стоматолошкиот тим треба да се увери дали пациентот ги исполнува овие предуслови, за да се избегне хипогликемиската реакција.</a:t>
            </a:r>
            <a:endParaRPr lang="en-US" sz="2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alibri" pitchFamily="34" charset="0"/>
                <a:cs typeface="Tahoma" pitchFamily="2"/>
              </a:rPr>
              <a:t>Детална анализа пред започнувањето на третманот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457200" lvl="0" indent="-457200">
              <a:lnSpc>
                <a:spcPct val="80000"/>
              </a:lnSpc>
              <a:buClr>
                <a:srgbClr val="99CC66"/>
              </a:buClr>
              <a:buSzPct val="45000"/>
              <a:buNone/>
            </a:pPr>
            <a:r>
              <a:rPr lang="mk-MK" sz="20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1.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Воспоставување на добра контрола врз гликемичниот статус</a:t>
            </a:r>
            <a:endParaRPr lang="mk-MK" sz="2000" dirty="0">
              <a:solidFill>
                <a:schemeClr val="tx2">
                  <a:lumMod val="50000"/>
                </a:schemeClr>
              </a:solidFill>
              <a:latin typeface="Arial" pitchFamily="34"/>
              <a:cs typeface="Tahoma" pitchFamily="2"/>
            </a:endParaRPr>
          </a:p>
          <a:p>
            <a:pPr marL="457200" lvl="0" indent="-457200">
              <a:lnSpc>
                <a:spcPct val="80000"/>
              </a:lnSpc>
              <a:buClr>
                <a:srgbClr val="99CC66"/>
              </a:buClr>
              <a:buSzPct val="45000"/>
              <a:buNone/>
            </a:pPr>
            <a:endParaRPr lang="mk-MK" sz="2000" dirty="0">
              <a:solidFill>
                <a:schemeClr val="tx2">
                  <a:lumMod val="50000"/>
                </a:schemeClr>
              </a:solidFill>
              <a:latin typeface="Arial" pitchFamily="34"/>
              <a:cs typeface="Tahoma" pitchFamily="2"/>
            </a:endParaRPr>
          </a:p>
          <a:p>
            <a:pPr marL="457200" indent="-457200">
              <a:lnSpc>
                <a:spcPct val="80000"/>
              </a:lnSpc>
              <a:buClr>
                <a:srgbClr val="99CC66"/>
              </a:buClr>
              <a:buSzPct val="45000"/>
              <a:buNone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-Лицата кај кои дијабетот не е под контрола се изложени на голем</a:t>
            </a:r>
            <a:r>
              <a:rPr lang="mk-MK" sz="20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ризик за ра</a:t>
            </a:r>
            <a:r>
              <a:rPr lang="mk-MK" sz="20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зв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ој на други заболувања како</a:t>
            </a:r>
            <a:r>
              <a:rPr lang="mk-MK" sz="20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:</a:t>
            </a:r>
          </a:p>
          <a:p>
            <a:pPr marL="457200" indent="-457200">
              <a:lnSpc>
                <a:spcPct val="80000"/>
              </a:lnSpc>
              <a:buClr>
                <a:schemeClr val="accent2"/>
              </a:buClr>
              <a:buSzPct val="95000"/>
              <a:buFont typeface="Wingdings" pitchFamily="2" charset="2"/>
              <a:buChar char="Ø"/>
            </a:pPr>
            <a:r>
              <a:rPr lang="mk-MK" sz="20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Периодонтална болест</a:t>
            </a:r>
          </a:p>
          <a:p>
            <a:pPr marL="457200" indent="-457200">
              <a:lnSpc>
                <a:spcPct val="80000"/>
              </a:lnSpc>
              <a:buClr>
                <a:schemeClr val="accent2"/>
              </a:buClr>
              <a:buSzPct val="95000"/>
              <a:buFont typeface="Wingdings" pitchFamily="2" charset="2"/>
              <a:buChar char="Ø"/>
            </a:pPr>
            <a:r>
              <a:rPr lang="mk-MK" sz="20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Болест на коски</a:t>
            </a:r>
          </a:p>
          <a:p>
            <a:pPr marL="457200" indent="-457200">
              <a:lnSpc>
                <a:spcPct val="80000"/>
              </a:lnSpc>
              <a:buClr>
                <a:schemeClr val="accent2"/>
              </a:buClr>
              <a:buSzPct val="95000"/>
              <a:buFont typeface="Wingdings" pitchFamily="2" charset="2"/>
              <a:buChar char="Ø"/>
            </a:pPr>
            <a:r>
              <a:rPr lang="mk-MK" sz="20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Па и загуба на забите</a:t>
            </a:r>
          </a:p>
          <a:p>
            <a:pPr marL="457200" indent="-457200">
              <a:lnSpc>
                <a:spcPct val="80000"/>
              </a:lnSpc>
              <a:buClr>
                <a:schemeClr val="accent2"/>
              </a:buClr>
              <a:buSzPct val="95000"/>
              <a:buNone/>
            </a:pPr>
            <a:endParaRPr lang="mk-MK" sz="2000" dirty="0">
              <a:solidFill>
                <a:schemeClr val="tx2">
                  <a:lumMod val="50000"/>
                </a:schemeClr>
              </a:solidFill>
              <a:latin typeface="Arial" pitchFamily="34"/>
              <a:cs typeface="Tahoma" pitchFamily="2"/>
            </a:endParaRPr>
          </a:p>
          <a:p>
            <a:pPr lvl="0" algn="just">
              <a:lnSpc>
                <a:spcPct val="80000"/>
              </a:lnSpc>
              <a:buClr>
                <a:srgbClr val="99CC66"/>
              </a:buClr>
              <a:buSzPct val="45000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-</a:t>
            </a:r>
            <a:r>
              <a:rPr lang="mk-MK" sz="20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Но,и некои дентални заболувања можат негативно да влијаат врз дијабетот</a:t>
            </a:r>
            <a:r>
              <a:rPr lang="mk-MK" sz="20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(пример периодонтитот го зголемува нивото на глукоза во крвта)</a:t>
            </a:r>
          </a:p>
          <a:p>
            <a:pPr lvl="0" algn="just">
              <a:lnSpc>
                <a:spcPct val="80000"/>
              </a:lnSpc>
              <a:buClr>
                <a:srgbClr val="99CC66"/>
              </a:buClr>
              <a:buSzPct val="45000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Arial" pitchFamily="34"/>
              <a:cs typeface="Tahoma" pitchFamily="2"/>
            </a:endParaRPr>
          </a:p>
          <a:p>
            <a:pPr lvl="0" algn="just">
              <a:lnSpc>
                <a:spcPct val="80000"/>
              </a:lnSpc>
              <a:buClr>
                <a:srgbClr val="99CC66"/>
              </a:buClr>
              <a:buSzPct val="45000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-</a:t>
            </a:r>
            <a:r>
              <a:rPr lang="mk-MK" sz="20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Периодонтитот како инфламација мора да се санира пред почеток на третманот бидејќи може да предизвика несакани движења на забите вклучени во ортодонтскиот третман</a:t>
            </a:r>
            <a:r>
              <a:rPr lang="mk-MK" sz="2000" dirty="0">
                <a:solidFill>
                  <a:schemeClr val="tx2">
                    <a:lumMod val="50000"/>
                  </a:schemeClr>
                </a:solidFill>
                <a:latin typeface="Arial" pitchFamily="34"/>
                <a:cs typeface="Tahoma" pitchFamily="2"/>
              </a:rPr>
              <a:t>.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Arial" pitchFamily="34"/>
              <a:cs typeface="Tahoma" pitchFamily="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118</TotalTime>
  <Words>981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Georgia</vt:lpstr>
      <vt:lpstr>Tahoma</vt:lpstr>
      <vt:lpstr>Wingdings</vt:lpstr>
      <vt:lpstr>Wingdings 2</vt:lpstr>
      <vt:lpstr>Civic</vt:lpstr>
      <vt:lpstr>Orthodontic treatment in patients with diabetes mellitus</vt:lpstr>
      <vt:lpstr>Вовед</vt:lpstr>
      <vt:lpstr>Типови на дијабет</vt:lpstr>
      <vt:lpstr>Пациенти со дијабет кај кои е потребен ортодонтски третман</vt:lpstr>
      <vt:lpstr>PowerPoint Presentation</vt:lpstr>
      <vt:lpstr>Табела 1.Орални манифестации кај пациенти со дијабетес мелитус</vt:lpstr>
      <vt:lpstr>Третман </vt:lpstr>
      <vt:lpstr>PowerPoint Presentation</vt:lpstr>
      <vt:lpstr>Детална анализа пред започнувањето на третманот</vt:lpstr>
      <vt:lpstr>PowerPoint Presentation</vt:lpstr>
      <vt:lpstr>Ортодонтски третман</vt:lpstr>
      <vt:lpstr>Антибиотска профилакса</vt:lpstr>
      <vt:lpstr>PowerPoint Presentation</vt:lpstr>
      <vt:lpstr>Итен случај кај пациенти со дијабет при третманот</vt:lpstr>
      <vt:lpstr>Заклучок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Orthodontic treatment in patients with diabetes mellitus</dc:title>
  <dc:creator>Eli1</dc:creator>
  <cp:lastModifiedBy>Sandra Atanasova</cp:lastModifiedBy>
  <cp:revision>29</cp:revision>
  <dcterms:created xsi:type="dcterms:W3CDTF">2019-05-22T22:59:36Z</dcterms:created>
  <dcterms:modified xsi:type="dcterms:W3CDTF">2019-05-23T09:54:32Z</dcterms:modified>
</cp:coreProperties>
</file>