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  <p:sldMasterId id="2147483769" r:id="rId2"/>
  </p:sldMasterIdLst>
  <p:notesMasterIdLst>
    <p:notesMasterId r:id="rId9"/>
  </p:notesMasterIdLst>
  <p:sldIdLst>
    <p:sldId id="1192" r:id="rId3"/>
    <p:sldId id="257" r:id="rId4"/>
    <p:sldId id="261" r:id="rId5"/>
    <p:sldId id="595" r:id="rId6"/>
    <p:sldId id="868" r:id="rId7"/>
    <p:sldId id="123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>
        <p:scale>
          <a:sx n="66" d="100"/>
          <a:sy n="66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24E8-36F6-4DA5-BB4F-8642CCC6A21F}" type="datetimeFigureOut">
              <a:rPr lang="mk-MK" smtClean="0"/>
              <a:pPr/>
              <a:t>09.06.2020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3ADF8-E75F-4DB4-9D59-623337D8351A}" type="slidenum">
              <a:rPr lang="mk-MK" smtClean="0"/>
              <a:pPr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901655F-9C79-487E-9B20-3AE66A7FBF71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401C-CBED-4FF0-A739-FAB48906AF08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DEDFE67-02ED-4BEA-AA5E-123137E16F52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7999"/>
            <a:ext cx="7772400" cy="1731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2856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7323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98800"/>
            <a:ext cx="7886700" cy="2819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7788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36739"/>
            <a:ext cx="7886700" cy="112236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59100"/>
            <a:ext cx="7886700" cy="29083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84599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70063"/>
            <a:ext cx="7886700" cy="1011238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781300"/>
            <a:ext cx="3886200" cy="31369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781300"/>
            <a:ext cx="3886200" cy="31369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5723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6" y="1739901"/>
            <a:ext cx="7886700" cy="901699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317" y="264160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17" y="3465512"/>
            <a:ext cx="3868340" cy="24907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9625" y="264160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9625" y="3465512"/>
            <a:ext cx="3887391" cy="24907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8618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741" y="1660526"/>
            <a:ext cx="2949178" cy="106997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6291" y="1660527"/>
            <a:ext cx="4629150" cy="42322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741" y="2730500"/>
            <a:ext cx="2949178" cy="3162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9008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9AB72397-3B23-4FCB-B35F-5EEF3B96A278}" type="datetime1">
              <a:rPr lang="en-US" smtClean="0"/>
              <a:pPr/>
              <a:t>6/9/2020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99F6CB88-A478-45A2-9393-4BD775C222C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2726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689100"/>
            <a:ext cx="4629150" cy="417195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329683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6FFE-20B9-4952-B7DA-B6D2BC39F448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8F88079E-85B2-468F-965C-F6341BF607A0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B022-499B-4C05-BF18-DC5430834222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6A5737-1480-4D55-8033-122AF25E8D76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C9A3B7-3D7B-49D4-961A-69CFDED932CF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4CD6-835F-485B-B1E5-58D06AE4A439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9311-4547-417F-A897-23BB6FD3E142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C49A-FDA1-4E98-A7F6-32D296009254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672AD-14DE-4C6C-AF96-946F192F4FE8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A58C73-1748-480C-A7CA-92411A93EED4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F17AF0C-0EF5-443A-AA8E-DEE3E7170522}"/>
              </a:ext>
            </a:extLst>
          </p:cNvPr>
          <p:cNvSpPr/>
          <p:nvPr userDrawn="1"/>
        </p:nvSpPr>
        <p:spPr>
          <a:xfrm>
            <a:off x="2753009" y="6284068"/>
            <a:ext cx="515485" cy="28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0A621-9087-4830-9FA4-6BEF6653F09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9197" y="6243714"/>
            <a:ext cx="379297" cy="32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833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jupco.davcev@ugd.edu.mk" TargetMode="External"/><Relationship Id="rId2" Type="http://schemas.openxmlformats.org/officeDocument/2006/relationships/hyperlink" Target="mailto:tamara.jovanov@ugd.edu.mk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572000" y="838200"/>
            <a:ext cx="4572000" cy="1731963"/>
          </a:xfrm>
        </p:spPr>
        <p:txBody>
          <a:bodyPr/>
          <a:lstStyle/>
          <a:p>
            <a:r>
              <a:rPr lang="mk-MK" sz="4800" b="1" dirty="0" smtClean="0">
                <a:latin typeface="Cambria" pitchFamily="18" charset="0"/>
              </a:rPr>
              <a:t>БИЗНИС ПЛАНИРАЊЕ ЗА СТАРТАПИ </a:t>
            </a:r>
            <a:endParaRPr lang="el-GR" sz="4800" b="1" dirty="0">
              <a:latin typeface="Cambria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77DA70-5E82-4033-A58A-092C6967EF08}"/>
              </a:ext>
            </a:extLst>
          </p:cNvPr>
          <p:cNvSpPr/>
          <p:nvPr/>
        </p:nvSpPr>
        <p:spPr>
          <a:xfrm>
            <a:off x="3394954" y="6225702"/>
            <a:ext cx="622570" cy="389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s://i.etsystatic.com/8956660/r/il/9531bf/1274899477/il_570xN.1274899477_mo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95600"/>
            <a:ext cx="377951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908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 smtClean="0"/>
              <a:t>Предмет и цел на обуката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686800" cy="51054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sr-Latn-RS" sz="2000" b="1" dirty="0" smtClean="0"/>
              <a:t>I </a:t>
            </a:r>
            <a:r>
              <a:rPr lang="mk-MK" sz="2000" b="1" dirty="0" smtClean="0"/>
              <a:t>дел</a:t>
            </a:r>
            <a:r>
              <a:rPr lang="en-US" sz="2000" b="1" dirty="0" smtClean="0"/>
              <a:t> (</a:t>
            </a:r>
            <a:r>
              <a:rPr lang="mk-MK" sz="2000" b="1" dirty="0" smtClean="0"/>
              <a:t>проф. д-р Тамара Јованов Апасиева):</a:t>
            </a:r>
          </a:p>
          <a:p>
            <a:pPr marL="514350" indent="-514350"/>
            <a:r>
              <a:rPr lang="mk-MK" sz="2000" b="1" dirty="0" smtClean="0"/>
              <a:t>Што е бизнис планирање?</a:t>
            </a:r>
            <a:r>
              <a:rPr lang="en-US" sz="2000" b="1" dirty="0" smtClean="0"/>
              <a:t> (</a:t>
            </a:r>
            <a:r>
              <a:rPr lang="mk-MK" sz="2000" b="1" dirty="0" smtClean="0"/>
              <a:t>Зошто е потребно?</a:t>
            </a:r>
            <a:r>
              <a:rPr lang="en-US" sz="2000" b="1" dirty="0" smtClean="0"/>
              <a:t>)</a:t>
            </a:r>
            <a:endParaRPr lang="mk-MK" sz="2000" b="1" dirty="0" smtClean="0"/>
          </a:p>
          <a:p>
            <a:pPr marL="514350" indent="-514350"/>
            <a:r>
              <a:rPr lang="mk-MK" sz="2000" b="1" dirty="0" smtClean="0"/>
              <a:t>Бизнис план:</a:t>
            </a:r>
          </a:p>
          <a:p>
            <a:pPr marL="898525" indent="-319088">
              <a:buNone/>
            </a:pPr>
            <a:r>
              <a:rPr lang="mk-MK" sz="2000" dirty="0" smtClean="0"/>
              <a:t>РЕЗИМЕ</a:t>
            </a:r>
          </a:p>
          <a:p>
            <a:pPr marL="811213" indent="-187325" defTabSz="812800">
              <a:buNone/>
              <a:tabLst>
                <a:tab pos="623888" algn="l"/>
                <a:tab pos="900113" algn="l"/>
              </a:tabLst>
            </a:pPr>
            <a:r>
              <a:rPr lang="mk-MK" sz="2000" u="sng" dirty="0" smtClean="0"/>
              <a:t>1.</a:t>
            </a:r>
            <a:r>
              <a:rPr lang="en-US" sz="2000" dirty="0" smtClean="0"/>
              <a:t>	</a:t>
            </a:r>
            <a:r>
              <a:rPr lang="en-US" sz="2000" u="sng" dirty="0" smtClean="0"/>
              <a:t>ОПИС НА БИЗНИС ИДЕЈАТА</a:t>
            </a:r>
            <a:r>
              <a:rPr lang="en-US" sz="2000" dirty="0" smtClean="0"/>
              <a:t>	</a:t>
            </a:r>
            <a:endParaRPr lang="mk-MK" sz="2000" dirty="0" smtClean="0"/>
          </a:p>
          <a:p>
            <a:pPr marL="811213" indent="-187325" defTabSz="812800">
              <a:buNone/>
              <a:tabLst>
                <a:tab pos="623888" algn="l"/>
                <a:tab pos="900113" algn="l"/>
              </a:tabLst>
            </a:pPr>
            <a:r>
              <a:rPr lang="mk-MK" sz="2000" u="sng" dirty="0" smtClean="0"/>
              <a:t>2.</a:t>
            </a:r>
            <a:r>
              <a:rPr lang="en-US" sz="2000" dirty="0" smtClean="0"/>
              <a:t>	</a:t>
            </a:r>
            <a:r>
              <a:rPr lang="en-US" sz="2000" u="sng" dirty="0" smtClean="0"/>
              <a:t>ИСТРАЖУВАЊЕ НА ПАЗАРОТ</a:t>
            </a:r>
            <a:r>
              <a:rPr lang="en-US" sz="2000" dirty="0" smtClean="0"/>
              <a:t>	</a:t>
            </a:r>
            <a:endParaRPr lang="mk-MK" sz="2000" dirty="0" smtClean="0"/>
          </a:p>
          <a:p>
            <a:pPr marL="811213" indent="-187325" defTabSz="812800">
              <a:buNone/>
              <a:tabLst>
                <a:tab pos="623888" algn="l"/>
                <a:tab pos="900113" algn="l"/>
              </a:tabLst>
            </a:pPr>
            <a:r>
              <a:rPr lang="mk-MK" sz="2000" u="sng" dirty="0" smtClean="0"/>
              <a:t>3.</a:t>
            </a:r>
            <a:r>
              <a:rPr lang="en-US" sz="2000" dirty="0" smtClean="0"/>
              <a:t>	</a:t>
            </a:r>
            <a:r>
              <a:rPr lang="en-US" sz="2000" u="sng" dirty="0" smtClean="0"/>
              <a:t>МАРКЕТИНГ СТРАТЕГИЈА</a:t>
            </a:r>
            <a:r>
              <a:rPr lang="en-US" sz="2000" dirty="0" smtClean="0"/>
              <a:t>		</a:t>
            </a:r>
            <a:endParaRPr lang="mk-MK" sz="2000" dirty="0" smtClean="0"/>
          </a:p>
          <a:p>
            <a:pPr marL="811213" indent="-187325" defTabSz="812800">
              <a:buNone/>
              <a:tabLst>
                <a:tab pos="623888" algn="l"/>
                <a:tab pos="900113" algn="l"/>
              </a:tabLst>
            </a:pPr>
            <a:r>
              <a:rPr lang="mk-MK" sz="2000" u="sng" dirty="0" smtClean="0"/>
              <a:t>4.</a:t>
            </a:r>
            <a:r>
              <a:rPr lang="en-US" sz="2000" dirty="0" smtClean="0"/>
              <a:t>	</a:t>
            </a:r>
            <a:r>
              <a:rPr lang="mk-MK" sz="2000" u="sng" dirty="0" smtClean="0"/>
              <a:t>ОПИС НА ПРОИЗВОДНИОТ/УСЛУЖНИОТ ПРОЦЕС</a:t>
            </a:r>
            <a:endParaRPr lang="en-US" sz="2000" u="sng" dirty="0" smtClean="0"/>
          </a:p>
          <a:p>
            <a:pPr marL="514350" indent="-514350">
              <a:buNone/>
            </a:pPr>
            <a:endParaRPr lang="en-US" sz="1050" b="1" dirty="0" smtClean="0"/>
          </a:p>
          <a:p>
            <a:pPr marL="514350" indent="-514350">
              <a:buNone/>
            </a:pPr>
            <a:r>
              <a:rPr lang="sr-Latn-RS" sz="2000" b="1" dirty="0" smtClean="0"/>
              <a:t>II </a:t>
            </a:r>
            <a:r>
              <a:rPr lang="mk-MK" sz="2000" b="1" dirty="0" smtClean="0"/>
              <a:t>дел (проф. д-р Љупчо Давчев):</a:t>
            </a:r>
          </a:p>
          <a:p>
            <a:pPr marL="812800" indent="-188913">
              <a:buNone/>
              <a:tabLst>
                <a:tab pos="363538" algn="l"/>
              </a:tabLst>
            </a:pPr>
            <a:r>
              <a:rPr lang="mk-MK" sz="2000" u="sng" dirty="0" smtClean="0"/>
              <a:t>5.</a:t>
            </a:r>
            <a:r>
              <a:rPr lang="en-US" sz="2000" dirty="0" smtClean="0"/>
              <a:t>	</a:t>
            </a:r>
            <a:r>
              <a:rPr lang="mk-MK" sz="2000" u="sng" dirty="0" smtClean="0"/>
              <a:t>РЕСУРСИ</a:t>
            </a:r>
            <a:r>
              <a:rPr lang="en-US" sz="2000" dirty="0" smtClean="0"/>
              <a:t>	</a:t>
            </a:r>
            <a:endParaRPr lang="mk-MK" sz="2000" dirty="0" smtClean="0"/>
          </a:p>
          <a:p>
            <a:pPr marL="812800" indent="-188913">
              <a:buNone/>
              <a:tabLst>
                <a:tab pos="363538" algn="l"/>
              </a:tabLst>
            </a:pPr>
            <a:r>
              <a:rPr lang="mk-MK" sz="2000" u="sng" dirty="0" smtClean="0"/>
              <a:t>6.</a:t>
            </a:r>
            <a:r>
              <a:rPr lang="en-US" sz="2000" dirty="0" smtClean="0"/>
              <a:t>	</a:t>
            </a:r>
            <a:r>
              <a:rPr lang="mk-MK" sz="2000" u="sng" dirty="0" smtClean="0"/>
              <a:t>ФИНАНСИСКИ ПЛАН</a:t>
            </a:r>
            <a:r>
              <a:rPr lang="en-US" sz="2000" dirty="0" smtClean="0"/>
              <a:t>	</a:t>
            </a:r>
            <a:endParaRPr lang="mk-MK" sz="2000" dirty="0" smtClean="0"/>
          </a:p>
          <a:p>
            <a:pPr marL="812800" indent="-188913">
              <a:buNone/>
              <a:tabLst>
                <a:tab pos="363538" algn="l"/>
              </a:tabLst>
            </a:pPr>
            <a:r>
              <a:rPr lang="mk-MK" sz="2000" u="sng" dirty="0" smtClean="0"/>
              <a:t>7.</a:t>
            </a:r>
            <a:r>
              <a:rPr lang="en-US" sz="2000" dirty="0" smtClean="0"/>
              <a:t>	</a:t>
            </a:r>
            <a:r>
              <a:rPr lang="mk-MK" sz="2000" u="sng" dirty="0" smtClean="0"/>
              <a:t>ОРГАНИЗАЦИЈА НА ФИРМА</a:t>
            </a:r>
            <a:r>
              <a:rPr lang="en-US" sz="2000" dirty="0" smtClean="0"/>
              <a:t>	</a:t>
            </a:r>
            <a:endParaRPr lang="en-US" sz="2000" u="sng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4012" t="27083" r="47877" b="54167"/>
          <a:stretch>
            <a:fillRect/>
          </a:stretch>
        </p:blipFill>
        <p:spPr bwMode="auto">
          <a:xfrm>
            <a:off x="0" y="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3646" t="80208" r="7247" b="13542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 smtClean="0"/>
              <a:t>Методи на работа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343400"/>
          </a:xfrm>
        </p:spPr>
        <p:txBody>
          <a:bodyPr>
            <a:normAutofit/>
          </a:bodyPr>
          <a:lstStyle/>
          <a:p>
            <a:r>
              <a:rPr lang="mk-MK" sz="3200" dirty="0" smtClean="0"/>
              <a:t>Предавање</a:t>
            </a:r>
          </a:p>
          <a:p>
            <a:r>
              <a:rPr lang="mk-MK" sz="3200" dirty="0" smtClean="0"/>
              <a:t>Студии на случај</a:t>
            </a:r>
          </a:p>
          <a:p>
            <a:r>
              <a:rPr lang="mk-MK" sz="3200" dirty="0" smtClean="0"/>
              <a:t>Вежби за дома (примена на научено)</a:t>
            </a:r>
            <a:endParaRPr lang="en-US" sz="3200" dirty="0" smtClean="0"/>
          </a:p>
          <a:p>
            <a:r>
              <a:rPr lang="mk-MK" sz="3200" dirty="0" smtClean="0"/>
              <a:t>Менторирање</a:t>
            </a:r>
            <a:endParaRPr lang="en-US" sz="3200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4012" t="27083" r="47877" b="54167"/>
          <a:stretch>
            <a:fillRect/>
          </a:stretch>
        </p:blipFill>
        <p:spPr bwMode="auto">
          <a:xfrm>
            <a:off x="0" y="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3646" t="80208" r="7247" b="13542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b="1" dirty="0" smtClean="0"/>
              <a:t>Што е бизнис планирање?</a:t>
            </a:r>
            <a:endParaRPr lang="mk-MK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4012" t="27083" r="47877" b="54167"/>
          <a:stretch>
            <a:fillRect/>
          </a:stretch>
        </p:blipFill>
        <p:spPr bwMode="auto">
          <a:xfrm>
            <a:off x="0" y="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3646" t="80208" r="7247" b="13542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5448" cy="990600"/>
          </a:xfrm>
        </p:spPr>
        <p:txBody>
          <a:bodyPr>
            <a:normAutofit fontScale="90000"/>
          </a:bodyPr>
          <a:lstStyle/>
          <a:p>
            <a:r>
              <a:rPr lang="mk-MK" b="1" dirty="0" smtClean="0"/>
              <a:t>Дефинирање (разбирање) на бизнис планирањето</a:t>
            </a:r>
            <a:endParaRPr lang="mk-MK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305800" cy="4953000"/>
          </a:xfrm>
        </p:spPr>
        <p:txBody>
          <a:bodyPr>
            <a:noAutofit/>
          </a:bodyPr>
          <a:lstStyle/>
          <a:p>
            <a:r>
              <a:rPr lang="mk-MK" sz="2300" dirty="0" smtClean="0"/>
              <a:t>„Менаџерски </a:t>
            </a:r>
            <a:r>
              <a:rPr lang="mk-MK" sz="2300" b="1" dirty="0" smtClean="0">
                <a:solidFill>
                  <a:srgbClr val="FF0000"/>
                </a:solidFill>
              </a:rPr>
              <a:t>процес </a:t>
            </a:r>
            <a:r>
              <a:rPr lang="mk-MK" sz="2300" dirty="0" smtClean="0">
                <a:solidFill>
                  <a:srgbClr val="FF0000"/>
                </a:solidFill>
              </a:rPr>
              <a:t>(сет на последователни активности) </a:t>
            </a:r>
            <a:r>
              <a:rPr lang="mk-MK" sz="2300" dirty="0" smtClean="0"/>
              <a:t>на развивање и одржување на </a:t>
            </a:r>
            <a:r>
              <a:rPr lang="mk-MK" sz="2300" b="1" dirty="0" smtClean="0"/>
              <a:t>стратегиска </a:t>
            </a:r>
            <a:r>
              <a:rPr lang="mk-MK" sz="2300" b="1" dirty="0" smtClean="0">
                <a:solidFill>
                  <a:srgbClr val="FF0000"/>
                </a:solidFill>
              </a:rPr>
              <a:t>врска</a:t>
            </a:r>
            <a:r>
              <a:rPr lang="mk-MK" sz="2300" b="1" dirty="0" smtClean="0"/>
              <a:t> помеѓу </a:t>
            </a:r>
            <a:r>
              <a:rPr lang="mk-MK" sz="2300" b="1" dirty="0" smtClean="0">
                <a:solidFill>
                  <a:srgbClr val="FF0000"/>
                </a:solidFill>
              </a:rPr>
              <a:t>претпријатието</a:t>
            </a:r>
            <a:r>
              <a:rPr lang="mk-MK" sz="2300" b="1" dirty="0" smtClean="0"/>
              <a:t> и променливите можности на </a:t>
            </a:r>
            <a:r>
              <a:rPr lang="mk-MK" sz="2300" b="1" dirty="0" smtClean="0">
                <a:solidFill>
                  <a:srgbClr val="FF0000"/>
                </a:solidFill>
              </a:rPr>
              <a:t>пазарот</a:t>
            </a:r>
            <a:r>
              <a:rPr lang="mk-MK" sz="2300" dirty="0" smtClean="0"/>
              <a:t>“</a:t>
            </a:r>
            <a:r>
              <a:rPr lang="en-US" sz="2300" dirty="0" smtClean="0"/>
              <a:t> (Paley, 2007</a:t>
            </a:r>
            <a:r>
              <a:rPr lang="mk-MK" sz="2300" dirty="0" smtClean="0"/>
              <a:t>, </a:t>
            </a:r>
            <a:r>
              <a:rPr lang="en-US" sz="2300" dirty="0" smtClean="0"/>
              <a:t>p.17)</a:t>
            </a:r>
            <a:r>
              <a:rPr lang="mk-MK" sz="2300" dirty="0" smtClean="0"/>
              <a:t>.</a:t>
            </a:r>
          </a:p>
          <a:p>
            <a:r>
              <a:rPr lang="mk-MK" sz="2300" dirty="0" smtClean="0"/>
              <a:t>Планирањето претставува „</a:t>
            </a:r>
            <a:r>
              <a:rPr lang="mk-MK" sz="2300" b="1" dirty="0" smtClean="0">
                <a:solidFill>
                  <a:srgbClr val="FF0000"/>
                </a:solidFill>
              </a:rPr>
              <a:t>пишана изјава </a:t>
            </a:r>
            <a:r>
              <a:rPr lang="mk-MK" sz="2300" b="1" dirty="0" smtClean="0"/>
              <a:t>за визијата, мисијата, </a:t>
            </a:r>
            <a:r>
              <a:rPr lang="mk-MK" sz="2300" b="1" dirty="0" smtClean="0">
                <a:solidFill>
                  <a:srgbClr val="FF0000"/>
                </a:solidFill>
              </a:rPr>
              <a:t>целите</a:t>
            </a:r>
            <a:r>
              <a:rPr lang="mk-MK" sz="2300" b="1" dirty="0" smtClean="0"/>
              <a:t> </a:t>
            </a:r>
            <a:r>
              <a:rPr lang="mk-MK" sz="2300" dirty="0" smtClean="0"/>
              <a:t>на претпријатието, вклучително и </a:t>
            </a:r>
            <a:r>
              <a:rPr lang="mk-MK" sz="2300" b="1" dirty="0" smtClean="0"/>
              <a:t>изјава за</a:t>
            </a:r>
            <a:r>
              <a:rPr lang="en-US" sz="2300" dirty="0" smtClean="0"/>
              <a:t> (</a:t>
            </a:r>
            <a:r>
              <a:rPr lang="mk-MK" sz="2300" dirty="0" smtClean="0"/>
              <a:t>South West Arts Marketing,</a:t>
            </a:r>
            <a:r>
              <a:rPr lang="en-US" sz="2300" dirty="0" smtClean="0"/>
              <a:t> 2002</a:t>
            </a:r>
            <a:r>
              <a:rPr lang="mk-MK" sz="2300" dirty="0" smtClean="0"/>
              <a:t>, </a:t>
            </a:r>
            <a:r>
              <a:rPr lang="en-US" sz="2300" dirty="0" smtClean="0"/>
              <a:t>p.7)</a:t>
            </a:r>
            <a:r>
              <a:rPr lang="mk-MK" sz="2300" b="1" dirty="0" smtClean="0"/>
              <a:t>: </a:t>
            </a:r>
          </a:p>
          <a:p>
            <a:pPr marL="623888" indent="-319088">
              <a:buFont typeface="Courier New" pitchFamily="49" charset="0"/>
              <a:buChar char="o"/>
            </a:pPr>
            <a:r>
              <a:rPr lang="mk-MK" sz="2300" dirty="0" smtClean="0"/>
              <a:t>производите, целната група, очекуваната продажба, профитот, политика на цена, промотивни и продажни стратегии, дистрибутивни канали, со прецизна спецификација на ризици, временски рамки, индивидуални одговорности и др.“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24012" t="27083" r="47877" b="54167"/>
          <a:stretch>
            <a:fillRect/>
          </a:stretch>
        </p:blipFill>
        <p:spPr bwMode="auto">
          <a:xfrm>
            <a:off x="0" y="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3646" t="80208" r="7247" b="13542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Latn-RS" sz="6000" b="1" dirty="0" smtClean="0"/>
              <a:t>Q </a:t>
            </a:r>
            <a:r>
              <a:rPr lang="en-US" sz="6000" b="1" dirty="0" smtClean="0"/>
              <a:t>&amp; A</a:t>
            </a:r>
            <a:endParaRPr lang="mk-MK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133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mk-MK" sz="4000" b="1" dirty="0" smtClean="0"/>
              <a:t>Благодариме </a:t>
            </a:r>
            <a:r>
              <a:rPr lang="mk-MK" sz="4000" b="1" dirty="0" smtClean="0">
                <a:sym typeface="Wingdings" pitchFamily="2" charset="2"/>
              </a:rPr>
              <a:t></a:t>
            </a:r>
          </a:p>
          <a:p>
            <a:pPr algn="ctr"/>
            <a:r>
              <a:rPr lang="en-US" dirty="0" smtClean="0">
                <a:sym typeface="Wingdings" pitchFamily="2" charset="2"/>
                <a:hlinkClick r:id="rId2"/>
              </a:rPr>
              <a:t>t</a:t>
            </a:r>
            <a:r>
              <a:rPr lang="sr-Latn-RS" dirty="0" smtClean="0">
                <a:sym typeface="Wingdings" pitchFamily="2" charset="2"/>
                <a:hlinkClick r:id="rId2"/>
              </a:rPr>
              <a:t>amara.</a:t>
            </a:r>
            <a:r>
              <a:rPr lang="en-US" dirty="0" smtClean="0">
                <a:sym typeface="Wingdings" pitchFamily="2" charset="2"/>
                <a:hlinkClick r:id="rId2"/>
              </a:rPr>
              <a:t>jovanov@ugd.edu.mk</a:t>
            </a:r>
            <a:endParaRPr lang="mk-MK" dirty="0" smtClean="0">
              <a:sym typeface="Wingdings" pitchFamily="2" charset="2"/>
            </a:endParaRPr>
          </a:p>
          <a:p>
            <a:pPr algn="ctr"/>
            <a:r>
              <a:rPr lang="en-US" dirty="0" smtClean="0">
                <a:hlinkClick r:id="rId3"/>
              </a:rPr>
              <a:t>ljupco.davcev@ugd.edu.mk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mk-MK" dirty="0" smtClean="0"/>
              <a:t>НАПОМЕНА: Ова е приказ само на содржината од сработеното</a:t>
            </a:r>
            <a:endParaRPr lang="en-US" dirty="0" smtClean="0"/>
          </a:p>
          <a:p>
            <a:endParaRPr lang="mk-MK" dirty="0" smtClean="0"/>
          </a:p>
          <a:p>
            <a:pPr algn="ctr"/>
            <a:endParaRPr lang="mk-MK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 l="24012" t="27083" r="47877" b="54167"/>
          <a:stretch>
            <a:fillRect/>
          </a:stretch>
        </p:blipFill>
        <p:spPr bwMode="auto">
          <a:xfrm>
            <a:off x="0" y="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23646" t="80208" r="7247" b="13542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_ECOPORTIL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_ECOPORTIL" id="{08732083-7083-46D5-BF5F-0A659BF40666}" vid="{F81AFA93-40B0-48DF-9022-EBAB9B65901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10044</TotalTime>
  <Words>185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Median</vt:lpstr>
      <vt:lpstr>Theme_ECOPORTIL</vt:lpstr>
      <vt:lpstr>БИЗНИС ПЛАНИРАЊЕ ЗА СТАРТАПИ </vt:lpstr>
      <vt:lpstr>Предмет и цел на обуката</vt:lpstr>
      <vt:lpstr>Методи на работа</vt:lpstr>
      <vt:lpstr>Што е бизнис планирање?</vt:lpstr>
      <vt:lpstr>Дефинирање (разбирање) на бизнис планирањето</vt:lpstr>
      <vt:lpstr>Q &amp;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Социјално претприемништво низ призмата на erasmus +</dc:title>
  <dc:creator>User</dc:creator>
  <cp:lastModifiedBy>User</cp:lastModifiedBy>
  <cp:revision>1309</cp:revision>
  <dcterms:created xsi:type="dcterms:W3CDTF">2006-08-16T00:00:00Z</dcterms:created>
  <dcterms:modified xsi:type="dcterms:W3CDTF">2020-06-09T13:33:05Z</dcterms:modified>
</cp:coreProperties>
</file>