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3"/>
  </p:notesMasterIdLst>
  <p:sldIdLst>
    <p:sldId id="256" r:id="rId2"/>
  </p:sldIdLst>
  <p:sldSz cx="30267275" cy="42794238"/>
  <p:notesSz cx="32918400" cy="5120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Helvetica" pitchFamily="124" charset="0"/>
        <a:ea typeface="MS PGothic" pitchFamily="34" charset="-128"/>
        <a:cs typeface="+mn-cs"/>
      </a:defRPr>
    </a:lvl1pPr>
    <a:lvl2pPr marL="400050" indent="5715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Helvetica" pitchFamily="124" charset="0"/>
        <a:ea typeface="MS PGothic" pitchFamily="34" charset="-128"/>
        <a:cs typeface="+mn-cs"/>
      </a:defRPr>
    </a:lvl2pPr>
    <a:lvl3pPr marL="801688" indent="112713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Helvetica" pitchFamily="124" charset="0"/>
        <a:ea typeface="MS PGothic" pitchFamily="34" charset="-128"/>
        <a:cs typeface="+mn-cs"/>
      </a:defRPr>
    </a:lvl3pPr>
    <a:lvl4pPr marL="1203325" indent="168275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Helvetica" pitchFamily="124" charset="0"/>
        <a:ea typeface="MS PGothic" pitchFamily="34" charset="-128"/>
        <a:cs typeface="+mn-cs"/>
      </a:defRPr>
    </a:lvl4pPr>
    <a:lvl5pPr marL="1604963" indent="223838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Helvetica" pitchFamily="12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Helvetica" pitchFamily="12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Helvetica" pitchFamily="12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Helvetica" pitchFamily="12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Helvetica" pitchFamily="12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32">
          <p15:clr>
            <a:srgbClr val="A4A3A4"/>
          </p15:clr>
        </p15:guide>
        <p15:guide id="2" orient="horz" pos="25522">
          <p15:clr>
            <a:srgbClr val="A4A3A4"/>
          </p15:clr>
        </p15:guide>
        <p15:guide id="3" orient="horz" pos="4847">
          <p15:clr>
            <a:srgbClr val="A4A3A4"/>
          </p15:clr>
        </p15:guide>
        <p15:guide id="4" orient="horz" pos="2768">
          <p15:clr>
            <a:srgbClr val="A4A3A4"/>
          </p15:clr>
        </p15:guide>
        <p15:guide id="5" pos="4397">
          <p15:clr>
            <a:srgbClr val="A4A3A4"/>
          </p15:clr>
        </p15:guide>
        <p15:guide id="6" pos="4973">
          <p15:clr>
            <a:srgbClr val="A4A3A4"/>
          </p15:clr>
        </p15:guide>
        <p15:guide id="7" pos="9050">
          <p15:clr>
            <a:srgbClr val="A4A3A4"/>
          </p15:clr>
        </p15:guide>
        <p15:guide id="8" pos="14502">
          <p15:clr>
            <a:srgbClr val="A4A3A4"/>
          </p15:clr>
        </p15:guide>
        <p15:guide id="9" pos="680">
          <p15:clr>
            <a:srgbClr val="A4A3A4"/>
          </p15:clr>
        </p15:guide>
        <p15:guide id="10" pos="9652">
          <p15:clr>
            <a:srgbClr val="A4A3A4"/>
          </p15:clr>
        </p15:guide>
        <p15:guide id="11" pos="13928">
          <p15:clr>
            <a:srgbClr val="A4A3A4"/>
          </p15:clr>
        </p15:guide>
        <p15:guide id="12" pos="1824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00040"/>
    <a:srgbClr val="CC0099"/>
    <a:srgbClr val="660066"/>
    <a:srgbClr val="003300"/>
    <a:srgbClr val="FFFF66"/>
    <a:srgbClr val="F6882E"/>
    <a:srgbClr val="FFFFE1"/>
    <a:srgbClr val="FFFF99"/>
    <a:srgbClr val="F4CD88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0047" autoAdjust="0"/>
    <p:restoredTop sz="94660"/>
  </p:normalViewPr>
  <p:slideViewPr>
    <p:cSldViewPr snapToGrid="0">
      <p:cViewPr>
        <p:scale>
          <a:sx n="20" d="100"/>
          <a:sy n="20" d="100"/>
        </p:scale>
        <p:origin x="-1734" y="2004"/>
      </p:cViewPr>
      <p:guideLst>
        <p:guide orient="horz" pos="932"/>
        <p:guide orient="horz" pos="25522"/>
        <p:guide orient="horz" pos="4847"/>
        <p:guide orient="horz" pos="2768"/>
        <p:guide pos="4397"/>
        <p:guide pos="4973"/>
        <p:guide pos="9050"/>
        <p:guide pos="14502"/>
        <p:guide pos="680"/>
        <p:guide pos="9652"/>
        <p:guide pos="13928"/>
        <p:guide pos="1824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F686A9-009F-476E-8238-BD5BF004FBEB}">
      <dsp:nvSpPr>
        <dsp:cNvPr id="0" name=""/>
        <dsp:cNvSpPr/>
      </dsp:nvSpPr>
      <dsp:spPr>
        <a:xfrm>
          <a:off x="2002351" y="-57277"/>
          <a:ext cx="4522791" cy="2837654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E061E1-F399-4814-92FD-100EE11C91A5}">
      <dsp:nvSpPr>
        <dsp:cNvPr id="0" name=""/>
        <dsp:cNvSpPr/>
      </dsp:nvSpPr>
      <dsp:spPr>
        <a:xfrm>
          <a:off x="2735247" y="999041"/>
          <a:ext cx="3051120" cy="7244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i="1" kern="12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PROFESSION CHOICE</a:t>
          </a:r>
          <a:endParaRPr lang="en-US" sz="2400" b="1" i="1" kern="1200" dirty="0">
            <a:solidFill>
              <a:schemeClr val="accent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35247" y="999041"/>
        <a:ext cx="3051120" cy="724475"/>
      </dsp:txXfrm>
    </dsp:sp>
    <dsp:sp modelId="{5EA66C92-0E67-40E9-B1D8-C69D9F66FDA9}">
      <dsp:nvSpPr>
        <dsp:cNvPr id="0" name=""/>
        <dsp:cNvSpPr/>
      </dsp:nvSpPr>
      <dsp:spPr>
        <a:xfrm>
          <a:off x="1602857" y="1556080"/>
          <a:ext cx="3872971" cy="2608546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2BA522-2FDE-4A5D-89CC-7C13B82FBD66}">
      <dsp:nvSpPr>
        <dsp:cNvPr id="0" name=""/>
        <dsp:cNvSpPr/>
      </dsp:nvSpPr>
      <dsp:spPr>
        <a:xfrm>
          <a:off x="2299366" y="2519395"/>
          <a:ext cx="2313833" cy="7244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i="1" kern="1200" dirty="0" smtClean="0">
              <a:solidFill>
                <a:srgbClr val="CF55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ORAL HYGIENE</a:t>
          </a:r>
          <a:endParaRPr lang="en-US" sz="2500" b="1" i="1" kern="1200" dirty="0">
            <a:solidFill>
              <a:srgbClr val="CF558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99366" y="2519395"/>
        <a:ext cx="2313833" cy="724475"/>
      </dsp:txXfrm>
    </dsp:sp>
    <dsp:sp modelId="{78C27851-763E-4777-B566-611828204711}">
      <dsp:nvSpPr>
        <dsp:cNvPr id="0" name=""/>
        <dsp:cNvSpPr/>
      </dsp:nvSpPr>
      <dsp:spPr>
        <a:xfrm>
          <a:off x="2696526" y="3234241"/>
          <a:ext cx="3138358" cy="2241702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103054-606C-4B34-918C-13873F670956}">
      <dsp:nvSpPr>
        <dsp:cNvPr id="0" name=""/>
        <dsp:cNvSpPr/>
      </dsp:nvSpPr>
      <dsp:spPr>
        <a:xfrm>
          <a:off x="2912353" y="4016155"/>
          <a:ext cx="2703767" cy="7244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i="1" kern="1200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DMF INDEX</a:t>
          </a:r>
          <a:endParaRPr lang="en-US" sz="2500" b="1" i="1" kern="1200" dirty="0">
            <a:solidFill>
              <a:schemeClr val="accent4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12353" y="4016155"/>
        <a:ext cx="2703767" cy="7244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DDD6E4-4364-4C09-B922-193F336499D4}">
      <dsp:nvSpPr>
        <dsp:cNvPr id="0" name=""/>
        <dsp:cNvSpPr/>
      </dsp:nvSpPr>
      <dsp:spPr>
        <a:xfrm>
          <a:off x="10308" y="1631737"/>
          <a:ext cx="3081102" cy="184866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rPr>
            <a:t>DENTAL EDUCATION</a:t>
          </a:r>
          <a:endParaRPr lang="en-US" sz="3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elvetica" pitchFamily="34" charset="0"/>
          </a:endParaRPr>
        </a:p>
      </dsp:txBody>
      <dsp:txXfrm>
        <a:off x="64453" y="1685882"/>
        <a:ext cx="2972812" cy="1740371"/>
      </dsp:txXfrm>
    </dsp:sp>
    <dsp:sp modelId="{0A9631EF-452E-4AA1-B757-5D8FE2E08CB1}">
      <dsp:nvSpPr>
        <dsp:cNvPr id="0" name=""/>
        <dsp:cNvSpPr/>
      </dsp:nvSpPr>
      <dsp:spPr>
        <a:xfrm>
          <a:off x="3399520" y="2174011"/>
          <a:ext cx="653193" cy="7641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600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3399520" y="2326834"/>
        <a:ext cx="457235" cy="458467"/>
      </dsp:txXfrm>
    </dsp:sp>
    <dsp:sp modelId="{8F90A6D6-DB1C-49F7-9BFA-62DBB1F9BFC6}">
      <dsp:nvSpPr>
        <dsp:cNvPr id="0" name=""/>
        <dsp:cNvSpPr/>
      </dsp:nvSpPr>
      <dsp:spPr>
        <a:xfrm>
          <a:off x="4323851" y="1631737"/>
          <a:ext cx="3081102" cy="1848661"/>
        </a:xfrm>
        <a:prstGeom prst="roundRect">
          <a:avLst>
            <a:gd name="adj" fmla="val 1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>
              <a:latin typeface="Helvetica" pitchFamily="34" charset="0"/>
            </a:rPr>
            <a:t>IMPROVED HEALTH APPROACHES</a:t>
          </a:r>
          <a:endParaRPr lang="en-US" sz="3100" kern="1200" dirty="0">
            <a:latin typeface="Helvetica" pitchFamily="34" charset="0"/>
          </a:endParaRPr>
        </a:p>
      </dsp:txBody>
      <dsp:txXfrm>
        <a:off x="4377996" y="1685882"/>
        <a:ext cx="2972812" cy="1740371"/>
      </dsp:txXfrm>
    </dsp:sp>
    <dsp:sp modelId="{7AC0DDD9-8211-4C25-8CB8-165A1072908E}">
      <dsp:nvSpPr>
        <dsp:cNvPr id="0" name=""/>
        <dsp:cNvSpPr/>
      </dsp:nvSpPr>
      <dsp:spPr>
        <a:xfrm>
          <a:off x="7713063" y="2174011"/>
          <a:ext cx="653193" cy="7641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600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7713063" y="2326834"/>
        <a:ext cx="457235" cy="458467"/>
      </dsp:txXfrm>
    </dsp:sp>
    <dsp:sp modelId="{C746B3C5-2FCA-4E59-B4E4-13522E522B7B}">
      <dsp:nvSpPr>
        <dsp:cNvPr id="0" name=""/>
        <dsp:cNvSpPr/>
      </dsp:nvSpPr>
      <dsp:spPr>
        <a:xfrm>
          <a:off x="8637394" y="1631737"/>
          <a:ext cx="3081102" cy="1848661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Positive </a:t>
          </a:r>
          <a:r>
            <a:rPr lang="en-US" sz="3100" kern="1200" dirty="0" smtClean="0">
              <a:latin typeface="Helvetica" pitchFamily="34" charset="0"/>
            </a:rPr>
            <a:t>attitudes</a:t>
          </a:r>
          <a:endParaRPr lang="en-US" sz="3100" kern="1200" dirty="0">
            <a:latin typeface="Helvetica" pitchFamily="34" charset="0"/>
          </a:endParaRPr>
        </a:p>
      </dsp:txBody>
      <dsp:txXfrm>
        <a:off x="8691539" y="1685882"/>
        <a:ext cx="2972812" cy="1740371"/>
      </dsp:txXfrm>
    </dsp:sp>
  </dsp:spTree>
</dsp:drawing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4265275" cy="2560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8646775" y="0"/>
            <a:ext cx="14263688" cy="2560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995D5951-8870-44E7-8753-3E940CDCD613}" type="datetime1">
              <a:rPr lang="en-US"/>
              <a:pPr/>
              <a:t>2/4/2019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69463" y="3840163"/>
            <a:ext cx="13579475" cy="19202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292475" y="24323675"/>
            <a:ext cx="26333450" cy="230425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48637825"/>
            <a:ext cx="14265275" cy="25590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8646775" y="48637825"/>
            <a:ext cx="14263688" cy="25590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AAD97B13-AE83-4549-BA80-C58C671CB6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40778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00050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MS PGothic" pitchFamily="34" charset="-128"/>
        <a:cs typeface="ＭＳ Ｐゴシック" pitchFamily="-111" charset="-128"/>
      </a:defRPr>
    </a:lvl1pPr>
    <a:lvl2pPr marL="400050" algn="l" defTabSz="400050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801688" algn="l" defTabSz="400050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203325" algn="l" defTabSz="400050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604963" algn="l" defTabSz="400050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007016" algn="l" defTabSz="40140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08420" algn="l" defTabSz="40140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09822" algn="l" defTabSz="40140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11226" algn="l" defTabSz="40140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z="9600" smtClean="0">
                <a:solidFill>
                  <a:srgbClr val="000000"/>
                </a:solidFill>
              </a:rPr>
              <a:t>Copyright Colin Purrington (</a:t>
            </a:r>
            <a:r>
              <a:rPr lang="en-US" sz="9600" smtClean="0">
                <a:solidFill>
                  <a:srgbClr val="000000"/>
                </a:solidFill>
                <a:latin typeface="Times New Roman" pitchFamily="18" charset="0"/>
              </a:rPr>
              <a:t>http://colinpurrington.com/tips/academic/posterdesign).</a:t>
            </a:r>
            <a:endParaRPr lang="en-US" sz="9600" smtClean="0">
              <a:solidFill>
                <a:srgbClr val="000000"/>
              </a:solidFill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09AF6F8-4BE2-4F0C-B260-10DDF1A0980D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7255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008911" y="2054126"/>
            <a:ext cx="28241695" cy="38668438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488" tIns="208744" rIns="417488" bIns="208744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1385583" y="2709191"/>
            <a:ext cx="27496115" cy="19400055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488" tIns="208744" rIns="417488" bIns="208744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391115" y="11358170"/>
            <a:ext cx="25727184" cy="11411797"/>
          </a:xfrm>
        </p:spPr>
        <p:txBody>
          <a:bodyPr lIns="208744" rIns="208744" bIns="208744"/>
          <a:lstStyle>
            <a:lvl1pPr algn="r">
              <a:defRPr sz="20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2391115" y="22994771"/>
            <a:ext cx="25727184" cy="5705898"/>
          </a:xfrm>
        </p:spPr>
        <p:txBody>
          <a:bodyPr lIns="834975" tIns="0"/>
          <a:lstStyle>
            <a:lvl1pPr marL="166995" indent="0" algn="r">
              <a:spcBef>
                <a:spcPts val="0"/>
              </a:spcBef>
              <a:buNone/>
              <a:defRPr sz="9100">
                <a:solidFill>
                  <a:schemeClr val="bg2">
                    <a:shade val="25000"/>
                  </a:schemeClr>
                </a:solidFill>
              </a:defRPr>
            </a:lvl1pPr>
            <a:lvl2pPr marL="2087438" indent="0" algn="ctr">
              <a:buNone/>
            </a:lvl2pPr>
            <a:lvl3pPr marL="4174876" indent="0" algn="ctr">
              <a:buNone/>
            </a:lvl3pPr>
            <a:lvl4pPr marL="6262314" indent="0" algn="ctr">
              <a:buNone/>
            </a:lvl4pPr>
            <a:lvl5pPr marL="8349752" indent="0" algn="ctr">
              <a:buNone/>
            </a:lvl5pPr>
            <a:lvl6pPr marL="10437190" indent="0" algn="ctr">
              <a:buNone/>
            </a:lvl6pPr>
            <a:lvl7pPr marL="12524628" indent="0" algn="ctr">
              <a:buNone/>
            </a:lvl7pPr>
            <a:lvl8pPr marL="14612066" indent="0" algn="ctr">
              <a:buNone/>
            </a:lvl8pPr>
            <a:lvl9pPr marL="16699504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18320-0C64-4F33-ADC2-F426409FE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4700" y="31097146"/>
            <a:ext cx="27089211" cy="6561783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64700" y="3309421"/>
            <a:ext cx="27089211" cy="2613301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6C39C2-7B45-4EC6-A8C8-47BB724D1E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43774" y="3328469"/>
            <a:ext cx="6557910" cy="32808910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65591" y="3328456"/>
            <a:ext cx="19673729" cy="3280892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CBCDF5-2709-43F8-93A2-ABD20338C1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4700" y="31097146"/>
            <a:ext cx="27089211" cy="6561783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4700" y="3309421"/>
            <a:ext cx="27089211" cy="26133015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C5A77B-71C1-4D86-9F1A-02AC9D1704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008911" y="2054126"/>
            <a:ext cx="28241695" cy="38668438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488" tIns="208744" rIns="417488" bIns="208744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1385583" y="2709194"/>
            <a:ext cx="27496115" cy="27090094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488" tIns="208744" rIns="417488" bIns="208744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0251" y="30754792"/>
            <a:ext cx="27089211" cy="4222365"/>
          </a:xfrm>
        </p:spPr>
        <p:txBody>
          <a:bodyPr lIns="417488" bIns="0" anchor="b"/>
          <a:lstStyle>
            <a:lvl1pPr algn="l">
              <a:buNone/>
              <a:defRPr sz="164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0251" y="35097041"/>
            <a:ext cx="27089211" cy="2624713"/>
          </a:xfrm>
        </p:spPr>
        <p:txBody>
          <a:bodyPr lIns="542734" tIns="0" anchor="t"/>
          <a:lstStyle>
            <a:lvl1pPr marL="0" marR="166995" indent="0" algn="l">
              <a:spcBef>
                <a:spcPts val="0"/>
              </a:spcBef>
              <a:spcAft>
                <a:spcPts val="0"/>
              </a:spcAft>
              <a:buNone/>
              <a:defRPr sz="82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1F3ED1-586F-4AF6-A480-66B764AF95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02541" y="3309421"/>
            <a:ext cx="13014928" cy="27388312"/>
          </a:xfrm>
        </p:spPr>
        <p:txBody>
          <a:bodyPr/>
          <a:lstStyle>
            <a:lvl1pPr>
              <a:defRPr sz="11900"/>
            </a:lvl1pPr>
            <a:lvl2pPr>
              <a:defRPr sz="10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740572" y="3309421"/>
            <a:ext cx="13014928" cy="27388312"/>
          </a:xfrm>
        </p:spPr>
        <p:txBody>
          <a:bodyPr/>
          <a:lstStyle>
            <a:lvl1pPr>
              <a:defRPr sz="11900"/>
            </a:lvl1pPr>
            <a:lvl2pPr>
              <a:defRPr sz="10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FEF84E-37B8-45A3-A212-8F2E38DB2F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4700" y="31097146"/>
            <a:ext cx="27089211" cy="6561783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09954" y="3615720"/>
            <a:ext cx="13014928" cy="4943128"/>
          </a:xfrm>
        </p:spPr>
        <p:txBody>
          <a:bodyPr lIns="667980" anchor="ctr"/>
          <a:lstStyle>
            <a:lvl1pPr marL="0" indent="0" algn="l">
              <a:buNone/>
              <a:defRPr sz="11000" b="1">
                <a:solidFill>
                  <a:schemeClr val="tx1"/>
                </a:solidFill>
              </a:defRPr>
            </a:lvl1pPr>
            <a:lvl2pPr>
              <a:buNone/>
              <a:defRPr sz="9100" b="1"/>
            </a:lvl2pPr>
            <a:lvl3pPr>
              <a:buNone/>
              <a:defRPr sz="8200" b="1"/>
            </a:lvl3pPr>
            <a:lvl4pPr>
              <a:buNone/>
              <a:defRPr sz="7300" b="1"/>
            </a:lvl4pPr>
            <a:lvl5pPr>
              <a:buNone/>
              <a:defRPr sz="73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5399003" y="3615720"/>
            <a:ext cx="13014928" cy="4943128"/>
          </a:xfrm>
        </p:spPr>
        <p:txBody>
          <a:bodyPr lIns="626231" anchor="ctr"/>
          <a:lstStyle>
            <a:lvl1pPr marL="0" indent="0" algn="l">
              <a:buNone/>
              <a:defRPr sz="11000" b="1">
                <a:solidFill>
                  <a:schemeClr val="tx1"/>
                </a:solidFill>
              </a:defRPr>
            </a:lvl1pPr>
            <a:lvl2pPr>
              <a:buNone/>
              <a:defRPr sz="9100" b="1"/>
            </a:lvl2pPr>
            <a:lvl3pPr>
              <a:buNone/>
              <a:defRPr sz="8200" b="1"/>
            </a:lvl3pPr>
            <a:lvl4pPr>
              <a:buNone/>
              <a:defRPr sz="7300" b="1"/>
            </a:lvl4pPr>
            <a:lvl5pPr>
              <a:buNone/>
              <a:defRPr sz="73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09954" y="9034339"/>
            <a:ext cx="13014928" cy="21777512"/>
          </a:xfrm>
        </p:spPr>
        <p:txBody>
          <a:bodyPr anchor="t"/>
          <a:lstStyle>
            <a:lvl1pPr algn="l">
              <a:defRPr sz="11000"/>
            </a:lvl1pPr>
            <a:lvl2pPr algn="l">
              <a:defRPr sz="9100"/>
            </a:lvl2pPr>
            <a:lvl3pPr algn="l">
              <a:defRPr sz="8200"/>
            </a:lvl3pPr>
            <a:lvl4pPr algn="l">
              <a:defRPr sz="7300"/>
            </a:lvl4pPr>
            <a:lvl5pPr algn="l">
              <a:defRPr sz="73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99003" y="9034339"/>
            <a:ext cx="13014928" cy="21777512"/>
          </a:xfrm>
        </p:spPr>
        <p:txBody>
          <a:bodyPr anchor="t"/>
          <a:lstStyle>
            <a:lvl1pPr algn="l">
              <a:defRPr sz="11000"/>
            </a:lvl1pPr>
            <a:lvl2pPr algn="l">
              <a:defRPr sz="9100"/>
            </a:lvl2pPr>
            <a:lvl3pPr algn="l">
              <a:defRPr sz="8200"/>
            </a:lvl3pPr>
            <a:lvl4pPr algn="l">
              <a:defRPr sz="7300"/>
            </a:lvl4pPr>
            <a:lvl5pPr algn="l">
              <a:defRPr sz="73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2FFD4D-D0DE-4700-A592-F58C1C7E8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9FC91C-34A8-41C6-9230-CB05822E79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008911" y="2054126"/>
            <a:ext cx="28241695" cy="38668438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488" tIns="208744" rIns="417488" bIns="208744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6893EF-B292-4240-8BD1-4DBE26CD0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33760" y="3328441"/>
            <a:ext cx="9836864" cy="5705898"/>
          </a:xfrm>
        </p:spPr>
        <p:txBody>
          <a:bodyPr anchor="b"/>
          <a:lstStyle>
            <a:lvl1pPr algn="l">
              <a:buNone/>
              <a:defRPr sz="100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8333968" y="9034352"/>
            <a:ext cx="9836864" cy="26246334"/>
          </a:xfrm>
        </p:spPr>
        <p:txBody>
          <a:bodyPr lIns="417488"/>
          <a:lstStyle>
            <a:lvl1pPr marL="83498" marR="83498" indent="0">
              <a:spcBef>
                <a:spcPts val="0"/>
              </a:spcBef>
              <a:buNone/>
              <a:defRPr sz="6400">
                <a:solidFill>
                  <a:schemeClr val="tx1"/>
                </a:solidFill>
              </a:defRPr>
            </a:lvl1pPr>
            <a:lvl2pPr>
              <a:buNone/>
              <a:defRPr sz="5500">
                <a:solidFill>
                  <a:schemeClr val="tx1"/>
                </a:solidFill>
              </a:defRPr>
            </a:lvl2pPr>
            <a:lvl3pPr>
              <a:buNone/>
              <a:defRPr sz="4600">
                <a:solidFill>
                  <a:schemeClr val="tx1"/>
                </a:solidFill>
              </a:defRPr>
            </a:lvl3pPr>
            <a:lvl4pPr>
              <a:buNone/>
              <a:defRPr sz="4100">
                <a:solidFill>
                  <a:schemeClr val="tx1"/>
                </a:solidFill>
              </a:defRPr>
            </a:lvl4pPr>
            <a:lvl5pPr>
              <a:buNone/>
              <a:defRPr sz="41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520196" y="5804141"/>
            <a:ext cx="15312908" cy="29480488"/>
          </a:xfrm>
        </p:spPr>
        <p:txBody>
          <a:bodyPr/>
          <a:lstStyle>
            <a:lvl1pPr>
              <a:defRPr sz="12800">
                <a:solidFill>
                  <a:schemeClr val="tx1"/>
                </a:solidFill>
              </a:defRPr>
            </a:lvl1pPr>
            <a:lvl2pPr>
              <a:defRPr sz="11900">
                <a:solidFill>
                  <a:schemeClr val="tx1"/>
                </a:solidFill>
              </a:defRPr>
            </a:lvl2pPr>
            <a:lvl3pPr>
              <a:defRPr sz="11000">
                <a:solidFill>
                  <a:schemeClr val="tx1"/>
                </a:solidFill>
              </a:defRPr>
            </a:lvl3pPr>
            <a:lvl4pPr>
              <a:defRPr sz="9100">
                <a:solidFill>
                  <a:schemeClr val="tx1"/>
                </a:solidFill>
              </a:defRPr>
            </a:lvl4pPr>
            <a:lvl5pPr>
              <a:defRPr sz="91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C6A812-C3B5-46C7-8D20-D7A99BDF77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008911" y="2054126"/>
            <a:ext cx="28241695" cy="38668438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488" tIns="208744" rIns="417488" bIns="208744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21187094" y="2709191"/>
            <a:ext cx="7694604" cy="27103017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488" tIns="208744" rIns="417488" bIns="208744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364" y="31275462"/>
            <a:ext cx="27240548" cy="6561783"/>
          </a:xfrm>
        </p:spPr>
        <p:txBody>
          <a:bodyPr anchor="t"/>
          <a:lstStyle>
            <a:lvl1pPr algn="l">
              <a:buNone/>
              <a:defRPr sz="164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21392026" y="3328441"/>
            <a:ext cx="7415482" cy="26279830"/>
          </a:xfrm>
        </p:spPr>
        <p:txBody>
          <a:bodyPr lIns="417488"/>
          <a:lstStyle>
            <a:lvl1pPr marL="208744" indent="0" algn="l">
              <a:spcBef>
                <a:spcPts val="0"/>
              </a:spcBef>
              <a:buNone/>
              <a:defRPr sz="6400">
                <a:solidFill>
                  <a:srgbClr val="FFFFFF"/>
                </a:solidFill>
              </a:defRPr>
            </a:lvl1pPr>
            <a:lvl2pPr>
              <a:defRPr sz="5500">
                <a:solidFill>
                  <a:srgbClr val="FFFFFF"/>
                </a:solidFill>
              </a:defRPr>
            </a:lvl2pPr>
            <a:lvl3pPr>
              <a:defRPr sz="4600">
                <a:solidFill>
                  <a:srgbClr val="FFFFFF"/>
                </a:solidFill>
              </a:defRPr>
            </a:lvl3pPr>
            <a:lvl4pPr>
              <a:defRPr sz="4100">
                <a:solidFill>
                  <a:srgbClr val="FFFFFF"/>
                </a:solidFill>
              </a:defRPr>
            </a:lvl4pPr>
            <a:lvl5pPr>
              <a:defRPr sz="41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7A030B-D688-4450-B3C7-ACDB9586AA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95128" y="2719213"/>
            <a:ext cx="19613194" cy="27103017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146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008911" y="2054126"/>
            <a:ext cx="28241695" cy="38668438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488" tIns="208744" rIns="417488" bIns="208744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1385583" y="2709191"/>
            <a:ext cx="27496115" cy="3423539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488" tIns="208744" rIns="417488" bIns="208744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1664700" y="31110313"/>
            <a:ext cx="27089211" cy="6561783"/>
          </a:xfrm>
          <a:prstGeom prst="rect">
            <a:avLst/>
          </a:prstGeom>
        </p:spPr>
        <p:txBody>
          <a:bodyPr vert="horz" lIns="417488" tIns="208744" rIns="417488" bIns="208744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664700" y="3309421"/>
            <a:ext cx="27089211" cy="26133015"/>
          </a:xfrm>
          <a:prstGeom prst="rect">
            <a:avLst/>
          </a:prstGeom>
        </p:spPr>
        <p:txBody>
          <a:bodyPr vert="horz" lIns="834975" tIns="417488" rIns="417488" bIns="208744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12499908" y="38138386"/>
            <a:ext cx="7566819" cy="2278397"/>
          </a:xfrm>
          <a:prstGeom prst="rect">
            <a:avLst/>
          </a:prstGeom>
        </p:spPr>
        <p:txBody>
          <a:bodyPr vert="horz" lIns="417488" tIns="208744" rIns="417488" bIns="208744" anchor="b"/>
          <a:lstStyle>
            <a:lvl1pPr algn="r" eaLnBrk="1" latinLnBrk="0" hangingPunct="1">
              <a:defRPr kumimoji="0" sz="46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20066727" y="38138386"/>
            <a:ext cx="7566819" cy="2278397"/>
          </a:xfrm>
          <a:prstGeom prst="rect">
            <a:avLst/>
          </a:prstGeom>
        </p:spPr>
        <p:txBody>
          <a:bodyPr vert="horz" lIns="417488" tIns="208744" rIns="417488" bIns="208744" anchor="b"/>
          <a:lstStyle>
            <a:lvl1pPr algn="l" eaLnBrk="1" latinLnBrk="0" hangingPunct="1">
              <a:defRPr kumimoji="0" sz="46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27633545" y="38138386"/>
            <a:ext cx="1513364" cy="2278397"/>
          </a:xfrm>
          <a:prstGeom prst="rect">
            <a:avLst/>
          </a:prstGeom>
        </p:spPr>
        <p:txBody>
          <a:bodyPr vert="horz" lIns="417488" tIns="208744" rIns="417488" bIns="208744" anchor="b"/>
          <a:lstStyle>
            <a:lvl1pPr algn="r" eaLnBrk="1" latinLnBrk="0" hangingPunct="1">
              <a:defRPr kumimoji="0" sz="46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201363C-D415-4149-8352-EB1C2BEAB8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164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1210714" indent="-1210714" algn="l" rtl="0" eaLnBrk="1" latinLnBrk="0" hangingPunct="1">
        <a:spcBef>
          <a:spcPts val="1141"/>
        </a:spcBef>
        <a:buClr>
          <a:schemeClr val="accent1"/>
        </a:buClr>
        <a:buSzPct val="80000"/>
        <a:buFont typeface="Wingdings 2"/>
        <a:buChar char=""/>
        <a:defRPr kumimoji="0" sz="1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2504926" indent="-918473" algn="l" rtl="0" eaLnBrk="1" latinLnBrk="0" hangingPunct="1">
        <a:spcBef>
          <a:spcPts val="1141"/>
        </a:spcBef>
        <a:buClr>
          <a:schemeClr val="accent1"/>
        </a:buClr>
        <a:buSzPct val="100000"/>
        <a:buFont typeface="Verdana"/>
        <a:buChar char="◦"/>
        <a:defRPr kumimoji="0" sz="11000" kern="1200">
          <a:solidFill>
            <a:schemeClr val="tx1"/>
          </a:solidFill>
          <a:latin typeface="+mn-lt"/>
          <a:ea typeface="+mn-ea"/>
          <a:cs typeface="+mn-cs"/>
        </a:defRPr>
      </a:lvl2pPr>
      <a:lvl3pPr marL="3590393" indent="-834975" algn="l" rtl="0" eaLnBrk="1" latinLnBrk="0" hangingPunct="1">
        <a:spcBef>
          <a:spcPts val="1141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10000" kern="1200">
          <a:solidFill>
            <a:schemeClr val="tx1"/>
          </a:solidFill>
          <a:latin typeface="+mn-lt"/>
          <a:ea typeface="+mn-ea"/>
          <a:cs typeface="+mn-cs"/>
        </a:defRPr>
      </a:lvl3pPr>
      <a:lvl4pPr marL="4675861" indent="-834975" algn="l" rtl="0" eaLnBrk="1" latinLnBrk="0" hangingPunct="1">
        <a:spcBef>
          <a:spcPts val="105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8700" kern="1200">
          <a:solidFill>
            <a:schemeClr val="tx1"/>
          </a:solidFill>
          <a:latin typeface="+mn-lt"/>
          <a:ea typeface="+mn-ea"/>
          <a:cs typeface="+mn-cs"/>
        </a:defRPr>
      </a:lvl4pPr>
      <a:lvl5pPr marL="5844827" indent="-834975" algn="l" rtl="0" eaLnBrk="1" latinLnBrk="0" hangingPunct="1">
        <a:spcBef>
          <a:spcPts val="1141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6805048" indent="-834975" algn="l" rtl="0" eaLnBrk="1" latinLnBrk="0" hangingPunct="1">
        <a:spcBef>
          <a:spcPts val="1141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7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7765270" indent="-834975" algn="l" rtl="0" eaLnBrk="1" latinLnBrk="0" hangingPunct="1">
        <a:spcBef>
          <a:spcPts val="1164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6800" kern="1200">
          <a:solidFill>
            <a:schemeClr val="tx1"/>
          </a:solidFill>
          <a:latin typeface="+mn-lt"/>
          <a:ea typeface="+mn-ea"/>
          <a:cs typeface="+mn-cs"/>
        </a:defRPr>
      </a:lvl7pPr>
      <a:lvl8pPr marL="8767240" indent="-834975" algn="l" rtl="0" eaLnBrk="1" latinLnBrk="0" hangingPunct="1">
        <a:spcBef>
          <a:spcPts val="1173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6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9810959" indent="-834975" algn="l" rtl="0" eaLnBrk="1" latinLnBrk="0" hangingPunct="1">
        <a:spcBef>
          <a:spcPts val="1164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68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208743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41748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626231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834975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04371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252462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461206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669950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11" Type="http://schemas.microsoft.com/office/2007/relationships/diagramDrawing" Target="../diagrams/drawing1.xml"/><Relationship Id="rId27" Type="http://schemas.microsoft.com/office/2007/relationships/diagramDrawing" Target="../diagrams/drawin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7"/>
          <p:cNvSpPr txBox="1">
            <a:spLocks noChangeArrowheads="1"/>
          </p:cNvSpPr>
          <p:nvPr/>
        </p:nvSpPr>
        <p:spPr bwMode="auto">
          <a:xfrm>
            <a:off x="5582653" y="21768855"/>
            <a:ext cx="23389390" cy="946512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rgbClr val="660066"/>
            </a:solidFill>
            <a:round/>
            <a:headEnd/>
            <a:tailEnd/>
          </a:ln>
        </p:spPr>
        <p:txBody>
          <a:bodyPr lIns="802806" tIns="401404" rIns="802806" bIns="802806"/>
          <a:lstStyle/>
          <a:p>
            <a:r>
              <a:rPr lang="en-US" sz="6000" dirty="0" smtClean="0"/>
              <a:t>This abstract describes and illustrates 5 cases, where </a:t>
            </a:r>
            <a:r>
              <a:rPr lang="en-US" sz="6000" dirty="0" err="1" smtClean="0"/>
              <a:t>hemisection</a:t>
            </a:r>
            <a:r>
              <a:rPr lang="en-US" sz="6000" dirty="0" smtClean="0"/>
              <a:t> of </a:t>
            </a:r>
            <a:r>
              <a:rPr lang="en-US" sz="6000" dirty="0" err="1" smtClean="0"/>
              <a:t>mandibular</a:t>
            </a:r>
            <a:r>
              <a:rPr lang="en-US" sz="6000" dirty="0" smtClean="0"/>
              <a:t> </a:t>
            </a:r>
            <a:r>
              <a:rPr lang="en-US" sz="6000" dirty="0" smtClean="0"/>
              <a:t>molars was performed. One to 3 months after the intervention, the </a:t>
            </a:r>
            <a:r>
              <a:rPr lang="en-US" sz="6000" dirty="0" err="1" smtClean="0"/>
              <a:t>hemisected</a:t>
            </a:r>
            <a:r>
              <a:rPr lang="en-US" sz="6000" dirty="0" smtClean="0"/>
              <a:t> teeth were </a:t>
            </a:r>
            <a:r>
              <a:rPr lang="en-US" sz="6000" dirty="0" smtClean="0"/>
              <a:t>included into </a:t>
            </a:r>
            <a:r>
              <a:rPr lang="en-US" sz="6000" dirty="0" smtClean="0"/>
              <a:t>fixed prosthetic reconstruction, either as solo crowns or as a part of a bridge. We noted </a:t>
            </a:r>
            <a:r>
              <a:rPr lang="en-US" sz="6000" dirty="0" smtClean="0"/>
              <a:t>the basic </a:t>
            </a:r>
            <a:r>
              <a:rPr lang="en-US" sz="6000" dirty="0" smtClean="0"/>
              <a:t>periodontal and prosthetic indices in follow up period extended up to 36 months. </a:t>
            </a:r>
            <a:r>
              <a:rPr lang="en-US" sz="6000" dirty="0" err="1" smtClean="0"/>
              <a:t>Hemisected</a:t>
            </a:r>
            <a:r>
              <a:rPr lang="en-US" sz="6000" dirty="0" smtClean="0"/>
              <a:t> teeth </a:t>
            </a:r>
            <a:r>
              <a:rPr lang="en-US" sz="6000" dirty="0" smtClean="0"/>
              <a:t>have proven to be a good solution for making a fixed prosthetic reconstruction, with </a:t>
            </a:r>
            <a:r>
              <a:rPr lang="en-US" sz="6000" dirty="0" err="1" smtClean="0"/>
              <a:t>longlasting</a:t>
            </a:r>
            <a:endParaRPr lang="en-US" sz="6000" dirty="0" smtClean="0"/>
          </a:p>
          <a:p>
            <a:r>
              <a:rPr lang="en-US" sz="6000" dirty="0" smtClean="0"/>
              <a:t>results and durability of prosthetic crafting. </a:t>
            </a:r>
            <a:endParaRPr lang="en-US" sz="6000" b="1" i="1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0" y="6428170"/>
            <a:ext cx="30267275" cy="2702379"/>
          </a:xfrm>
          <a:prstGeom prst="rect">
            <a:avLst/>
          </a:prstGeom>
          <a:noFill/>
          <a:ln w="28575">
            <a:noFill/>
            <a:prstDash val="dashDot"/>
            <a:miter lim="800000"/>
            <a:headEnd/>
            <a:tailEnd/>
          </a:ln>
        </p:spPr>
        <p:txBody>
          <a:bodyPr wrap="square" lIns="240842" tIns="240842" rIns="240842" bIns="240842" anchor="ctr">
            <a:spAutoFit/>
          </a:bodyPr>
          <a:lstStyle/>
          <a:p>
            <a:pPr algn="ctr"/>
            <a:r>
              <a:rPr lang="en-US" sz="4800" b="1" dirty="0" smtClean="0"/>
              <a:t>BOBI MICEVSKI*, BRUNO NIKOLOVSKI*, DANIELA CVETANOVSKA-STOJCEVA*,</a:t>
            </a:r>
          </a:p>
          <a:p>
            <a:pPr algn="ctr"/>
            <a:r>
              <a:rPr lang="en-US" sz="4800" b="1" dirty="0" smtClean="0"/>
              <a:t>ANA ALEKSANDOVSKA*, ANA MINOVSKA**</a:t>
            </a:r>
          </a:p>
          <a:p>
            <a:pPr algn="ctr"/>
            <a:r>
              <a:rPr lang="en-US" sz="4800" b="1" dirty="0" smtClean="0"/>
              <a:t>*</a:t>
            </a:r>
            <a:r>
              <a:rPr lang="en-US" sz="4800" b="1" dirty="0" err="1" smtClean="0"/>
              <a:t>ETERNAdent</a:t>
            </a:r>
            <a:r>
              <a:rPr lang="en-US" sz="4800" b="1" dirty="0" smtClean="0"/>
              <a:t>, Skopje; ** </a:t>
            </a:r>
            <a:r>
              <a:rPr lang="en-US" sz="4800" b="1" dirty="0" err="1" smtClean="0"/>
              <a:t>Goce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Delcev</a:t>
            </a:r>
            <a:r>
              <a:rPr lang="en-US" sz="4800" b="1" dirty="0" smtClean="0"/>
              <a:t> University, Faculty of Medical Sciences, </a:t>
            </a:r>
            <a:r>
              <a:rPr lang="en-US" sz="4800" b="1" dirty="0" err="1" smtClean="0"/>
              <a:t>Stip</a:t>
            </a:r>
            <a:endParaRPr lang="en-US" sz="4800" b="1" dirty="0" smtClean="0"/>
          </a:p>
        </p:txBody>
      </p:sp>
      <p:sp>
        <p:nvSpPr>
          <p:cNvPr id="3" name="Rectangle 180"/>
          <p:cNvSpPr>
            <a:spLocks noChangeArrowheads="1"/>
          </p:cNvSpPr>
          <p:nvPr/>
        </p:nvSpPr>
        <p:spPr bwMode="auto">
          <a:xfrm>
            <a:off x="4740442" y="1828800"/>
            <a:ext cx="19103140" cy="3405051"/>
          </a:xfrm>
          <a:prstGeom prst="rect">
            <a:avLst/>
          </a:prstGeom>
          <a:gradFill flip="none" rotWithShape="1">
            <a:gsLst>
              <a:gs pos="0">
                <a:srgbClr val="F6882E">
                  <a:tint val="66000"/>
                  <a:satMod val="160000"/>
                </a:srgbClr>
              </a:gs>
              <a:gs pos="50000">
                <a:srgbClr val="F6882E">
                  <a:tint val="44500"/>
                  <a:satMod val="160000"/>
                </a:srgbClr>
              </a:gs>
              <a:gs pos="100000">
                <a:srgbClr val="F6882E">
                  <a:tint val="23500"/>
                  <a:satMod val="160000"/>
                </a:srgbClr>
              </a:gs>
            </a:gsLst>
            <a:lin ang="16200000" scaled="1"/>
            <a:tileRect/>
          </a:gradFill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lIns="80280" tIns="40140" rIns="80280" bIns="40140" anchor="ctr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7200" b="1" dirty="0" smtClean="0">
                <a:solidFill>
                  <a:srgbClr val="800040"/>
                </a:solidFill>
              </a:rPr>
              <a:t>PROSTHETICS OVER HEMISECTED MOLARS AND THEIR FOLLOW UP (</a:t>
            </a:r>
            <a:r>
              <a:rPr lang="en-US" sz="7200" b="1" dirty="0" smtClean="0">
                <a:solidFill>
                  <a:srgbClr val="800040"/>
                </a:solidFill>
              </a:rPr>
              <a:t>CASE STUDY</a:t>
            </a:r>
            <a:r>
              <a:rPr lang="en-US" sz="7200" b="1" dirty="0" smtClean="0">
                <a:solidFill>
                  <a:srgbClr val="800040"/>
                </a:solidFill>
              </a:rPr>
              <a:t>)</a:t>
            </a:r>
            <a:endParaRPr lang="en-US" sz="7000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rgbClr val="8000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57850" y="12657221"/>
            <a:ext cx="21284003" cy="747897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Background: </a:t>
            </a:r>
            <a:r>
              <a:rPr lang="en-US" sz="6000" b="1" dirty="0" err="1" smtClean="0"/>
              <a:t>Hemisection</a:t>
            </a:r>
            <a:r>
              <a:rPr lang="en-US" sz="6000" b="1" dirty="0" smtClean="0"/>
              <a:t> is a surgical procedure, where one root of a multi-root tooth </a:t>
            </a:r>
            <a:r>
              <a:rPr lang="en-US" sz="6000" b="1" dirty="0" smtClean="0"/>
              <a:t>is </a:t>
            </a:r>
            <a:r>
              <a:rPr lang="en-US" sz="6000" dirty="0" smtClean="0"/>
              <a:t>extracted </a:t>
            </a:r>
            <a:r>
              <a:rPr lang="en-US" sz="6000" dirty="0" smtClean="0"/>
              <a:t>because it can`t be repaired, and the other is used for further prosthetic reconstruction.</a:t>
            </a:r>
          </a:p>
          <a:p>
            <a:r>
              <a:rPr lang="en-US" sz="6000" dirty="0" smtClean="0"/>
              <a:t>Nevertheless, treatment strategy to retain such teeth </a:t>
            </a:r>
            <a:r>
              <a:rPr lang="en-US" sz="6000" dirty="0" smtClean="0"/>
              <a:t>involves periodontal</a:t>
            </a:r>
            <a:r>
              <a:rPr lang="en-US" sz="6000" dirty="0" smtClean="0"/>
              <a:t>, endodontic </a:t>
            </a:r>
            <a:r>
              <a:rPr lang="en-US" sz="6000" dirty="0" smtClean="0"/>
              <a:t>and </a:t>
            </a:r>
            <a:r>
              <a:rPr lang="en-US" sz="6000" dirty="0" err="1" smtClean="0"/>
              <a:t>prosthodontic</a:t>
            </a:r>
            <a:r>
              <a:rPr lang="en-US" sz="6000" dirty="0" smtClean="0"/>
              <a:t> </a:t>
            </a:r>
            <a:r>
              <a:rPr lang="en-US" sz="6000" dirty="0" smtClean="0"/>
              <a:t>assessment for appropriate selection of the indicated tooth in order to achieve </a:t>
            </a:r>
            <a:r>
              <a:rPr lang="en-US" sz="6000" dirty="0" err="1" smtClean="0"/>
              <a:t>longterm</a:t>
            </a:r>
            <a:r>
              <a:rPr lang="en-US" sz="6000" dirty="0" smtClean="0"/>
              <a:t> survival</a:t>
            </a:r>
            <a:r>
              <a:rPr lang="en-US" sz="6000" dirty="0" smtClean="0"/>
              <a:t>. </a:t>
            </a:r>
            <a:endParaRPr lang="en-US" sz="6000" b="1" i="1" dirty="0" smtClean="0">
              <a:solidFill>
                <a:schemeClr val="accent4">
                  <a:lumMod val="50000"/>
                </a:schemeClr>
              </a:solidFill>
              <a:latin typeface="Helvetica"/>
              <a:cs typeface="Arial" panose="020B0604020202020204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66271" y="33929052"/>
            <a:ext cx="11454063" cy="79507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0" dirty="0" smtClean="0"/>
              <a:t>In conclusion, </a:t>
            </a:r>
            <a:r>
              <a:rPr lang="en-US" sz="6000" dirty="0" err="1" smtClean="0"/>
              <a:t>hemisection</a:t>
            </a:r>
            <a:r>
              <a:rPr lang="en-US" sz="6000" dirty="0" smtClean="0"/>
              <a:t> may be a suitable</a:t>
            </a:r>
          </a:p>
          <a:p>
            <a:r>
              <a:rPr lang="en-US" sz="6000" dirty="0" smtClean="0"/>
              <a:t>alternative to extraction and implant therapy and should be considered as appropriate treatment</a:t>
            </a:r>
          </a:p>
          <a:p>
            <a:r>
              <a:rPr lang="en-US" sz="6000" dirty="0" smtClean="0"/>
              <a:t>option for long term prognosis.</a:t>
            </a:r>
            <a:endParaRPr lang="en-US" sz="6000" b="1" i="1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10104</TotalTime>
  <Words>230</Words>
  <Application>Microsoft Office PowerPoint</Application>
  <PresentationFormat>Custom</PresentationFormat>
  <Paragraphs>13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Aspect</vt:lpstr>
      <vt:lpstr>Slide 1</vt:lpstr>
    </vt:vector>
  </TitlesOfParts>
  <LinksUpToDate>false</LinksUpToDate>
  <SharedDoc>false</SharedDoc>
  <HyperlinkBase>http://colinpurrington.com/tips/academic/posterdesign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template</dc:title>
  <dc:subject>conference poster</dc:subject>
  <dc:creator>Colin Purrington</dc:creator>
  <cp:keywords>poster, conference, session, meeting, symposium, research, presentation</cp:keywords>
  <dc:description>This template is free for you to use to create your poster.  Do not host this file on your own server, even in adapted form. If you need to post a template, please steal somebody else's or just make your own (it's easy).  Thanks!</dc:description>
  <cp:lastModifiedBy>User</cp:lastModifiedBy>
  <cp:revision>609</cp:revision>
  <cp:lastPrinted>2011-10-30T12:54:45Z</cp:lastPrinted>
  <dcterms:created xsi:type="dcterms:W3CDTF">2012-06-12T14:08:55Z</dcterms:created>
  <dcterms:modified xsi:type="dcterms:W3CDTF">2019-02-04T11:00:44Z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Colin Purrington</vt:lpwstr>
  </property>
</Properties>
</file>