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97" r:id="rId1"/>
  </p:sldMasterIdLst>
  <p:notesMasterIdLst>
    <p:notesMasterId r:id="rId3"/>
  </p:notesMasterIdLst>
  <p:sldIdLst>
    <p:sldId id="256" r:id="rId2"/>
  </p:sldIdLst>
  <p:sldSz cx="36026725" cy="2880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7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660066"/>
    <a:srgbClr val="4070AA"/>
    <a:srgbClr val="B00000"/>
    <a:srgbClr val="65B9BB"/>
    <a:srgbClr val="CC0000"/>
    <a:srgbClr val="FF3399"/>
    <a:srgbClr val="A0FF71"/>
    <a:srgbClr val="11FB27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86738" autoAdjust="0"/>
  </p:normalViewPr>
  <p:slideViewPr>
    <p:cSldViewPr>
      <p:cViewPr>
        <p:scale>
          <a:sx n="20" d="100"/>
          <a:sy n="20" d="100"/>
        </p:scale>
        <p:origin x="-1176" y="264"/>
      </p:cViewPr>
      <p:guideLst>
        <p:guide orient="horz" pos="9072"/>
        <p:guide pos="11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E14D73F-1730-4BED-BF7C-AE19E07DF60F}" type="datetimeFigureOut">
              <a:rPr lang="en-US"/>
              <a:pPr>
                <a:defRPr/>
              </a:pPr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61BAB30-7CB1-41C2-AF68-85ED3B8D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78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75" y="685800"/>
            <a:ext cx="42862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713252-4A65-48EF-B241-D5B047F8BE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2235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62769" y="5760721"/>
            <a:ext cx="32424053" cy="7680960"/>
          </a:xfrm>
        </p:spPr>
        <p:txBody>
          <a:bodyPr vert="horz" lIns="185225" tIns="0" rIns="185225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94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34D6A-6831-425D-B7B6-168263C09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4009" y="13993132"/>
            <a:ext cx="25218708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852254" indent="0" algn="ctr">
              <a:buNone/>
            </a:lvl2pPr>
            <a:lvl3pPr marL="3704509" indent="0" algn="ctr">
              <a:buNone/>
            </a:lvl3pPr>
            <a:lvl4pPr marL="5556763" indent="0" algn="ctr">
              <a:buNone/>
            </a:lvl4pPr>
            <a:lvl5pPr marL="7409017" indent="0" algn="ctr">
              <a:buNone/>
            </a:lvl5pPr>
            <a:lvl6pPr marL="9261272" indent="0" algn="ctr">
              <a:buNone/>
            </a:lvl6pPr>
            <a:lvl7pPr marL="11113526" indent="0" algn="ctr">
              <a:buNone/>
            </a:lvl7pPr>
            <a:lvl8pPr marL="12965781" indent="0" algn="ctr">
              <a:buNone/>
            </a:lvl8pPr>
            <a:lvl9pPr marL="1481803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89D2D-6601-4557-A1A8-EFA3E6A30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19376" y="1153482"/>
            <a:ext cx="8106013" cy="2457640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1336" y="1153482"/>
            <a:ext cx="23717594" cy="2457640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575AC-A249-40BD-9528-1F227533F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584B-C738-4C24-91F0-692E51A7C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677" y="2560320"/>
            <a:ext cx="27920712" cy="768096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4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4677" y="10532701"/>
            <a:ext cx="27920712" cy="6340791"/>
          </a:xfrm>
        </p:spPr>
        <p:txBody>
          <a:bodyPr anchor="t"/>
          <a:lstStyle>
            <a:lvl1pPr marL="296361" indent="0" algn="l">
              <a:buNone/>
              <a:defRPr sz="8100">
                <a:solidFill>
                  <a:schemeClr val="tx1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23162" y="26950037"/>
            <a:ext cx="3002227" cy="1533525"/>
          </a:xfrm>
        </p:spPr>
        <p:txBody>
          <a:bodyPr/>
          <a:lstStyle/>
          <a:p>
            <a:pPr>
              <a:defRPr/>
            </a:pPr>
            <a:fld id="{72442718-030A-4985-9083-2C145F2DC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1336" y="6720843"/>
            <a:ext cx="15911804" cy="19009044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3585" y="6720843"/>
            <a:ext cx="15911804" cy="19009044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4851-38F9-49E2-8412-6656AF1A8E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36" y="1146810"/>
            <a:ext cx="32424053" cy="48006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336" y="6447473"/>
            <a:ext cx="15918060" cy="3153725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301078" y="6447473"/>
            <a:ext cx="15924313" cy="3153725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01336" y="9921242"/>
            <a:ext cx="15918060" cy="1580864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01078" y="9921242"/>
            <a:ext cx="15924313" cy="1580864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D2D83-7D66-4D18-BEB1-0856888C3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8393F-FD37-46D6-9650-67FAF94E6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AF7C-C063-422B-9B2C-DBB0947DB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39" y="1146810"/>
            <a:ext cx="11852544" cy="488061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8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01339" y="6400803"/>
            <a:ext cx="11852544" cy="19329084"/>
          </a:xfrm>
        </p:spPr>
        <p:txBody>
          <a:bodyPr/>
          <a:lstStyle>
            <a:lvl1pPr marL="0" indent="0">
              <a:buNone/>
              <a:defRPr sz="5700"/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600"/>
            </a:lvl4pPr>
            <a:lvl5pPr>
              <a:buNone/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085449" y="1146812"/>
            <a:ext cx="20139941" cy="24583075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900"/>
            </a:lvl3pPr>
            <a:lvl4pPr>
              <a:defRPr sz="81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D8A48-126D-4B44-BAF9-C312E6D0D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5345" y="2560320"/>
            <a:ext cx="21616035" cy="2193610"/>
          </a:xfrm>
        </p:spPr>
        <p:txBody>
          <a:bodyPr lIns="185225" rIns="185225" bIns="0" anchor="b">
            <a:sp3d prstMaterial="softEdge"/>
          </a:bodyPr>
          <a:lstStyle>
            <a:lvl1pPr algn="ctr">
              <a:buNone/>
              <a:defRPr sz="8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5345" y="7694296"/>
            <a:ext cx="21616035" cy="1664208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30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5345" y="4900506"/>
            <a:ext cx="21616035" cy="2227479"/>
          </a:xfrm>
        </p:spPr>
        <p:txBody>
          <a:bodyPr lIns="185225" tIns="185225" rIns="185225" anchor="t"/>
          <a:lstStyle>
            <a:lvl1pPr marL="0" indent="0" algn="ctr">
              <a:buNone/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E18AD-F723-4C64-8969-3619363D3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801336" y="1153480"/>
            <a:ext cx="32424053" cy="4800600"/>
          </a:xfrm>
          <a:prstGeom prst="rect">
            <a:avLst/>
          </a:prstGeom>
        </p:spPr>
        <p:txBody>
          <a:bodyPr vert="horz" lIns="370451" tIns="185225" rIns="370451" bIns="185225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801336" y="6720840"/>
            <a:ext cx="32424053" cy="19778472"/>
          </a:xfrm>
          <a:prstGeom prst="rect">
            <a:avLst/>
          </a:prstGeom>
        </p:spPr>
        <p:txBody>
          <a:bodyPr vert="horz" lIns="370451" tIns="185225" rIns="370451" bIns="18522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801336" y="26950037"/>
            <a:ext cx="8406236" cy="1533525"/>
          </a:xfrm>
          <a:prstGeom prst="rect">
            <a:avLst/>
          </a:prstGeom>
        </p:spPr>
        <p:txBody>
          <a:bodyPr vert="horz" lIns="370451" tIns="185225" rIns="370451" bIns="185225" anchor="b"/>
          <a:lstStyle>
            <a:lvl1pPr algn="l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309131" y="26950037"/>
            <a:ext cx="11408463" cy="1533525"/>
          </a:xfrm>
          <a:prstGeom prst="rect">
            <a:avLst/>
          </a:prstGeom>
        </p:spPr>
        <p:txBody>
          <a:bodyPr vert="horz" lIns="370451" tIns="185225" rIns="370451" bIns="185225" anchor="b"/>
          <a:lstStyle>
            <a:lvl1pPr algn="ct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1223162" y="26950037"/>
            <a:ext cx="3002227" cy="1533525"/>
          </a:xfrm>
          <a:prstGeom prst="rect">
            <a:avLst/>
          </a:prstGeom>
        </p:spPr>
        <p:txBody>
          <a:bodyPr vert="horz" lIns="0" tIns="185225" rIns="0" bIns="185225" anchor="b"/>
          <a:lstStyle>
            <a:lvl1pPr algn="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C37F81F-34C9-4D3B-9358-9FC04A5C0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16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22705" indent="-1667029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9283" indent="-114839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593591" indent="-92612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2673" indent="-740902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0620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7149702" indent="-74090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964694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8779686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9594678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2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4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6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90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612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135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5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8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rgbClr val="FF3399">
                <a:lumMod val="75000"/>
              </a:srgbClr>
            </a:gs>
            <a:gs pos="25000">
              <a:srgbClr val="FF6633">
                <a:lumMod val="79000"/>
                <a:lumOff val="21000"/>
                <a:alpha val="56000"/>
              </a:srgbClr>
            </a:gs>
            <a:gs pos="50000">
              <a:srgbClr val="FFFF00">
                <a:lumMod val="79000"/>
                <a:lumOff val="21000"/>
                <a:alpha val="56000"/>
              </a:srgbClr>
            </a:gs>
            <a:gs pos="75000">
              <a:srgbClr val="01A78F">
                <a:alpha val="56000"/>
              </a:srgbClr>
            </a:gs>
            <a:gs pos="100000">
              <a:srgbClr val="3366FF">
                <a:alpha val="54000"/>
              </a:srgb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46"/>
          <p:cNvSpPr txBox="1">
            <a:spLocks noChangeArrowheads="1"/>
          </p:cNvSpPr>
          <p:nvPr/>
        </p:nvSpPr>
        <p:spPr bwMode="auto">
          <a:xfrm>
            <a:off x="953088" y="18666368"/>
            <a:ext cx="150587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rebuchet MS" pitchFamily="34" charset="0"/>
              </a:rPr>
              <a:t>   </a:t>
            </a:r>
            <a:r>
              <a:rPr lang="en-US" sz="3600" i="1">
                <a:latin typeface="Trebuchet MS" pitchFamily="34" charset="0"/>
              </a:rPr>
              <a:t> </a:t>
            </a:r>
            <a:r>
              <a:rPr lang="en-US" sz="3600">
                <a:latin typeface="Trebuchet MS" pitchFamily="34" charset="0"/>
              </a:rPr>
              <a:t> </a:t>
            </a:r>
            <a:endParaRPr lang="en-US" sz="3600" i="1">
              <a:latin typeface="Trebuchet MS" pitchFamily="34" charset="0"/>
            </a:endParaRPr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0" y="-486111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mk-MK">
              <a:latin typeface="Trebuchet MS" pitchFamily="34" charset="0"/>
            </a:endParaRPr>
          </a:p>
        </p:txBody>
      </p:sp>
      <p:sp>
        <p:nvSpPr>
          <p:cNvPr id="2" name="AutoShape 2" descr="Image result for antibiotics"/>
          <p:cNvSpPr>
            <a:spLocks noChangeAspect="1" noChangeArrowheads="1"/>
          </p:cNvSpPr>
          <p:nvPr/>
        </p:nvSpPr>
        <p:spPr bwMode="auto">
          <a:xfrm>
            <a:off x="194589" y="-115499"/>
            <a:ext cx="381235" cy="2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5821362" y="4419600"/>
            <a:ext cx="2386767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v-SE" sz="4800" dirty="0" smtClean="0">
                <a:solidFill>
                  <a:srgbClr val="FF0000"/>
                </a:solidFill>
              </a:rPr>
              <a:t>ANA ALEKSANDROVSKA*, DANIELA CVETANOVSKA-STOJCEVA*, BRUNO</a:t>
            </a:r>
          </a:p>
          <a:p>
            <a:pPr algn="ctr"/>
            <a:r>
              <a:rPr lang="sv-SE" sz="4800" dirty="0" smtClean="0">
                <a:solidFill>
                  <a:srgbClr val="FF0000"/>
                </a:solidFill>
              </a:rPr>
              <a:t>NIKOLOVSKI*, RISTE BRZAKOV*, ANA MINOVSKA**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*</a:t>
            </a:r>
            <a:r>
              <a:rPr lang="en-US" sz="4800" dirty="0" err="1" smtClean="0">
                <a:solidFill>
                  <a:srgbClr val="FF0000"/>
                </a:solidFill>
              </a:rPr>
              <a:t>ETERNAdent</a:t>
            </a:r>
            <a:r>
              <a:rPr lang="en-US" sz="4800" dirty="0" smtClean="0">
                <a:solidFill>
                  <a:srgbClr val="FF0000"/>
                </a:solidFill>
              </a:rPr>
              <a:t>; ** University </a:t>
            </a:r>
            <a:r>
              <a:rPr lang="en-US" sz="4800" dirty="0" err="1" smtClean="0">
                <a:solidFill>
                  <a:srgbClr val="FF0000"/>
                </a:solidFill>
              </a:rPr>
              <a:t>Goce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Delchev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Shtip</a:t>
            </a:r>
            <a:r>
              <a:rPr lang="en-US" sz="4800" dirty="0" smtClean="0">
                <a:solidFill>
                  <a:srgbClr val="FF0000"/>
                </a:solidFill>
              </a:rPr>
              <a:t> - </a:t>
            </a:r>
            <a:r>
              <a:rPr lang="en-US" sz="4800" i="1" dirty="0" smtClean="0">
                <a:solidFill>
                  <a:srgbClr val="FF0000"/>
                </a:solidFill>
              </a:rPr>
              <a:t>FYROM</a:t>
            </a:r>
            <a:endParaRPr lang="en-US" sz="4800" dirty="0" smtClean="0">
              <a:ln w="50800"/>
              <a:solidFill>
                <a:srgbClr val="FF0000"/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0" y="1981200"/>
            <a:ext cx="22852508" cy="26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451" tIns="185225" rIns="370451" bIns="185225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en-US" sz="9600" b="1" i="1" u="sng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Vertical Scroll 9"/>
          <p:cNvSpPr/>
          <p:nvPr/>
        </p:nvSpPr>
        <p:spPr>
          <a:xfrm>
            <a:off x="0" y="15925800"/>
            <a:ext cx="21594762" cy="48768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The case represents a 40 year old female patient with</a:t>
            </a:r>
          </a:p>
          <a:p>
            <a:r>
              <a:rPr lang="en-US" sz="4800" dirty="0" smtClean="0"/>
              <a:t>moderate tooth wear due to </a:t>
            </a:r>
            <a:r>
              <a:rPr lang="en-US" sz="4800" dirty="0" err="1" smtClean="0"/>
              <a:t>parafucntion</a:t>
            </a:r>
            <a:r>
              <a:rPr lang="en-US" sz="4800" dirty="0" smtClean="0"/>
              <a:t> / </a:t>
            </a:r>
            <a:r>
              <a:rPr lang="en-US" sz="4800" dirty="0" err="1" smtClean="0"/>
              <a:t>bruxism</a:t>
            </a:r>
            <a:r>
              <a:rPr lang="en-US" sz="4800" dirty="0" smtClean="0"/>
              <a:t>. At the very beginning anterior </a:t>
            </a:r>
            <a:r>
              <a:rPr lang="en-US" sz="4800" dirty="0" smtClean="0"/>
              <a:t>deprogrammer (</a:t>
            </a:r>
            <a:r>
              <a:rPr lang="en-US" sz="4800" dirty="0" smtClean="0"/>
              <a:t>Lucia Jig) was used to deprogram the muscles that are guiding the mandible in a forced position.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36" name="Horizontal Scroll 35"/>
          <p:cNvSpPr/>
          <p:nvPr/>
        </p:nvSpPr>
        <p:spPr>
          <a:xfrm>
            <a:off x="14355763" y="10972800"/>
            <a:ext cx="21670962" cy="48768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800" dirty="0" smtClean="0"/>
              <a:t>The background of this approach lies in the fact that moderate wear of teeth </a:t>
            </a:r>
            <a:r>
              <a:rPr lang="en-US" sz="4800" dirty="0" smtClean="0"/>
              <a:t>rarely coincides </a:t>
            </a:r>
            <a:r>
              <a:rPr lang="en-US" sz="4800" dirty="0" smtClean="0"/>
              <a:t>with loss of vertical dimension, which makes the comprehensive treatment unnecessary, </a:t>
            </a:r>
            <a:r>
              <a:rPr lang="en-US" sz="4800" dirty="0" smtClean="0"/>
              <a:t>if proper </a:t>
            </a:r>
            <a:r>
              <a:rPr lang="en-US" sz="4800" dirty="0" smtClean="0"/>
              <a:t>functional protocol is applied.</a:t>
            </a:r>
            <a:endParaRPr lang="en-US" sz="4800" b="1" dirty="0" smtClean="0"/>
          </a:p>
        </p:txBody>
      </p:sp>
      <p:sp>
        <p:nvSpPr>
          <p:cNvPr id="37" name="Vertical Scroll 36"/>
          <p:cNvSpPr/>
          <p:nvPr/>
        </p:nvSpPr>
        <p:spPr>
          <a:xfrm>
            <a:off x="0" y="25908000"/>
            <a:ext cx="26776362" cy="28956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The balanced occlusion has </a:t>
            </a:r>
            <a:r>
              <a:rPr lang="en-US" sz="4800" dirty="0" smtClean="0"/>
              <a:t>been controlled </a:t>
            </a:r>
            <a:r>
              <a:rPr lang="en-US" sz="4800" dirty="0" smtClean="0"/>
              <a:t>through a Fonseca </a:t>
            </a:r>
            <a:r>
              <a:rPr lang="en-US" sz="4800" dirty="0" err="1" smtClean="0"/>
              <a:t>questionary</a:t>
            </a:r>
            <a:r>
              <a:rPr lang="en-US" sz="4800" dirty="0" smtClean="0"/>
              <a:t> (for subjective feeling) and an EMG analysis to prove </a:t>
            </a:r>
            <a:r>
              <a:rPr lang="en-US" sz="4800" dirty="0" smtClean="0"/>
              <a:t>the muscular </a:t>
            </a:r>
            <a:r>
              <a:rPr lang="en-US" sz="4800" dirty="0" smtClean="0"/>
              <a:t>balance.</a:t>
            </a:r>
            <a:endParaRPr lang="en-US" sz="4800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Vertical Scroll 38"/>
          <p:cNvSpPr/>
          <p:nvPr/>
        </p:nvSpPr>
        <p:spPr>
          <a:xfrm>
            <a:off x="13852525" y="20802600"/>
            <a:ext cx="22174200" cy="48006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/>
              <a:t>All the premature contacts were removed, as well as all the interferences in protrusive and lateral</a:t>
            </a:r>
          </a:p>
          <a:p>
            <a:r>
              <a:rPr lang="en-US" sz="4400" dirty="0" smtClean="0"/>
              <a:t>movement. The restoration of the front teeth has followed with lithium </a:t>
            </a:r>
            <a:r>
              <a:rPr lang="en-US" sz="4400" dirty="0" err="1" smtClean="0"/>
              <a:t>disilicate</a:t>
            </a:r>
            <a:r>
              <a:rPr lang="en-US" sz="4400" dirty="0" smtClean="0"/>
              <a:t> and composite</a:t>
            </a:r>
          </a:p>
          <a:p>
            <a:r>
              <a:rPr lang="en-US" sz="4400" dirty="0" smtClean="0"/>
              <a:t>veneers, also with applied guidelines for </a:t>
            </a:r>
            <a:r>
              <a:rPr lang="en-US" sz="4400" dirty="0" err="1" smtClean="0"/>
              <a:t>myofunctional</a:t>
            </a:r>
            <a:r>
              <a:rPr lang="en-US" sz="4400" dirty="0" smtClean="0"/>
              <a:t> harmony.</a:t>
            </a:r>
            <a:endParaRPr lang="en-US" sz="4400" dirty="0"/>
          </a:p>
        </p:txBody>
      </p:sp>
      <p:sp>
        <p:nvSpPr>
          <p:cNvPr id="40" name="Horizontal Scroll 39"/>
          <p:cNvSpPr/>
          <p:nvPr/>
        </p:nvSpPr>
        <p:spPr>
          <a:xfrm>
            <a:off x="0" y="6858000"/>
            <a:ext cx="21747162" cy="4953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4800" dirty="0" smtClean="0"/>
              <a:t>This is a case presentation aiming to suggest a less invasive and predictable approach </a:t>
            </a:r>
            <a:r>
              <a:rPr lang="en-US" sz="4800" dirty="0" smtClean="0"/>
              <a:t>for cosmetic </a:t>
            </a:r>
            <a:r>
              <a:rPr lang="en-US" sz="4800" dirty="0" smtClean="0"/>
              <a:t>restoration of the front teeth in patients with </a:t>
            </a:r>
            <a:r>
              <a:rPr lang="en-US" sz="4800" dirty="0" err="1" smtClean="0"/>
              <a:t>parafunction</a:t>
            </a:r>
            <a:r>
              <a:rPr lang="en-US" sz="4800" dirty="0" smtClean="0"/>
              <a:t>, when slight to moderate </a:t>
            </a:r>
            <a:r>
              <a:rPr lang="en-US" sz="4800" dirty="0" smtClean="0"/>
              <a:t>tooth </a:t>
            </a:r>
            <a:r>
              <a:rPr lang="en-US" sz="4800" dirty="0" smtClean="0"/>
              <a:t>wear is present.</a:t>
            </a:r>
            <a:endParaRPr lang="en-US" sz="48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715962" y="609600"/>
            <a:ext cx="33375600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MINIMAL COSMETIC RESTORATION WITH LITHIUM DISILICATE VENEERS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IN PATIENTS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WITH PARAFUNCTION, WHILE ACHIEVING OCCLUSAL STABILITY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3450</TotalTime>
  <Words>226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PMF - Hemija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</dc:creator>
  <cp:lastModifiedBy>User</cp:lastModifiedBy>
  <cp:revision>380</cp:revision>
  <dcterms:created xsi:type="dcterms:W3CDTF">2009-08-31T08:49:21Z</dcterms:created>
  <dcterms:modified xsi:type="dcterms:W3CDTF">2019-02-04T10:14:24Z</dcterms:modified>
</cp:coreProperties>
</file>