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6D2E90-D4BA-4E39-80F2-E936AE8C958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CD2729-E3E6-45B0-B4E9-FDBD0324538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GINGIVAL RECESSION – CHOOSING THE RIGHT TREATMENT OPTION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BRUNO NIKOLOVSKI*, ANA MINOVSKA**, VERA RADOJKOVA-NIKOLOVSKA***,</a:t>
            </a:r>
            <a:br>
              <a:rPr lang="en-US" dirty="0" smtClean="0"/>
            </a:br>
            <a:r>
              <a:rPr lang="en-US" dirty="0" smtClean="0"/>
              <a:t>DANICA POPOVIK-MONEVSKA***, MIRJANA POPOVSKA***</a:t>
            </a:r>
            <a:br>
              <a:rPr lang="en-US" dirty="0" smtClean="0"/>
            </a:br>
            <a:r>
              <a:rPr lang="en-US" dirty="0" smtClean="0"/>
              <a:t>* Center for Dental Health – </a:t>
            </a:r>
            <a:r>
              <a:rPr lang="en-US" dirty="0" err="1" smtClean="0"/>
              <a:t>ETERNAdent</a:t>
            </a:r>
            <a:r>
              <a:rPr lang="en-US" dirty="0" smtClean="0"/>
              <a:t>; ** Faculty of Medical Sciences, UGD;</a:t>
            </a:r>
            <a:br>
              <a:rPr lang="en-US" dirty="0" smtClean="0"/>
            </a:br>
            <a:r>
              <a:rPr lang="en-US" dirty="0" smtClean="0"/>
              <a:t>*** Faculty of Dentistry, UKIM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Gingival recession is described as an apical migration of the marginal gingival </a:t>
            </a:r>
            <a:r>
              <a:rPr lang="en-US" dirty="0" smtClean="0"/>
              <a:t>tissue towards </a:t>
            </a:r>
            <a:r>
              <a:rPr lang="en-US" dirty="0" smtClean="0"/>
              <a:t>or beyond the </a:t>
            </a:r>
            <a:r>
              <a:rPr lang="en-US" dirty="0" err="1" smtClean="0"/>
              <a:t>cementoenamel</a:t>
            </a:r>
            <a:r>
              <a:rPr lang="en-US" dirty="0" smtClean="0"/>
              <a:t> junction. One of the main causes of gingival recession is </a:t>
            </a:r>
            <a:r>
              <a:rPr lang="en-US" dirty="0" smtClean="0"/>
              <a:t>an irregular </a:t>
            </a:r>
            <a:r>
              <a:rPr lang="en-US" dirty="0" smtClean="0"/>
              <a:t>or abnormal tooth position, heredity, excessive tooth brushing, traumatic occlusion </a:t>
            </a:r>
            <a:r>
              <a:rPr lang="en-US" dirty="0" smtClean="0"/>
              <a:t>and weak </a:t>
            </a:r>
            <a:r>
              <a:rPr lang="en-US" dirty="0" smtClean="0"/>
              <a:t>periodontal support.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gingival recession can be minor (localized) or </a:t>
            </a:r>
            <a:r>
              <a:rPr lang="en-US" dirty="0" smtClean="0"/>
              <a:t>continued(generalized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Treatment modalities vary according to the type and severity of the recession. </a:t>
            </a:r>
            <a:r>
              <a:rPr lang="en-US" dirty="0" smtClean="0"/>
              <a:t>This paper </a:t>
            </a:r>
            <a:r>
              <a:rPr lang="en-US" dirty="0" smtClean="0"/>
              <a:t>reviews etiology, consequences, and the available surgical procedures for the coverage </a:t>
            </a:r>
            <a:r>
              <a:rPr lang="en-US" dirty="0" err="1" smtClean="0"/>
              <a:t>of</a:t>
            </a:r>
            <a:r>
              <a:rPr lang="en-US" dirty="0" err="1" smtClean="0"/>
              <a:t>Treatment</a:t>
            </a:r>
            <a:r>
              <a:rPr lang="en-US" dirty="0" smtClean="0"/>
              <a:t> modalities vary according to the type and severity of the recession. </a:t>
            </a:r>
            <a:r>
              <a:rPr lang="en-US" dirty="0" smtClean="0"/>
              <a:t>This paper </a:t>
            </a:r>
            <a:r>
              <a:rPr lang="en-US" dirty="0" smtClean="0"/>
              <a:t>reviews etiology, consequences, and the available surgical procedures for the coverage </a:t>
            </a:r>
            <a:r>
              <a:rPr lang="en-US" dirty="0" smtClean="0"/>
              <a:t>of exposed </a:t>
            </a:r>
            <a:r>
              <a:rPr lang="en-US" dirty="0" smtClean="0"/>
              <a:t>root surfaces, including three case reports.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this article, we will present the most </a:t>
            </a:r>
            <a:r>
              <a:rPr lang="en-US" dirty="0" smtClean="0"/>
              <a:t>well known and </a:t>
            </a:r>
            <a:r>
              <a:rPr lang="en-US" dirty="0" smtClean="0"/>
              <a:t>easy-to-perform methods for gingival augmentation, with a special accent to </a:t>
            </a:r>
            <a:r>
              <a:rPr lang="en-US" dirty="0" smtClean="0"/>
              <a:t>the minimally </a:t>
            </a:r>
            <a:r>
              <a:rPr lang="en-US" dirty="0" smtClean="0"/>
              <a:t>invasive techniques, as well as a most predictable outcome.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</a:t>
            </a:r>
            <a:r>
              <a:rPr lang="en-US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thus far, </a:t>
            </a:r>
            <a:r>
              <a:rPr lang="en-US" dirty="0" smtClean="0"/>
              <a:t>evidence is </a:t>
            </a:r>
            <a:r>
              <a:rPr lang="en-US" dirty="0" smtClean="0"/>
              <a:t>lacking for new modified techniques which can improve the patient experience undergo </a:t>
            </a:r>
            <a:r>
              <a:rPr lang="en-US" dirty="0" smtClean="0"/>
              <a:t>microsurgical treatments</a:t>
            </a:r>
            <a:r>
              <a:rPr lang="en-US" dirty="0" smtClean="0"/>
              <a:t>, and will provide long-term aesthetic results at the same time.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217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GINGIVAL RECESSION – CHOOSING THE RIGHT TREATMENT OPTION </vt:lpstr>
      <vt:lpstr>Introduction</vt:lpstr>
      <vt:lpstr>Treatment option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GINGIVAL RECESSION – CHOOSING THE RIGHT TREATMENT OPTION </dc:title>
  <dc:creator>User</dc:creator>
  <cp:lastModifiedBy>User</cp:lastModifiedBy>
  <cp:revision>1</cp:revision>
  <dcterms:created xsi:type="dcterms:W3CDTF">2019-02-04T09:28:51Z</dcterms:created>
  <dcterms:modified xsi:type="dcterms:W3CDTF">2019-02-04T09:32:56Z</dcterms:modified>
</cp:coreProperties>
</file>