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7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5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83843-EE84-4AF8-B1BD-94DB70EF6CD3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1659F-F520-4AA6-9463-17C14023B98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85847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A5DCFB2-099D-4FB5-BC8E-B70709E4EED6}" type="slidenum">
              <a:rPr lang="en-US" altLang="mk-MK" sz="1400" smtClean="0"/>
              <a:pPr>
                <a:spcBef>
                  <a:spcPct val="0"/>
                </a:spcBef>
              </a:pPr>
              <a:t>1</a:t>
            </a:fld>
            <a:endParaRPr lang="en-US" altLang="mk-MK" sz="1400" smtClean="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mk-MK" altLang="mk-MK" smtClean="0"/>
          </a:p>
        </p:txBody>
      </p:sp>
    </p:spTree>
    <p:extLst>
      <p:ext uri="{BB962C8B-B14F-4D97-AF65-F5344CB8AC3E}">
        <p14:creationId xmlns:p14="http://schemas.microsoft.com/office/powerpoint/2010/main" val="3815064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A29812D-B5F1-4F76-A72F-70260CD93F7C}" type="slidenum">
              <a:rPr lang="en-US" altLang="mk-MK" sz="1400" smtClean="0"/>
              <a:pPr>
                <a:spcBef>
                  <a:spcPct val="0"/>
                </a:spcBef>
              </a:pPr>
              <a:t>3</a:t>
            </a:fld>
            <a:endParaRPr lang="en-US" altLang="mk-MK" sz="1400" smtClean="0"/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mk-MK" altLang="mk-MK" smtClean="0"/>
          </a:p>
        </p:txBody>
      </p:sp>
    </p:spTree>
    <p:extLst>
      <p:ext uri="{BB962C8B-B14F-4D97-AF65-F5344CB8AC3E}">
        <p14:creationId xmlns:p14="http://schemas.microsoft.com/office/powerpoint/2010/main" val="1997144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BB4667C-6CBB-45D1-809F-EF3CD6F8F88B}" type="slidenum">
              <a:rPr lang="en-US" altLang="mk-MK" sz="1400" smtClean="0"/>
              <a:pPr>
                <a:spcBef>
                  <a:spcPct val="0"/>
                </a:spcBef>
              </a:pPr>
              <a:t>4</a:t>
            </a:fld>
            <a:endParaRPr lang="en-US" altLang="mk-MK" sz="1400" smtClean="0"/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mk-MK" altLang="mk-MK" smtClean="0"/>
          </a:p>
        </p:txBody>
      </p:sp>
    </p:spTree>
    <p:extLst>
      <p:ext uri="{BB962C8B-B14F-4D97-AF65-F5344CB8AC3E}">
        <p14:creationId xmlns:p14="http://schemas.microsoft.com/office/powerpoint/2010/main" val="1782922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274832-9A67-45D2-BB25-3046E8284B14}" type="slidenum">
              <a:rPr lang="en-US" altLang="mk-MK" sz="1400" smtClean="0"/>
              <a:pPr>
                <a:spcBef>
                  <a:spcPct val="0"/>
                </a:spcBef>
              </a:pPr>
              <a:t>6</a:t>
            </a:fld>
            <a:endParaRPr lang="en-US" altLang="mk-MK" sz="1400" smtClean="0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mk-MK" altLang="mk-MK" smtClean="0"/>
          </a:p>
        </p:txBody>
      </p:sp>
    </p:spTree>
    <p:extLst>
      <p:ext uri="{BB962C8B-B14F-4D97-AF65-F5344CB8AC3E}">
        <p14:creationId xmlns:p14="http://schemas.microsoft.com/office/powerpoint/2010/main" val="3184470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018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9777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420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2413" cy="2386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11/6/13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C41B-34D7-4F08-9D05-7840410A8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2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68610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976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2251796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3586416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1654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3870896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531059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30628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E601B7A-94A4-4660-8488-DB378D29315A}" type="datetimeFigureOut">
              <a:rPr lang="mk-MK" smtClean="0"/>
              <a:t>10.02.2017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FACD5F7-5483-46D6-8774-989A3C55A83C}" type="slidenum">
              <a:rPr lang="mk-MK" smtClean="0"/>
              <a:t>‹#›</a:t>
            </a:fld>
            <a:endParaRPr lang="mk-MK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9762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0" y="981075"/>
            <a:ext cx="9144000" cy="2387600"/>
          </a:xfrm>
        </p:spPr>
        <p:txBody>
          <a:bodyPr anchor="t">
            <a:normAutofit fontScale="90000"/>
          </a:bodyPr>
          <a:lstStyle/>
          <a:p>
            <a:pPr algn="ctr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rôle de l'origine étymologique des termes orthodoxes lors de leur traduction du macédonien vers le français et vice-versa</a:t>
            </a:r>
            <a:endParaRPr lang="mk-MK" altLang="mk-MK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933825"/>
            <a:ext cx="9144000" cy="1323975"/>
          </a:xfrm>
        </p:spPr>
        <p:txBody>
          <a:bodyPr lIns="90000" tIns="45000" rIns="90000" bIns="45000"/>
          <a:lstStyle/>
          <a:p>
            <a:pPr marL="0" indent="0" algn="ctr" eaLnBrk="1" hangingPunct="1">
              <a:lnSpc>
                <a:spcPct val="90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mk-MK" sz="4400" b="1" dirty="0" smtClean="0">
                <a:latin typeface="Calibri Light" panose="020F0302020204030204" pitchFamily="34" charset="0"/>
              </a:rPr>
              <a:t>			</a:t>
            </a:r>
            <a:r>
              <a:rPr lang="en-US" altLang="mk-M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Svetlana JAKIMOVSKA</a:t>
            </a:r>
          </a:p>
          <a:p>
            <a:pPr marL="1096963" lvl="4" indent="0" algn="ctr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mk-M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fr-FR" altLang="mk-MK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 « </a:t>
            </a:r>
            <a:r>
              <a:rPr lang="fr-FR" altLang="mk-MK" i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Goce</a:t>
            </a:r>
            <a:r>
              <a:rPr lang="fr-FR" altLang="mk-MK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mk-MK" i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Delcev</a:t>
            </a:r>
            <a:r>
              <a:rPr lang="fr-FR" altLang="mk-MK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» - </a:t>
            </a:r>
            <a:r>
              <a:rPr lang="fr-FR" altLang="mk-MK" i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Stip</a:t>
            </a:r>
            <a:r>
              <a:rPr lang="fr-FR" altLang="mk-MK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Macédoine</a:t>
            </a:r>
            <a:endParaRPr lang="en-US" altLang="mk-MK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660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mk-MK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altLang="mk-MK" dirty="0" smtClean="0"/>
              <a:t>De point de vue </a:t>
            </a:r>
            <a:r>
              <a:rPr lang="fr-FR" altLang="mk-MK" dirty="0" err="1" smtClean="0"/>
              <a:t>traductologique</a:t>
            </a:r>
            <a:r>
              <a:rPr lang="mk-MK" altLang="mk-MK" dirty="0" smtClean="0"/>
              <a:t>:</a:t>
            </a:r>
          </a:p>
          <a:p>
            <a:r>
              <a:rPr lang="fr-FR" altLang="mk-MK" dirty="0" smtClean="0"/>
              <a:t>Un haut degr</a:t>
            </a:r>
            <a:r>
              <a:rPr lang="fr-FR" altLang="mk-MK" dirty="0" smtClean="0">
                <a:latin typeface="Times New Roman" panose="02020603050405020304" pitchFamily="18" charset="0"/>
              </a:rPr>
              <a:t>é d’ équivalence</a:t>
            </a:r>
          </a:p>
          <a:p>
            <a:r>
              <a:rPr lang="en-US" altLang="mk-MK" dirty="0" smtClean="0"/>
              <a:t>l</a:t>
            </a:r>
            <a:r>
              <a:rPr lang="fr-FR" altLang="mk-MK" dirty="0" smtClean="0"/>
              <a:t>es deux termes ont retenus la forme grecque </a:t>
            </a:r>
          </a:p>
          <a:p>
            <a:r>
              <a:rPr lang="fr-FR" altLang="mk-MK" dirty="0" smtClean="0"/>
              <a:t>le terme français est d’origine grecque tandis que son </a:t>
            </a:r>
            <a:r>
              <a:rPr lang="fr-FR" altLang="mk-MK" dirty="0" smtClean="0">
                <a:latin typeface="Times New Roman" panose="02020603050405020304" pitchFamily="18" charset="0"/>
              </a:rPr>
              <a:t>équivalent macédonien est une calque du terme grec</a:t>
            </a:r>
            <a:endParaRPr lang="fr-FR" altLang="mk-MK" dirty="0" smtClean="0"/>
          </a:p>
          <a:p>
            <a:r>
              <a:rPr lang="fr-FR" altLang="mk-MK" dirty="0" smtClean="0"/>
              <a:t>La sp</a:t>
            </a:r>
            <a:r>
              <a:rPr lang="fr-FR" altLang="mk-MK" dirty="0" smtClean="0">
                <a:latin typeface="Times New Roman" panose="02020603050405020304" pitchFamily="18" charset="0"/>
              </a:rPr>
              <a:t>écifique nuance archaïque est présente dans les deux termes</a:t>
            </a:r>
            <a:r>
              <a:rPr lang="en-US" altLang="mk-MK" dirty="0" smtClean="0">
                <a:latin typeface="Times New Roman" panose="02020603050405020304" pitchFamily="18" charset="0"/>
              </a:rPr>
              <a:t> </a:t>
            </a:r>
          </a:p>
          <a:p>
            <a:endParaRPr lang="en-US" altLang="mk-MK" dirty="0" smtClean="0"/>
          </a:p>
        </p:txBody>
      </p:sp>
    </p:spTree>
    <p:extLst>
      <p:ext uri="{BB962C8B-B14F-4D97-AF65-F5344CB8AC3E}">
        <p14:creationId xmlns:p14="http://schemas.microsoft.com/office/powerpoint/2010/main" val="24118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k-MK" altLang="mk-MK" sz="2400" dirty="0" smtClean="0">
                <a:latin typeface="Times New Roman" panose="02020603050405020304" pitchFamily="18" charset="0"/>
              </a:rPr>
              <a:t/>
            </a:r>
            <a:br>
              <a:rPr lang="mk-MK" altLang="mk-MK" sz="2400" dirty="0" smtClean="0">
                <a:latin typeface="Times New Roman" panose="02020603050405020304" pitchFamily="18" charset="0"/>
              </a:rPr>
            </a:br>
            <a:r>
              <a:rPr lang="fr-FR" altLang="mk-MK" sz="2400" dirty="0" smtClean="0">
                <a:latin typeface="Times New Roman" panose="02020603050405020304" pitchFamily="18" charset="0"/>
              </a:rPr>
              <a:t>Termes de l’hébreux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799"/>
            <a:ext cx="10514013" cy="43465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altLang="mk-MK" sz="2400" dirty="0" smtClean="0">
              <a:latin typeface="Times New Roman" panose="02020603050405020304" pitchFamily="18" charset="0"/>
            </a:endParaRPr>
          </a:p>
          <a:p>
            <a:r>
              <a:rPr lang="fr-FR" altLang="mk-MK" sz="2400" dirty="0" smtClean="0">
                <a:latin typeface="Times New Roman" panose="02020603050405020304" pitchFamily="18" charset="0"/>
              </a:rPr>
              <a:t>des lexèmes de ces deux langues sont présents dans les textes religieux macédoniens et français et ont des équivalents correspondants:</a:t>
            </a:r>
          </a:p>
          <a:p>
            <a:r>
              <a:rPr lang="mk-MK" altLang="mk-MK" i="1" dirty="0" smtClean="0"/>
              <a:t>месија-le messi</a:t>
            </a:r>
            <a:r>
              <a:rPr lang="mk-MK" altLang="mk-MK" dirty="0" smtClean="0"/>
              <a:t>; </a:t>
            </a:r>
            <a:r>
              <a:rPr lang="mk-MK" altLang="mk-MK" i="1" dirty="0" smtClean="0"/>
              <a:t>херувими </a:t>
            </a:r>
            <a:r>
              <a:rPr lang="mk-MK" altLang="mk-MK" dirty="0" smtClean="0"/>
              <a:t>/ </a:t>
            </a:r>
            <a:r>
              <a:rPr lang="mk-MK" altLang="mk-MK" i="1" dirty="0" smtClean="0"/>
              <a:t>серафими</a:t>
            </a:r>
            <a:r>
              <a:rPr lang="mk-MK" altLang="mk-MK" dirty="0" smtClean="0"/>
              <a:t> -</a:t>
            </a:r>
            <a:r>
              <a:rPr lang="mk-MK" altLang="mk-MK" i="1" dirty="0" smtClean="0"/>
              <a:t>chér</a:t>
            </a:r>
            <a:r>
              <a:rPr lang="en-US" altLang="mk-MK" i="1" dirty="0" smtClean="0"/>
              <a:t>u</a:t>
            </a:r>
            <a:r>
              <a:rPr lang="mk-MK" altLang="mk-MK" i="1" dirty="0" smtClean="0"/>
              <a:t>bins/ séraphins</a:t>
            </a:r>
            <a:r>
              <a:rPr lang="en-US" altLang="mk-MK" dirty="0" smtClean="0"/>
              <a:t> </a:t>
            </a:r>
            <a:endParaRPr lang="mk-MK" altLang="mk-MK" dirty="0" smtClean="0"/>
          </a:p>
          <a:p>
            <a:r>
              <a:rPr lang="mk-MK" altLang="mk-MK" i="1" dirty="0" smtClean="0"/>
              <a:t>аlléluia </a:t>
            </a:r>
            <a:r>
              <a:rPr lang="mk-MK" altLang="mk-MK" b="1" dirty="0" smtClean="0"/>
              <a:t>/ </a:t>
            </a:r>
            <a:r>
              <a:rPr lang="mk-MK" altLang="mk-MK" i="1" dirty="0" smtClean="0"/>
              <a:t>алелуја; осана/hosanna</a:t>
            </a:r>
            <a:r>
              <a:rPr lang="mk-MK" altLang="mk-MK" dirty="0" smtClean="0"/>
              <a:t> </a:t>
            </a:r>
          </a:p>
          <a:p>
            <a:r>
              <a:rPr lang="fr-FR" altLang="mk-MK" dirty="0" smtClean="0"/>
              <a:t>Le français dispose aussi des formes </a:t>
            </a:r>
            <a:r>
              <a:rPr lang="fr-FR" altLang="mk-MK" dirty="0" smtClean="0">
                <a:latin typeface="Times New Roman" panose="02020603050405020304" pitchFamily="18" charset="0"/>
              </a:rPr>
              <a:t>équivalentes </a:t>
            </a:r>
            <a:r>
              <a:rPr lang="fr-FR" altLang="mk-MK" dirty="0" smtClean="0"/>
              <a:t>françaises</a:t>
            </a:r>
            <a:r>
              <a:rPr lang="en-US" altLang="mk-MK" dirty="0" smtClean="0"/>
              <a:t> </a:t>
            </a:r>
            <a:r>
              <a:rPr lang="mk-MK" altLang="mk-MK" dirty="0" smtClean="0"/>
              <a:t>:</a:t>
            </a:r>
          </a:p>
          <a:p>
            <a:r>
              <a:rPr lang="mk-MK" altLang="mk-MK" i="1" dirty="0" smtClean="0"/>
              <a:t>амен</a:t>
            </a:r>
            <a:r>
              <a:rPr lang="en-US" altLang="mk-MK" dirty="0" smtClean="0"/>
              <a:t> </a:t>
            </a:r>
            <a:r>
              <a:rPr lang="mk-MK" altLang="mk-MK" dirty="0" smtClean="0"/>
              <a:t>-</a:t>
            </a:r>
            <a:r>
              <a:rPr lang="mk-MK" altLang="mk-MK" i="1" dirty="0" smtClean="0"/>
              <a:t>Ainsi soit-il</a:t>
            </a:r>
            <a:r>
              <a:rPr lang="en-US" altLang="mk-MK" dirty="0" smtClean="0"/>
              <a:t> </a:t>
            </a:r>
            <a:endParaRPr lang="mk-MK" altLang="mk-MK" dirty="0" smtClean="0"/>
          </a:p>
          <a:p>
            <a:r>
              <a:rPr lang="mk-MK" altLang="mk-MK" i="1" dirty="0" smtClean="0"/>
              <a:t>Саваот</a:t>
            </a:r>
            <a:r>
              <a:rPr lang="en-US" altLang="mk-MK" dirty="0" smtClean="0"/>
              <a:t> </a:t>
            </a:r>
            <a:r>
              <a:rPr lang="mk-MK" altLang="mk-MK" dirty="0" smtClean="0"/>
              <a:t>-</a:t>
            </a:r>
            <a:r>
              <a:rPr lang="mk-MK" altLang="mk-MK" i="1" dirty="0" smtClean="0"/>
              <a:t>Dieu de l’univers</a:t>
            </a:r>
            <a:r>
              <a:rPr lang="en-US" altLang="mk-MK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6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k-MK" altLang="mk-MK" sz="2400" smtClean="0">
                <a:latin typeface="Times New Roman" panose="02020603050405020304" pitchFamily="18" charset="0"/>
              </a:rPr>
              <a:t/>
            </a:r>
            <a:br>
              <a:rPr lang="mk-MK" altLang="mk-MK" sz="2400" smtClean="0">
                <a:latin typeface="Times New Roman" panose="02020603050405020304" pitchFamily="18" charset="0"/>
              </a:rPr>
            </a:br>
            <a:r>
              <a:rPr lang="en-US" altLang="mk-MK" sz="2400" smtClean="0">
                <a:latin typeface="Times New Roman" panose="02020603050405020304" pitchFamily="18" charset="0"/>
              </a:rPr>
              <a:t>Termes latins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mk-MK" altLang="mk-MK" sz="2400" i="1" dirty="0" smtClean="0">
                <a:latin typeface="Times New Roman" panose="02020603050405020304" pitchFamily="18" charset="0"/>
              </a:rPr>
              <a:t>	</a:t>
            </a:r>
            <a:endParaRPr lang="en-US" altLang="mk-MK" sz="2400" i="1" dirty="0" smtClean="0">
              <a:latin typeface="Times New Roman" panose="02020603050405020304" pitchFamily="18" charset="0"/>
            </a:endParaRPr>
          </a:p>
          <a:p>
            <a:r>
              <a:rPr lang="fr-FR" altLang="mk-MK" sz="2400" dirty="0" smtClean="0">
                <a:latin typeface="Times New Roman" panose="02020603050405020304" pitchFamily="18" charset="0"/>
              </a:rPr>
              <a:t>Les termes latins qu’on retrouve dans les textes orthodoxies macédoniens et français sont rares (le racine latin le plus souvent étant calqué sur un mot grec)</a:t>
            </a:r>
          </a:p>
          <a:p>
            <a:r>
              <a:rPr lang="en-US" altLang="mk-MK" sz="2400" dirty="0" smtClean="0">
                <a:latin typeface="Times New Roman" panose="02020603050405020304" pitchFamily="18" charset="0"/>
              </a:rPr>
              <a:t>Il </a:t>
            </a:r>
            <a:r>
              <a:rPr lang="fr-FR" altLang="mk-MK" sz="2400" dirty="0" smtClean="0">
                <a:latin typeface="Times New Roman" panose="02020603050405020304" pitchFamily="18" charset="0"/>
              </a:rPr>
              <a:t>s’agit des termes qui ne sont pas orthodoxes, mais plutôt chrétiens provenant de l’ époque où le dogme chrétien s’établissait</a:t>
            </a:r>
          </a:p>
          <a:p>
            <a:r>
              <a:rPr lang="mk-MK" altLang="mk-MK" i="1" dirty="0" smtClean="0"/>
              <a:t>консубстанцијалност -consubstantialité</a:t>
            </a:r>
            <a:r>
              <a:rPr lang="en-US" altLang="mk-MK" dirty="0" smtClean="0"/>
              <a:t> </a:t>
            </a:r>
            <a:r>
              <a:rPr lang="mk-MK" altLang="mk-MK" dirty="0" smtClean="0"/>
              <a:t>=</a:t>
            </a:r>
            <a:r>
              <a:rPr lang="en-US" altLang="mk-MK" dirty="0" smtClean="0"/>
              <a:t> </a:t>
            </a:r>
            <a:r>
              <a:rPr lang="fr-FR" altLang="mk-MK" dirty="0" smtClean="0"/>
              <a:t>l’unité</a:t>
            </a:r>
            <a:r>
              <a:rPr lang="fr-FR" altLang="mk-MK" dirty="0" smtClean="0">
                <a:latin typeface="Times New Roman" panose="02020603050405020304" pitchFamily="18" charset="0"/>
              </a:rPr>
              <a:t> et </a:t>
            </a:r>
            <a:r>
              <a:rPr lang="fr-FR" altLang="mk-MK" dirty="0" smtClean="0">
                <a:solidFill>
                  <a:schemeClr val="tx1"/>
                </a:solidFill>
              </a:rPr>
              <a:t>identité </a:t>
            </a:r>
            <a:r>
              <a:rPr lang="fr-FR" altLang="mk-MK" dirty="0" smtClean="0"/>
              <a:t>par la substance du Père et du Fils</a:t>
            </a:r>
          </a:p>
          <a:p>
            <a:r>
              <a:rPr lang="mk-MK" altLang="mk-MK" i="1" dirty="0" smtClean="0"/>
              <a:t>филиокве</a:t>
            </a:r>
            <a:r>
              <a:rPr lang="en-US" altLang="mk-MK" dirty="0" smtClean="0"/>
              <a:t> </a:t>
            </a:r>
            <a:r>
              <a:rPr lang="mk-MK" altLang="mk-MK" dirty="0" smtClean="0"/>
              <a:t> </a:t>
            </a:r>
            <a:r>
              <a:rPr lang="fr-FR" altLang="mk-MK" dirty="0" smtClean="0"/>
              <a:t>une forme latine transcrite</a:t>
            </a:r>
            <a:r>
              <a:rPr lang="en-US" altLang="mk-MK" dirty="0" smtClean="0"/>
              <a:t> du </a:t>
            </a:r>
            <a:r>
              <a:rPr lang="mk-MK" altLang="mk-MK" i="1" dirty="0" smtClean="0"/>
              <a:t>filioque</a:t>
            </a:r>
          </a:p>
          <a:p>
            <a:r>
              <a:rPr lang="fr-FR" altLang="mk-MK" i="1" dirty="0" smtClean="0"/>
              <a:t>Le nom de l’hymne</a:t>
            </a:r>
            <a:r>
              <a:rPr lang="en-US" altLang="mk-MK" i="1" dirty="0" smtClean="0"/>
              <a:t> -</a:t>
            </a:r>
            <a:r>
              <a:rPr lang="mk-MK" altLang="mk-MK" i="1" dirty="0" smtClean="0"/>
              <a:t>Санктус/Sanctus</a:t>
            </a:r>
            <a:r>
              <a:rPr lang="mk-MK" altLang="mk-MK" dirty="0" smtClean="0"/>
              <a:t> </a:t>
            </a:r>
            <a:r>
              <a:rPr lang="en-US" altLang="mk-MK" dirty="0" smtClean="0"/>
              <a:t> </a:t>
            </a:r>
            <a:endParaRPr lang="mk-MK" altLang="mk-MK" dirty="0" smtClean="0"/>
          </a:p>
          <a:p>
            <a:endParaRPr lang="en-US" altLang="mk-MK" dirty="0" smtClean="0"/>
          </a:p>
        </p:txBody>
      </p:sp>
    </p:spTree>
    <p:extLst>
      <p:ext uri="{BB962C8B-B14F-4D97-AF65-F5344CB8AC3E}">
        <p14:creationId xmlns:p14="http://schemas.microsoft.com/office/powerpoint/2010/main" val="29180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k-MK" altLang="mk-MK" sz="2400" smtClean="0">
                <a:latin typeface="Times New Roman" panose="02020603050405020304" pitchFamily="18" charset="0"/>
              </a:rPr>
              <a:t/>
            </a:r>
            <a:br>
              <a:rPr lang="mk-MK" altLang="mk-MK" sz="2400" smtClean="0">
                <a:latin typeface="Times New Roman" panose="02020603050405020304" pitchFamily="18" charset="0"/>
              </a:rPr>
            </a:br>
            <a:r>
              <a:rPr lang="en-US" altLang="mk-MK" sz="2400" smtClean="0">
                <a:latin typeface="Times New Roman" panose="02020603050405020304" pitchFamily="18" charset="0"/>
              </a:rPr>
              <a:t>Termes d’origine italienne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mk-MK" altLang="mk-MK" i="1" smtClean="0"/>
              <a:t>фреска / fresque</a:t>
            </a:r>
            <a:r>
              <a:rPr lang="en-US" altLang="mk-MK" smtClean="0"/>
              <a:t> </a:t>
            </a:r>
            <a:r>
              <a:rPr lang="mk-MK" altLang="mk-MK" smtClean="0"/>
              <a:t>= a fresco</a:t>
            </a:r>
            <a:r>
              <a:rPr lang="en-US" altLang="mk-MK" smtClean="0"/>
              <a:t> </a:t>
            </a:r>
            <a:endParaRPr lang="mk-MK" altLang="mk-MK" smtClean="0"/>
          </a:p>
          <a:p>
            <a:r>
              <a:rPr lang="mk-MK" altLang="mk-MK" i="1" smtClean="0"/>
              <a:t>мандорла/ mandorle</a:t>
            </a:r>
            <a:r>
              <a:rPr lang="en-US" altLang="mk-MK" smtClean="0"/>
              <a:t> </a:t>
            </a:r>
            <a:r>
              <a:rPr lang="mk-MK" altLang="mk-MK" smtClean="0"/>
              <a:t>=</a:t>
            </a:r>
            <a:r>
              <a:rPr lang="mk-MK" altLang="mk-MK" i="1" smtClean="0"/>
              <a:t>mandorla</a:t>
            </a:r>
            <a:r>
              <a:rPr lang="en-US" altLang="mk-MK" smtClean="0"/>
              <a:t> </a:t>
            </a:r>
            <a:r>
              <a:rPr lang="mk-MK" altLang="mk-MK" smtClean="0"/>
              <a:t>(</a:t>
            </a:r>
            <a:r>
              <a:rPr lang="en-US" altLang="mk-MK" smtClean="0"/>
              <a:t>amende</a:t>
            </a:r>
            <a:r>
              <a:rPr lang="mk-MK" altLang="mk-MK" smtClean="0"/>
              <a:t>)</a:t>
            </a:r>
            <a:endParaRPr lang="en-US" altLang="mk-MK" smtClean="0"/>
          </a:p>
        </p:txBody>
      </p:sp>
    </p:spTree>
    <p:extLst>
      <p:ext uri="{BB962C8B-B14F-4D97-AF65-F5344CB8AC3E}">
        <p14:creationId xmlns:p14="http://schemas.microsoft.com/office/powerpoint/2010/main" val="20065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k-MK" altLang="mk-MK" sz="2400" b="1" smtClean="0">
                <a:latin typeface="Times New Roman" panose="02020603050405020304" pitchFamily="18" charset="0"/>
              </a:rPr>
              <a:t/>
            </a:r>
            <a:br>
              <a:rPr lang="mk-MK" altLang="mk-MK" sz="2400" b="1" smtClean="0">
                <a:latin typeface="Times New Roman" panose="02020603050405020304" pitchFamily="18" charset="0"/>
              </a:rPr>
            </a:br>
            <a:r>
              <a:rPr lang="en-US" altLang="mk-MK" sz="2400" smtClean="0">
                <a:latin typeface="Times New Roman" panose="02020603050405020304" pitchFamily="18" charset="0"/>
              </a:rPr>
              <a:t>Termes d’origine russe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4313"/>
            <a:ext cx="10514013" cy="4691062"/>
          </a:xfrm>
        </p:spPr>
        <p:txBody>
          <a:bodyPr/>
          <a:lstStyle/>
          <a:p>
            <a:endParaRPr lang="en-US" altLang="mk-MK" sz="2400" i="1" dirty="0" smtClean="0">
              <a:latin typeface="Times New Roman" panose="02020603050405020304" pitchFamily="18" charset="0"/>
            </a:endParaRPr>
          </a:p>
          <a:p>
            <a:endParaRPr lang="en-US" altLang="mk-MK" sz="2400" i="1" dirty="0" smtClean="0">
              <a:latin typeface="Times New Roman" panose="02020603050405020304" pitchFamily="18" charset="0"/>
            </a:endParaRPr>
          </a:p>
          <a:p>
            <a:r>
              <a:rPr lang="en-US" altLang="mk-MK" sz="2400" i="1" dirty="0" smtClean="0">
                <a:latin typeface="Times New Roman" panose="02020603050405020304" pitchFamily="18" charset="0"/>
              </a:rPr>
              <a:t>D</a:t>
            </a:r>
            <a:r>
              <a:rPr lang="mk-MK" altLang="mk-MK" sz="2400" i="1" dirty="0" smtClean="0"/>
              <a:t>é</a:t>
            </a:r>
            <a:r>
              <a:rPr lang="en-US" altLang="mk-MK" sz="2400" i="1" dirty="0" err="1" smtClean="0"/>
              <a:t>signent</a:t>
            </a:r>
            <a:r>
              <a:rPr lang="en-US" altLang="mk-MK" sz="2400" i="1" dirty="0" smtClean="0"/>
              <a:t> des concepts </a:t>
            </a:r>
            <a:r>
              <a:rPr lang="en-US" altLang="mk-MK" sz="2400" i="1" dirty="0" err="1" smtClean="0"/>
              <a:t>caract</a:t>
            </a:r>
            <a:r>
              <a:rPr lang="mk-MK" altLang="mk-MK" sz="2400" i="1" dirty="0" smtClean="0"/>
              <a:t>é</a:t>
            </a:r>
            <a:r>
              <a:rPr lang="en-US" altLang="mk-MK" sz="2400" i="1" dirty="0" err="1" smtClean="0"/>
              <a:t>ristiques</a:t>
            </a:r>
            <a:r>
              <a:rPr lang="en-US" altLang="mk-MK" sz="2400" i="1" dirty="0" smtClean="0"/>
              <a:t> pour </a:t>
            </a:r>
            <a:r>
              <a:rPr lang="en-US" altLang="mk-MK" sz="2400" i="1" dirty="0" err="1" smtClean="0"/>
              <a:t>l’orthodoxie</a:t>
            </a:r>
            <a:r>
              <a:rPr lang="en-US" altLang="mk-MK" sz="2400" i="1" dirty="0" smtClean="0"/>
              <a:t> et pour </a:t>
            </a:r>
            <a:r>
              <a:rPr lang="en-US" altLang="mk-MK" sz="2400" i="1" dirty="0" err="1" smtClean="0"/>
              <a:t>lesquels</a:t>
            </a:r>
            <a:r>
              <a:rPr lang="en-US" altLang="mk-MK" sz="2400" i="1" dirty="0" smtClean="0"/>
              <a:t> </a:t>
            </a:r>
            <a:r>
              <a:rPr lang="en-US" altLang="mk-MK" sz="2400" i="1" dirty="0" err="1" smtClean="0"/>
              <a:t>il</a:t>
            </a:r>
            <a:r>
              <a:rPr lang="en-US" altLang="mk-MK" sz="2400" i="1" dirty="0" smtClean="0"/>
              <a:t> </a:t>
            </a:r>
            <a:r>
              <a:rPr lang="en-US" altLang="mk-MK" sz="2400" i="1" dirty="0" err="1" smtClean="0"/>
              <a:t>n’y</a:t>
            </a:r>
            <a:r>
              <a:rPr lang="en-US" altLang="mk-MK" sz="2400" i="1" dirty="0" smtClean="0"/>
              <a:t> a pas de d</a:t>
            </a:r>
            <a:r>
              <a:rPr lang="mk-MK" altLang="mk-MK" sz="2400" i="1" dirty="0" smtClean="0"/>
              <a:t>é</a:t>
            </a:r>
            <a:r>
              <a:rPr lang="fr-FR" altLang="mk-MK" sz="2400" i="1" dirty="0" smtClean="0"/>
              <a:t>nominations </a:t>
            </a:r>
            <a:r>
              <a:rPr lang="fr-FR" altLang="mk-MK" sz="2400" i="1" dirty="0" err="1" smtClean="0"/>
              <a:t>correspondentes</a:t>
            </a:r>
            <a:r>
              <a:rPr lang="fr-FR" altLang="mk-MK" sz="2400" i="1" dirty="0" smtClean="0"/>
              <a:t> en français</a:t>
            </a:r>
            <a:r>
              <a:rPr lang="en-US" altLang="mk-MK" sz="2400" i="1" dirty="0" smtClean="0"/>
              <a:t>:</a:t>
            </a:r>
          </a:p>
          <a:p>
            <a:r>
              <a:rPr lang="fr-FR" altLang="mk-MK" sz="2400" i="1" dirty="0" smtClean="0">
                <a:latin typeface="Times New Roman" panose="02020603050405020304" pitchFamily="18" charset="0"/>
              </a:rPr>
              <a:t>Emprunts</a:t>
            </a:r>
            <a:r>
              <a:rPr lang="en-US" altLang="mk-MK" sz="2400" i="1" dirty="0" smtClean="0">
                <a:latin typeface="Times New Roman" panose="02020603050405020304" pitchFamily="18" charset="0"/>
              </a:rPr>
              <a:t> </a:t>
            </a:r>
            <a:r>
              <a:rPr lang="fr-FR" altLang="mk-MK" sz="2400" i="1" dirty="0" smtClean="0">
                <a:latin typeface="Times New Roman" panose="02020603050405020304" pitchFamily="18" charset="0"/>
              </a:rPr>
              <a:t>russes</a:t>
            </a:r>
          </a:p>
          <a:p>
            <a:r>
              <a:rPr lang="mk-MK" altLang="mk-MK" i="1" dirty="0" smtClean="0"/>
              <a:t>јуродиви</a:t>
            </a:r>
            <a:r>
              <a:rPr lang="en-US" altLang="mk-MK" dirty="0" smtClean="0"/>
              <a:t> </a:t>
            </a:r>
            <a:r>
              <a:rPr lang="mk-MK" altLang="mk-MK" dirty="0" smtClean="0"/>
              <a:t>-</a:t>
            </a:r>
            <a:r>
              <a:rPr lang="mk-MK" altLang="mk-MK" i="1" dirty="0" smtClean="0"/>
              <a:t>iourodivy</a:t>
            </a:r>
            <a:r>
              <a:rPr lang="en-US" altLang="mk-MK" dirty="0" smtClean="0"/>
              <a:t> </a:t>
            </a:r>
            <a:r>
              <a:rPr lang="mk-MK" altLang="mk-MK" dirty="0" smtClean="0"/>
              <a:t>/ </a:t>
            </a:r>
            <a:r>
              <a:rPr lang="mk-MK" altLang="mk-MK" i="1" dirty="0" smtClean="0"/>
              <a:t>iourodivye</a:t>
            </a:r>
            <a:r>
              <a:rPr lang="en-US" altLang="mk-MK" dirty="0" smtClean="0"/>
              <a:t> </a:t>
            </a:r>
            <a:r>
              <a:rPr lang="mk-MK" altLang="mk-MK" dirty="0" smtClean="0"/>
              <a:t>(</a:t>
            </a:r>
            <a:r>
              <a:rPr lang="en-US" altLang="mk-MK" dirty="0" err="1" smtClean="0"/>
              <a:t>pl</a:t>
            </a:r>
            <a:r>
              <a:rPr lang="mk-MK" altLang="mk-MK" dirty="0" smtClean="0"/>
              <a:t>.)=</a:t>
            </a:r>
            <a:r>
              <a:rPr lang="mk-MK" altLang="mk-MK" i="1" dirty="0" smtClean="0"/>
              <a:t>fols-en-Christ</a:t>
            </a:r>
            <a:r>
              <a:rPr lang="en-US" altLang="mk-MK" dirty="0" smtClean="0"/>
              <a:t> </a:t>
            </a:r>
            <a:endParaRPr lang="mk-MK" altLang="mk-MK" dirty="0" smtClean="0"/>
          </a:p>
          <a:p>
            <a:endParaRPr lang="mk-MK" altLang="mk-MK" dirty="0" smtClean="0"/>
          </a:p>
          <a:p>
            <a:r>
              <a:rPr lang="mk-MK" altLang="mk-MK" i="1" dirty="0" smtClean="0"/>
              <a:t>старец</a:t>
            </a:r>
            <a:r>
              <a:rPr lang="mk-MK" altLang="mk-MK" dirty="0" smtClean="0"/>
              <a:t> (</a:t>
            </a:r>
            <a:r>
              <a:rPr lang="en-US" altLang="mk-MK" dirty="0" smtClean="0"/>
              <a:t>maître, </a:t>
            </a:r>
            <a:r>
              <a:rPr lang="fr-FR" altLang="mk-MK" dirty="0" smtClean="0"/>
              <a:t>conseiller spirituel</a:t>
            </a:r>
            <a:r>
              <a:rPr lang="mk-MK" altLang="mk-MK" dirty="0" smtClean="0"/>
              <a:t>)=</a:t>
            </a:r>
            <a:r>
              <a:rPr lang="mk-MK" altLang="mk-MK" i="1" dirty="0" smtClean="0"/>
              <a:t>starets</a:t>
            </a:r>
            <a:r>
              <a:rPr lang="mk-MK" altLang="mk-MK" dirty="0" smtClean="0"/>
              <a:t>/</a:t>
            </a:r>
            <a:r>
              <a:rPr lang="mk-MK" altLang="mk-MK" i="1" dirty="0" smtClean="0"/>
              <a:t>staretz</a:t>
            </a:r>
            <a:r>
              <a:rPr lang="mk-MK" altLang="mk-MK" dirty="0" smtClean="0"/>
              <a:t>/</a:t>
            </a:r>
            <a:r>
              <a:rPr lang="mk-MK" altLang="mk-MK" i="1" dirty="0" smtClean="0"/>
              <a:t>staritsa/</a:t>
            </a:r>
            <a:r>
              <a:rPr lang="mk-MK" altLang="mk-MK" dirty="0" smtClean="0"/>
              <a:t> </a:t>
            </a:r>
            <a:r>
              <a:rPr lang="mk-MK" altLang="mk-MK" i="1" dirty="0" smtClean="0"/>
              <a:t>startsy</a:t>
            </a:r>
            <a:r>
              <a:rPr lang="en-US" altLang="mk-MK" dirty="0" smtClean="0"/>
              <a:t> </a:t>
            </a:r>
            <a:r>
              <a:rPr lang="mk-MK" altLang="mk-MK" dirty="0" smtClean="0"/>
              <a:t> </a:t>
            </a:r>
          </a:p>
          <a:p>
            <a:endParaRPr lang="en-US" altLang="mk-MK" dirty="0" smtClean="0"/>
          </a:p>
        </p:txBody>
      </p:sp>
    </p:spTree>
    <p:extLst>
      <p:ext uri="{BB962C8B-B14F-4D97-AF65-F5344CB8AC3E}">
        <p14:creationId xmlns:p14="http://schemas.microsoft.com/office/powerpoint/2010/main" val="116069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246063"/>
            <a:ext cx="10971213" cy="1143000"/>
          </a:xfrm>
        </p:spPr>
        <p:txBody>
          <a:bodyPr/>
          <a:lstStyle/>
          <a:p>
            <a: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Termes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slavon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d’</a:t>
            </a:r>
            <a: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glise</a:t>
            </a:r>
            <a:endParaRPr lang="en-US" altLang="mk-M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fr-FR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dominent dans la terminologie orthodoxe 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donienne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(la 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rédaction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r>
              <a:rPr lang="mk-MK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donienne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cadre de 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l’Eglise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  <a:defRPr/>
            </a:pPr>
            <a:endParaRPr lang="en-US" altLang="mk-M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plus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souvent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ils sont reconnaissables par les terminaisons archaïques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k-MK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mk-MK" alt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ие, -ние:</a:t>
            </a:r>
            <a:r>
              <a:rPr lang="en-US" alt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k-MK" alt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благолепие, искушение, покајание, </a:t>
            </a:r>
            <a:r>
              <a:rPr lang="mk-MK" altLang="mk-MK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созерцание</a:t>
            </a:r>
            <a:endParaRPr lang="en-US" altLang="mk-MK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mk-M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synonymes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mantiques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mac</a:t>
            </a:r>
            <a: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donien</a:t>
            </a:r>
            <a: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k-MK" altLang="mk-MK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богослужение-богослужб</a:t>
            </a:r>
            <a: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n-US" altLang="mk-M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mk-M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k-MK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n’y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qu’un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seul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terme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vieux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slavon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k-MK" alt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молебен-moleben</a:t>
            </a:r>
            <a:r>
              <a:rPr lang="mk-MK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mk-M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mk-MK" altLang="mk-M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4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mk-MK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quivalents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correspondent aux </a:t>
            </a:r>
            <a:r>
              <a:rPr lang="fr-FR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lexèmes contemporains</a:t>
            </a:r>
            <a:r>
              <a:rPr lang="mk-MK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mk-MK" alt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благолепие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mk-MK" alt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beauté</a:t>
            </a:r>
            <a:r>
              <a:rPr lang="en-US" alt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mk-MK" alt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енчание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marriage,</a:t>
            </a:r>
            <a:r>
              <a:rPr 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подобие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ressemblance</a:t>
            </a:r>
            <a:r>
              <a:rPr 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смирение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humilit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</a:p>
          <a:p>
            <a:pPr>
              <a:defRPr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s’agit des calques slaves des termes composés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grecs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(en </a:t>
            </a:r>
            <a:r>
              <a:rPr lang="en-US" altLang="mk-M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en-US" alt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terme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grec</a:t>
            </a:r>
            <a:r>
              <a:rPr lang="en-US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mk-MK" i="1" dirty="0" smtClean="0"/>
              <a:t>Богородица </a:t>
            </a:r>
            <a:r>
              <a:rPr lang="mk-MK" i="1" dirty="0"/>
              <a:t>- </a:t>
            </a:r>
            <a:r>
              <a:rPr lang="mk-MK" i="1" dirty="0" smtClean="0"/>
              <a:t>Theotokos</a:t>
            </a:r>
            <a:r>
              <a:rPr lang="en-US" i="1" dirty="0" smtClean="0"/>
              <a:t>,</a:t>
            </a:r>
            <a:r>
              <a:rPr lang="mk-MK" i="1" dirty="0" smtClean="0"/>
              <a:t>великомаченик – megalomartyr</a:t>
            </a:r>
            <a:r>
              <a:rPr lang="en-US" i="1" dirty="0" smtClean="0"/>
              <a:t>, </a:t>
            </a:r>
            <a:endParaRPr lang="mk-MK" i="1" dirty="0"/>
          </a:p>
          <a:p>
            <a:pPr marL="0" indent="0">
              <a:buNone/>
            </a:pPr>
            <a:r>
              <a:rPr lang="mk-MK" i="1" dirty="0"/>
              <a:t>чудотворец - thaumaturge </a:t>
            </a:r>
            <a:endParaRPr lang="mk-MK" b="1" dirty="0"/>
          </a:p>
          <a:p>
            <a:pPr>
              <a:defRPr/>
            </a:pPr>
            <a:endParaRPr lang="en-US" altLang="mk-MK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4055341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mk-MK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termes du slavon d’</a:t>
            </a:r>
            <a:r>
              <a:rPr lang="mk-MK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glise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connotent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certaine nuance po</a:t>
            </a:r>
            <a:r>
              <a:rPr lang="mk-MK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tique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archaïque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n’est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 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toujours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transmise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traduction</a:t>
            </a:r>
            <a:r>
              <a:rPr lang="en-US" alt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endParaRPr lang="en-US" altLang="mk-M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mk-MK" dirty="0" smtClean="0"/>
          </a:p>
          <a:p>
            <a:r>
              <a:rPr lang="mk-MK" altLang="mk-MK" dirty="0" smtClean="0"/>
              <a:t>Божја благодат - </a:t>
            </a:r>
            <a:r>
              <a:rPr lang="mk-MK" altLang="mk-MK" i="1" dirty="0" smtClean="0"/>
              <a:t>la grâce de Dieu</a:t>
            </a:r>
            <a:r>
              <a:rPr lang="en-US" altLang="mk-MK" dirty="0" smtClean="0"/>
              <a:t> </a:t>
            </a:r>
            <a:endParaRPr lang="mk-MK" altLang="mk-MK" dirty="0" smtClean="0"/>
          </a:p>
          <a:p>
            <a:endParaRPr lang="mk-MK" altLang="mk-MK" dirty="0" smtClean="0"/>
          </a:p>
          <a:p>
            <a:r>
              <a:rPr lang="mk-MK" altLang="mk-MK" i="1" dirty="0" smtClean="0"/>
              <a:t>подвижник, подвижништво</a:t>
            </a:r>
            <a:r>
              <a:rPr lang="mk-MK" altLang="mk-MK" dirty="0" smtClean="0"/>
              <a:t> </a:t>
            </a:r>
            <a:r>
              <a:rPr lang="en-US" altLang="mk-MK" dirty="0" err="1" smtClean="0"/>
              <a:t>synonyme</a:t>
            </a:r>
            <a:r>
              <a:rPr lang="en-US" altLang="mk-MK" dirty="0" smtClean="0"/>
              <a:t> du </a:t>
            </a:r>
            <a:r>
              <a:rPr lang="en-US" altLang="mk-MK" dirty="0" err="1" smtClean="0"/>
              <a:t>terme</a:t>
            </a:r>
            <a:r>
              <a:rPr lang="en-US" altLang="mk-MK" dirty="0" smtClean="0"/>
              <a:t> </a:t>
            </a:r>
            <a:r>
              <a:rPr lang="mk-MK" altLang="mk-MK" i="1" dirty="0" smtClean="0"/>
              <a:t>аскет, аскетизам</a:t>
            </a:r>
            <a:r>
              <a:rPr lang="en-US" altLang="mk-MK" dirty="0" smtClean="0"/>
              <a:t> </a:t>
            </a:r>
            <a:r>
              <a:rPr lang="mk-MK" altLang="mk-MK" dirty="0" smtClean="0"/>
              <a:t>=</a:t>
            </a:r>
            <a:r>
              <a:rPr lang="mk-MK" altLang="mk-MK" i="1" dirty="0" smtClean="0"/>
              <a:t>ascète</a:t>
            </a:r>
            <a:r>
              <a:rPr lang="en-US" altLang="mk-MK" dirty="0" smtClean="0"/>
              <a:t> </a:t>
            </a:r>
            <a:r>
              <a:rPr lang="mk-MK" altLang="mk-MK" dirty="0" smtClean="0"/>
              <a:t>/</a:t>
            </a:r>
            <a:r>
              <a:rPr lang="mk-MK" altLang="mk-MK" i="1" dirty="0" smtClean="0"/>
              <a:t>ascétisme</a:t>
            </a:r>
            <a:r>
              <a:rPr lang="en-US" altLang="mk-MK" dirty="0" smtClean="0"/>
              <a:t> </a:t>
            </a:r>
            <a:r>
              <a:rPr lang="mk-MK" altLang="mk-MK" dirty="0" smtClean="0"/>
              <a:t>/</a:t>
            </a:r>
            <a:r>
              <a:rPr lang="mk-MK" altLang="mk-MK" i="1" dirty="0" smtClean="0"/>
              <a:t>lutte spirituelle</a:t>
            </a:r>
            <a:r>
              <a:rPr lang="en-US" altLang="mk-MK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418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mk-M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90687"/>
            <a:ext cx="10514013" cy="4484687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Il </a:t>
            </a:r>
            <a:r>
              <a:rPr lang="fr-FR" dirty="0"/>
              <a:t>y a </a:t>
            </a:r>
            <a:r>
              <a:rPr lang="fr-FR" dirty="0" smtClean="0"/>
              <a:t>un haut degré d’</a:t>
            </a:r>
            <a:r>
              <a:rPr lang="fr-FR" dirty="0"/>
              <a:t> </a:t>
            </a:r>
            <a:r>
              <a:rPr lang="fr-FR" dirty="0" smtClean="0"/>
              <a:t>équivalence en ce qui concerne l’origine étymologique des termes du </a:t>
            </a:r>
            <a:r>
              <a:rPr lang="fr-FR" dirty="0"/>
              <a:t>grec, </a:t>
            </a:r>
            <a:r>
              <a:rPr lang="fr-FR" dirty="0" smtClean="0"/>
              <a:t>de l'hébreu</a:t>
            </a:r>
            <a:r>
              <a:rPr lang="fr-FR" dirty="0"/>
              <a:t>, </a:t>
            </a:r>
            <a:r>
              <a:rPr lang="fr-FR" dirty="0" smtClean="0"/>
              <a:t>du latin </a:t>
            </a:r>
            <a:r>
              <a:rPr lang="fr-FR" dirty="0"/>
              <a:t>et </a:t>
            </a:r>
            <a:r>
              <a:rPr lang="fr-FR" dirty="0" smtClean="0"/>
              <a:t>de l'italien</a:t>
            </a:r>
            <a:endParaRPr lang="mk-MK" altLang="mk-MK" dirty="0" smtClean="0"/>
          </a:p>
          <a:p>
            <a:r>
              <a:rPr lang="fr-FR" dirty="0" smtClean="0"/>
              <a:t>certains </a:t>
            </a:r>
            <a:r>
              <a:rPr lang="fr-FR" dirty="0"/>
              <a:t>concepts </a:t>
            </a:r>
            <a:r>
              <a:rPr lang="fr-FR" dirty="0" smtClean="0"/>
              <a:t>de ce </a:t>
            </a:r>
            <a:r>
              <a:rPr lang="fr-FR" dirty="0"/>
              <a:t>domaine </a:t>
            </a:r>
            <a:r>
              <a:rPr lang="fr-FR" dirty="0" smtClean="0"/>
              <a:t>sont désignés </a:t>
            </a:r>
            <a:r>
              <a:rPr lang="fr-FR" dirty="0"/>
              <a:t>dans la langue française</a:t>
            </a:r>
            <a:r>
              <a:rPr lang="fr-FR" dirty="0" smtClean="0"/>
              <a:t> par des emprunts </a:t>
            </a:r>
            <a:r>
              <a:rPr lang="fr-FR" dirty="0"/>
              <a:t>russes, </a:t>
            </a:r>
            <a:r>
              <a:rPr lang="fr-FR" dirty="0" smtClean="0"/>
              <a:t>perçus </a:t>
            </a:r>
            <a:r>
              <a:rPr lang="fr-FR" dirty="0"/>
              <a:t>comme </a:t>
            </a:r>
            <a:r>
              <a:rPr lang="fr-FR" dirty="0" smtClean="0"/>
              <a:t>inhabituels, étranges par leur forme</a:t>
            </a:r>
            <a:endParaRPr lang="mk-MK" altLang="mk-MK" dirty="0" smtClean="0"/>
          </a:p>
          <a:p>
            <a:r>
              <a:rPr lang="fr-FR" dirty="0" smtClean="0"/>
              <a:t>il </a:t>
            </a:r>
            <a:r>
              <a:rPr lang="fr-FR" dirty="0"/>
              <a:t>y a un certain nombre de </a:t>
            </a:r>
            <a:r>
              <a:rPr lang="fr-FR" dirty="0" smtClean="0"/>
              <a:t>lexèmes orthodoxes macédoniens, provenant du slavon d’église dont la nuance archaïque </a:t>
            </a:r>
            <a:r>
              <a:rPr lang="fr-FR" dirty="0"/>
              <a:t>et poétique </a:t>
            </a:r>
            <a:r>
              <a:rPr lang="fr-FR" dirty="0" smtClean="0"/>
              <a:t>n’est pas transmise dans la traduction française</a:t>
            </a:r>
            <a:endParaRPr lang="en-US" altLang="mk-MK" dirty="0" smtClean="0"/>
          </a:p>
        </p:txBody>
      </p:sp>
    </p:spTree>
    <p:extLst>
      <p:ext uri="{BB962C8B-B14F-4D97-AF65-F5344CB8AC3E}">
        <p14:creationId xmlns:p14="http://schemas.microsoft.com/office/powerpoint/2010/main" val="37835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mk-MK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mk-MK" altLang="mk-MK" dirty="0" smtClean="0"/>
          </a:p>
          <a:p>
            <a:pPr algn="ctr"/>
            <a:endParaRPr lang="en-US" altLang="mk-MK" dirty="0" smtClean="0"/>
          </a:p>
          <a:p>
            <a:pPr marL="0" indent="0" algn="ctr">
              <a:buNone/>
            </a:pPr>
            <a:endParaRPr lang="en-US" altLang="mk-MK" dirty="0"/>
          </a:p>
          <a:p>
            <a:pPr marL="0" indent="0" algn="ctr">
              <a:buNone/>
            </a:pPr>
            <a:r>
              <a:rPr lang="en-US" altLang="mk-MK" sz="2400" b="1" i="1" dirty="0" smtClean="0"/>
              <a:t>Je </a:t>
            </a:r>
            <a:r>
              <a:rPr lang="en-US" altLang="mk-MK" sz="2400" b="1" i="1" dirty="0" err="1" smtClean="0"/>
              <a:t>vous</a:t>
            </a:r>
            <a:r>
              <a:rPr lang="en-US" altLang="mk-MK" sz="2400" b="1" i="1" dirty="0" smtClean="0"/>
              <a:t> </a:t>
            </a:r>
            <a:r>
              <a:rPr lang="en-US" altLang="mk-MK" sz="2400" b="1" i="1" dirty="0" err="1" smtClean="0"/>
              <a:t>remercie</a:t>
            </a:r>
            <a:r>
              <a:rPr lang="en-US" altLang="mk-MK" sz="2400" b="1" i="1" dirty="0" smtClean="0"/>
              <a:t> de </a:t>
            </a:r>
            <a:r>
              <a:rPr lang="en-US" altLang="mk-MK" sz="2400" b="1" i="1" dirty="0" err="1" smtClean="0"/>
              <a:t>votre</a:t>
            </a:r>
            <a:r>
              <a:rPr lang="en-US" altLang="mk-MK" sz="2400" b="1" i="1" dirty="0" smtClean="0"/>
              <a:t> attention!</a:t>
            </a:r>
            <a:endParaRPr lang="mk-MK" altLang="mk-MK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0195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06706" y="568345"/>
            <a:ext cx="8897565" cy="318759"/>
          </a:xfrm>
        </p:spPr>
        <p:txBody>
          <a:bodyPr>
            <a:normAutofit fontScale="90000"/>
          </a:bodyPr>
          <a:lstStyle/>
          <a:p>
            <a:endParaRPr lang="en-US" altLang="mk-MK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1225" y="1604963"/>
            <a:ext cx="10669588" cy="4524375"/>
          </a:xfrm>
        </p:spPr>
        <p:txBody>
          <a:bodyPr>
            <a:normAutofit fontScale="92500" lnSpcReduction="10000"/>
          </a:bodyPr>
          <a:lstStyle/>
          <a:p>
            <a:endParaRPr lang="en-US" altLang="mk-MK" sz="2400" b="1" i="1" dirty="0" smtClean="0">
              <a:latin typeface="Times New Roman" panose="02020603050405020304" pitchFamily="18" charset="0"/>
            </a:endParaRPr>
          </a:p>
          <a:p>
            <a:endParaRPr lang="fr-FR" altLang="mk-MK" sz="2400" b="1" i="1" dirty="0" smtClean="0">
              <a:latin typeface="Times New Roman" panose="02020603050405020304" pitchFamily="18" charset="0"/>
            </a:endParaRPr>
          </a:p>
          <a:p>
            <a:endParaRPr lang="mk-MK" altLang="mk-MK" sz="2400" b="1" i="1" dirty="0" smtClean="0">
              <a:latin typeface="Times New Roman" panose="02020603050405020304" pitchFamily="18" charset="0"/>
            </a:endParaRPr>
          </a:p>
          <a:p>
            <a:r>
              <a:rPr lang="fr-FR" altLang="mk-MK" sz="2400" b="1" i="1" dirty="0" smtClean="0">
                <a:latin typeface="Times New Roman" panose="02020603050405020304" pitchFamily="18" charset="0"/>
              </a:rPr>
              <a:t>Les défis de traduction des textes religieux sont nombreux:</a:t>
            </a:r>
            <a:r>
              <a:rPr lang="mk-MK" altLang="mk-MK" sz="2400" b="1" i="1" dirty="0" smtClean="0">
                <a:latin typeface="Times New Roman" panose="02020603050405020304" pitchFamily="18" charset="0"/>
              </a:rPr>
              <a:t> </a:t>
            </a:r>
            <a:r>
              <a:rPr lang="mk-MK" altLang="mk-MK" sz="2400" b="1" dirty="0" smtClean="0">
                <a:latin typeface="Times New Roman" panose="02020603050405020304" pitchFamily="18" charset="0"/>
              </a:rPr>
              <a:t>(</a:t>
            </a:r>
            <a:r>
              <a:rPr lang="en-US" altLang="mk-MK" sz="2400" b="1" dirty="0" smtClean="0">
                <a:latin typeface="Times New Roman" panose="02020603050405020304" pitchFamily="18" charset="0"/>
              </a:rPr>
              <a:t>la Bible</a:t>
            </a:r>
            <a:r>
              <a:rPr lang="mk-MK" altLang="mk-MK" sz="2400" b="1" dirty="0" smtClean="0">
                <a:latin typeface="Times New Roman" panose="02020603050405020304" pitchFamily="18" charset="0"/>
              </a:rPr>
              <a:t>)</a:t>
            </a:r>
            <a:endParaRPr lang="fr-FR" altLang="mk-MK" sz="2400" b="1" i="1" dirty="0" smtClean="0">
              <a:latin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•"/>
            </a:pPr>
            <a:endParaRPr lang="en-US" altLang="mk-MK" sz="2400" dirty="0" smtClean="0">
              <a:latin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•"/>
            </a:pPr>
            <a:r>
              <a:rPr lang="en-US" altLang="mk-MK" sz="2400" dirty="0" smtClean="0">
                <a:latin typeface="Times New Roman" panose="02020603050405020304" pitchFamily="18" charset="0"/>
              </a:rPr>
              <a:t>La nature </a:t>
            </a:r>
            <a:r>
              <a:rPr lang="en-US" altLang="mk-MK" sz="2400" dirty="0" err="1" smtClean="0">
                <a:latin typeface="Times New Roman" panose="02020603050405020304" pitchFamily="18" charset="0"/>
              </a:rPr>
              <a:t>même</a:t>
            </a:r>
            <a:r>
              <a:rPr lang="en-US" altLang="mk-MK" sz="2400" dirty="0" smtClean="0">
                <a:latin typeface="Times New Roman" panose="02020603050405020304" pitchFamily="18" charset="0"/>
              </a:rPr>
              <a:t> du </a:t>
            </a:r>
            <a:r>
              <a:rPr lang="fr-FR" altLang="mk-MK" sz="2400" dirty="0" smtClean="0">
                <a:latin typeface="Times New Roman" panose="02020603050405020304" pitchFamily="18" charset="0"/>
              </a:rPr>
              <a:t>processus</a:t>
            </a:r>
            <a:r>
              <a:rPr lang="en-US" altLang="mk-MK" sz="2400" dirty="0" smtClean="0">
                <a:latin typeface="Times New Roman" panose="02020603050405020304" pitchFamily="18" charset="0"/>
              </a:rPr>
              <a:t> de </a:t>
            </a:r>
            <a:r>
              <a:rPr lang="fr-FR" altLang="mk-MK" sz="2400" dirty="0" smtClean="0">
                <a:latin typeface="Times New Roman" panose="02020603050405020304" pitchFamily="18" charset="0"/>
              </a:rPr>
              <a:t>traduction</a:t>
            </a:r>
            <a:r>
              <a:rPr lang="en-US" altLang="mk-MK" sz="2400" dirty="0" smtClean="0">
                <a:latin typeface="Times New Roman" panose="02020603050405020304" pitchFamily="18" charset="0"/>
              </a:rPr>
              <a:t>;</a:t>
            </a:r>
          </a:p>
          <a:p>
            <a:pPr>
              <a:buFont typeface="Times New Roman" panose="02020603050405020304" pitchFamily="18" charset="0"/>
              <a:buChar char="•"/>
            </a:pPr>
            <a:r>
              <a:rPr lang="fr-FR" altLang="mk-MK" sz="2400" dirty="0" smtClean="0">
                <a:latin typeface="Times New Roman" panose="02020603050405020304" pitchFamily="18" charset="0"/>
              </a:rPr>
              <a:t>Les différences géographiques, culturelles, nationales etc.</a:t>
            </a:r>
          </a:p>
          <a:p>
            <a:pPr>
              <a:buFont typeface="Times New Roman" panose="02020603050405020304" pitchFamily="18" charset="0"/>
              <a:buChar char="•"/>
            </a:pPr>
            <a:r>
              <a:rPr lang="fr-FR" altLang="mk-MK" sz="2400" dirty="0" smtClean="0">
                <a:latin typeface="Times New Roman" panose="02020603050405020304" pitchFamily="18" charset="0"/>
              </a:rPr>
              <a:t>La fidélité à la parole de Dieu;</a:t>
            </a:r>
          </a:p>
          <a:p>
            <a:pPr>
              <a:buFont typeface="Times New Roman" panose="02020603050405020304" pitchFamily="18" charset="0"/>
              <a:buChar char="•"/>
            </a:pPr>
            <a:r>
              <a:rPr lang="fr-FR" altLang="mk-MK" sz="2400" dirty="0" smtClean="0">
                <a:latin typeface="Times New Roman" panose="02020603050405020304" pitchFamily="18" charset="0"/>
              </a:rPr>
              <a:t>Le caractère archaïque des textes religieux (continuité) (Crystal –</a:t>
            </a:r>
            <a:r>
              <a:rPr lang="fr-FR" altLang="mk-MK" sz="2400" dirty="0" err="1" smtClean="0">
                <a:latin typeface="Times New Roman" panose="02020603050405020304" pitchFamily="18" charset="0"/>
              </a:rPr>
              <a:t>theolinguistics</a:t>
            </a:r>
            <a:r>
              <a:rPr lang="fr-FR" altLang="mk-MK" sz="2400" dirty="0" smtClean="0">
                <a:latin typeface="Times New Roman" panose="02020603050405020304" pitchFamily="18" charset="0"/>
              </a:rPr>
              <a:t>)</a:t>
            </a:r>
            <a:endParaRPr lang="mk-MK" sz="240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•"/>
            </a:pPr>
            <a:r>
              <a:rPr lang="fr-FR" altLang="mk-MK" sz="2400" dirty="0" smtClean="0">
                <a:latin typeface="Times New Roman" panose="02020603050405020304" pitchFamily="18" charset="0"/>
              </a:rPr>
              <a:t>La sensitivité du public-cible</a:t>
            </a:r>
            <a:r>
              <a:rPr lang="mk-MK" altLang="mk-MK" sz="2400" dirty="0" smtClean="0">
                <a:latin typeface="Times New Roman" panose="02020603050405020304" pitchFamily="18" charset="0"/>
              </a:rPr>
              <a:t>..</a:t>
            </a:r>
            <a:r>
              <a:rPr lang="fr-FR" altLang="mk-MK" sz="24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buFont typeface="Times New Roman" panose="02020603050405020304" pitchFamily="18" charset="0"/>
              <a:buChar char="•"/>
            </a:pPr>
            <a:endParaRPr lang="mk-MK" altLang="mk-MK" sz="2400" dirty="0" smtClean="0">
              <a:latin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•"/>
            </a:pPr>
            <a:endParaRPr lang="mk-MK" altLang="mk-MK" sz="2400" dirty="0" smtClean="0">
              <a:latin typeface="Times New Roman" panose="02020603050405020304" pitchFamily="18" charset="0"/>
            </a:endParaRPr>
          </a:p>
          <a:p>
            <a:endParaRPr lang="mk-MK" sz="2400" dirty="0">
              <a:solidFill>
                <a:srgbClr val="FF0000"/>
              </a:solidFill>
            </a:endParaRPr>
          </a:p>
          <a:p>
            <a:pPr>
              <a:buFont typeface="Times New Roman" panose="02020603050405020304" pitchFamily="18" charset="0"/>
              <a:buChar char="•"/>
            </a:pPr>
            <a:endParaRPr lang="mk-MK" sz="2400" dirty="0">
              <a:solidFill>
                <a:srgbClr val="FF0000"/>
              </a:solidFill>
            </a:endParaRPr>
          </a:p>
          <a:p>
            <a:pPr>
              <a:buFont typeface="Times New Roman" panose="02020603050405020304" pitchFamily="18" charset="0"/>
              <a:buChar char="•"/>
            </a:pPr>
            <a:endParaRPr lang="fr-FR" altLang="mk-MK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766763" y="476250"/>
            <a:ext cx="10515600" cy="2592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mk-MK" sz="2400" b="1" i="1" smtClean="0">
                <a:latin typeface="Times New Roman" panose="02020603050405020304" pitchFamily="18" charset="0"/>
              </a:rPr>
              <a:t/>
            </a:r>
            <a:br>
              <a:rPr lang="en-US" altLang="mk-MK" sz="2400" b="1" i="1" smtClean="0">
                <a:latin typeface="Times New Roman" panose="02020603050405020304" pitchFamily="18" charset="0"/>
              </a:rPr>
            </a:br>
            <a:r>
              <a:rPr lang="en-US" altLang="mk-MK" sz="2400" b="1" i="1" smtClean="0">
                <a:latin typeface="Times New Roman" panose="02020603050405020304" pitchFamily="18" charset="0"/>
              </a:rPr>
              <a:t/>
            </a:r>
            <a:br>
              <a:rPr lang="en-US" altLang="mk-MK" sz="2400" b="1" i="1" smtClean="0">
                <a:latin typeface="Times New Roman" panose="02020603050405020304" pitchFamily="18" charset="0"/>
              </a:rPr>
            </a:br>
            <a:r>
              <a:rPr lang="mk-MK" altLang="mk-MK" sz="2400" i="1" smtClean="0">
                <a:latin typeface="Times New Roman" panose="02020603050405020304" pitchFamily="18" charset="0"/>
              </a:rPr>
              <a:t/>
            </a:r>
            <a:br>
              <a:rPr lang="mk-MK" altLang="mk-MK" sz="2400" i="1" smtClean="0">
                <a:latin typeface="Times New Roman" panose="02020603050405020304" pitchFamily="18" charset="0"/>
              </a:rPr>
            </a:br>
            <a:endParaRPr lang="mk-MK" altLang="mk-MK" sz="2400" i="1" smtClean="0"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271588" y="476250"/>
            <a:ext cx="10515600" cy="589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8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>
              <a:lnSpc>
                <a:spcPct val="8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>
              <a:lnSpc>
                <a:spcPct val="8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>
              <a:lnSpc>
                <a:spcPct val="8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lnSpc>
                <a:spcPct val="8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mk-MK" altLang="mk-MK" dirty="0">
                <a:latin typeface="Times New Roman" panose="02020603050405020304" pitchFamily="18" charset="0"/>
              </a:rPr>
              <a:t> </a:t>
            </a:r>
            <a:endParaRPr lang="en-US" altLang="mk-MK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fr-FR" altLang="mk-MK" sz="2000" b="1" dirty="0" smtClean="0">
                <a:latin typeface="Times New Roman" panose="02020603050405020304" pitchFamily="18" charset="0"/>
              </a:rPr>
              <a:t>La traduction d’un texte orthodoxe</a:t>
            </a:r>
            <a:r>
              <a:rPr lang="en-US" altLang="mk-MK" sz="2000" b="1" dirty="0" smtClean="0">
                <a:latin typeface="Times New Roman" panose="02020603050405020304" pitchFamily="18" charset="0"/>
              </a:rPr>
              <a:t>:</a:t>
            </a:r>
            <a:endParaRPr lang="en-US" altLang="mk-MK" sz="20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fr-FR" altLang="mk-MK" sz="2000" b="1" i="1" dirty="0" smtClean="0">
                <a:latin typeface="Times New Roman" panose="02020603050405020304" pitchFamily="18" charset="0"/>
              </a:rPr>
              <a:t>Deux cultures</a:t>
            </a:r>
            <a:r>
              <a:rPr lang="mk-MK" altLang="mk-MK" sz="2000" b="1" i="1" dirty="0" smtClean="0">
                <a:latin typeface="Times New Roman" panose="02020603050405020304" pitchFamily="18" charset="0"/>
              </a:rPr>
              <a:t>:</a:t>
            </a:r>
            <a:endParaRPr lang="en-US" altLang="mk-MK" sz="2000" b="1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mk-MK" sz="2000" i="1" dirty="0">
                <a:latin typeface="Times New Roman" panose="02020603050405020304" pitchFamily="18" charset="0"/>
              </a:rPr>
              <a:t>la culture </a:t>
            </a:r>
            <a:r>
              <a:rPr lang="fr-FR" altLang="mk-MK" sz="2000" i="1" dirty="0" smtClean="0">
                <a:latin typeface="Times New Roman" panose="02020603050405020304" pitchFamily="18" charset="0"/>
              </a:rPr>
              <a:t>macédonienne</a:t>
            </a:r>
            <a:r>
              <a:rPr lang="mk-MK" altLang="mk-MK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mk-MK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–</a:t>
            </a:r>
            <a:r>
              <a:rPr lang="fr-FR" altLang="mk-MK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essentiellement</a:t>
            </a:r>
            <a:r>
              <a:rPr lang="en-US" altLang="mk-MK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fr-FR" altLang="mk-MK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orthodoxe</a:t>
            </a:r>
            <a:endParaRPr lang="fr-FR" altLang="mk-MK" sz="2000" dirty="0" smtClean="0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altLang="mk-MK" sz="2000" i="1" dirty="0" smtClean="0">
                <a:latin typeface="Times New Roman" panose="02020603050405020304" pitchFamily="18" charset="0"/>
              </a:rPr>
              <a:t>la </a:t>
            </a:r>
            <a:r>
              <a:rPr lang="en-US" altLang="mk-MK" sz="2000" i="1" dirty="0">
                <a:latin typeface="Times New Roman" panose="02020603050405020304" pitchFamily="18" charset="0"/>
              </a:rPr>
              <a:t>culture </a:t>
            </a:r>
            <a:r>
              <a:rPr lang="fr-FR" altLang="mk-MK" sz="2000" i="1" dirty="0" smtClean="0">
                <a:latin typeface="Times New Roman" panose="02020603050405020304" pitchFamily="18" charset="0"/>
              </a:rPr>
              <a:t>française</a:t>
            </a:r>
            <a:r>
              <a:rPr lang="en-US" altLang="mk-MK" sz="2000" i="1" dirty="0" smtClean="0">
                <a:latin typeface="Times New Roman" panose="02020603050405020304" pitchFamily="18" charset="0"/>
              </a:rPr>
              <a:t> </a:t>
            </a:r>
            <a:r>
              <a:rPr lang="mk-MK" altLang="mk-MK" sz="2000" i="1" dirty="0">
                <a:latin typeface="Times New Roman" panose="02020603050405020304" pitchFamily="18" charset="0"/>
              </a:rPr>
              <a:t>–</a:t>
            </a:r>
            <a:r>
              <a:rPr lang="en-US" altLang="mk-MK" sz="2000" i="1" dirty="0" err="1" smtClean="0">
                <a:latin typeface="Times New Roman" panose="02020603050405020304" pitchFamily="18" charset="0"/>
              </a:rPr>
              <a:t>marqu</a:t>
            </a:r>
            <a:r>
              <a:rPr lang="fr-FR" altLang="mk-MK" sz="2000" i="1" dirty="0">
                <a:latin typeface="Times New Roman" panose="02020603050405020304" pitchFamily="18" charset="0"/>
              </a:rPr>
              <a:t>é</a:t>
            </a:r>
            <a:r>
              <a:rPr lang="en-US" altLang="mk-MK" sz="2000" i="1" dirty="0" smtClean="0">
                <a:latin typeface="Times New Roman" panose="02020603050405020304" pitchFamily="18" charset="0"/>
              </a:rPr>
              <a:t>e </a:t>
            </a:r>
            <a:r>
              <a:rPr lang="fr-FR" altLang="mk-MK" sz="2000" i="1" dirty="0" smtClean="0">
                <a:latin typeface="Times New Roman" panose="02020603050405020304" pitchFamily="18" charset="0"/>
              </a:rPr>
              <a:t>d’une longue tradition catholique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r>
              <a:rPr lang="mk-MK" altLang="mk-MK" sz="2000" i="1" dirty="0" smtClean="0">
                <a:latin typeface="Times New Roman" panose="02020603050405020304" pitchFamily="18" charset="0"/>
              </a:rPr>
              <a:t>*</a:t>
            </a:r>
            <a:r>
              <a:rPr lang="en-US" altLang="mk-MK" sz="2000" i="1" dirty="0" smtClean="0">
                <a:latin typeface="Times New Roman" panose="02020603050405020304" pitchFamily="18" charset="0"/>
              </a:rPr>
              <a:t>la</a:t>
            </a:r>
            <a:r>
              <a:rPr lang="fr-FR" altLang="mk-MK" sz="2000" i="1" dirty="0" smtClean="0">
                <a:latin typeface="Times New Roman" panose="02020603050405020304" pitchFamily="18" charset="0"/>
              </a:rPr>
              <a:t> présence de l’orthodoxie en France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r>
              <a:rPr lang="mk-MK" altLang="mk-MK" sz="2000" i="1" dirty="0" smtClean="0">
                <a:latin typeface="Times New Roman" panose="02020603050405020304" pitchFamily="18" charset="0"/>
              </a:rPr>
              <a:t>-</a:t>
            </a:r>
            <a:r>
              <a:rPr lang="en-US" altLang="mk-MK" sz="2000" i="1" dirty="0">
                <a:latin typeface="Times New Roman" panose="02020603050405020304" pitchFamily="18" charset="0"/>
              </a:rPr>
              <a:t>les </a:t>
            </a:r>
            <a:r>
              <a:rPr lang="fr-FR" altLang="mk-MK" sz="2000" i="1" dirty="0" smtClean="0">
                <a:latin typeface="Times New Roman" panose="02020603050405020304" pitchFamily="18" charset="0"/>
              </a:rPr>
              <a:t>émigrants grecs et russes du début du siècle dernier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r>
              <a:rPr lang="mk-MK" altLang="mk-MK" sz="2000" i="1" dirty="0" smtClean="0">
                <a:latin typeface="Times New Roman" panose="02020603050405020304" pitchFamily="18" charset="0"/>
              </a:rPr>
              <a:t>-</a:t>
            </a:r>
            <a:r>
              <a:rPr lang="en-US" altLang="mk-MK" sz="2000" i="1" dirty="0">
                <a:latin typeface="Times New Roman" panose="02020603050405020304" pitchFamily="18" charset="0"/>
              </a:rPr>
              <a:t>les </a:t>
            </a:r>
            <a:r>
              <a:rPr lang="fr-FR" altLang="mk-MK" sz="2000" i="1" dirty="0">
                <a:latin typeface="Times New Roman" panose="02020603050405020304" pitchFamily="18" charset="0"/>
              </a:rPr>
              <a:t>émigrations récentes des peuples</a:t>
            </a:r>
            <a:r>
              <a:rPr lang="en-US" altLang="mk-MK" sz="2000" i="1" dirty="0">
                <a:latin typeface="Times New Roman" panose="02020603050405020304" pitchFamily="18" charset="0"/>
              </a:rPr>
              <a:t> des Balkans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en-US" altLang="mk-MK" sz="2000" i="1" dirty="0" err="1" smtClean="0">
                <a:latin typeface="Times New Roman" panose="02020603050405020304" pitchFamily="18" charset="0"/>
              </a:rPr>
              <a:t>L’Inst</a:t>
            </a:r>
            <a:r>
              <a:rPr lang="fr-FR" altLang="mk-MK" sz="2000" i="1" dirty="0" err="1" smtClean="0">
                <a:latin typeface="Times New Roman" panose="02020603050405020304" pitchFamily="18" charset="0"/>
              </a:rPr>
              <a:t>itut</a:t>
            </a:r>
            <a:r>
              <a:rPr lang="fr-FR" altLang="mk-MK" sz="2000" i="1" dirty="0" smtClean="0">
                <a:latin typeface="Times New Roman" panose="02020603050405020304" pitchFamily="18" charset="0"/>
              </a:rPr>
              <a:t> orthodoxe «</a:t>
            </a:r>
            <a:r>
              <a:rPr lang="fr-FR" altLang="mk-MK" sz="2000" i="1" dirty="0">
                <a:latin typeface="Times New Roman" panose="02020603050405020304" pitchFamily="18" charset="0"/>
              </a:rPr>
              <a:t> Saint Serge » à </a:t>
            </a:r>
            <a:r>
              <a:rPr lang="fr-FR" altLang="mk-MK" sz="2000" i="1" dirty="0" smtClean="0">
                <a:latin typeface="Times New Roman" panose="02020603050405020304" pitchFamily="18" charset="0"/>
              </a:rPr>
              <a:t>Paris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r>
              <a:rPr lang="fr-FR" altLang="mk-MK" sz="2000" i="1" dirty="0" smtClean="0">
                <a:latin typeface="Times New Roman" panose="02020603050405020304" pitchFamily="18" charset="0"/>
              </a:rPr>
              <a:t>*Les termes religieux et les auteurs contemporains</a:t>
            </a:r>
          </a:p>
          <a:p>
            <a:pPr marL="457200" indent="-457200" algn="just" eaLnBrk="1" hangingPunct="1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endParaRPr lang="mk-MK" altLang="mk-MK" i="1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endParaRPr lang="mk-MK" altLang="mk-MK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endParaRPr lang="mk-MK" altLang="mk-MK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endParaRPr lang="mk-MK" altLang="mk-MK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5075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1271588" y="1341438"/>
            <a:ext cx="9244012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8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>
              <a:lnSpc>
                <a:spcPct val="8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>
              <a:lnSpc>
                <a:spcPct val="8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>
              <a:lnSpc>
                <a:spcPct val="8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lnSpc>
                <a:spcPct val="8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0"/>
              </a:spcAft>
            </a:pPr>
            <a:r>
              <a:rPr lang="mk-MK" altLang="mk-MK" sz="2400" dirty="0">
                <a:latin typeface="Times New Roman" panose="02020603050405020304" pitchFamily="18" charset="0"/>
              </a:rPr>
              <a:t/>
            </a:r>
            <a:br>
              <a:rPr lang="mk-MK" altLang="mk-MK" sz="2400" dirty="0">
                <a:latin typeface="Times New Roman" panose="02020603050405020304" pitchFamily="18" charset="0"/>
              </a:rPr>
            </a:br>
            <a:r>
              <a:rPr lang="mk-MK" altLang="mk-MK" sz="2400" dirty="0">
                <a:latin typeface="Times New Roman" panose="02020603050405020304" pitchFamily="18" charset="0"/>
              </a:rPr>
              <a:t/>
            </a:r>
            <a:br>
              <a:rPr lang="mk-MK" altLang="mk-MK" sz="2400" dirty="0">
                <a:latin typeface="Times New Roman" panose="02020603050405020304" pitchFamily="18" charset="0"/>
              </a:rPr>
            </a:br>
            <a:endParaRPr lang="en-US" altLang="mk-MK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0"/>
              </a:spcAft>
            </a:pPr>
            <a:endParaRPr lang="en-US" altLang="mk-MK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0"/>
              </a:spcAft>
            </a:pPr>
            <a:r>
              <a:rPr lang="en-US" altLang="mk-MK" sz="24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fr-FR" altLang="mk-MK" sz="24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cause des difficultés de la traduction d’un tel texte</a:t>
            </a:r>
          </a:p>
          <a:p>
            <a:pPr eaLnBrk="1" hangingPunct="1">
              <a:lnSpc>
                <a:spcPct val="90000"/>
              </a:lnSpc>
              <a:spcAft>
                <a:spcPct val="0"/>
              </a:spcAft>
            </a:pPr>
            <a:endParaRPr lang="en-US" altLang="mk-MK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0"/>
              </a:spcAft>
            </a:pPr>
            <a:r>
              <a:rPr lang="fr-FR" altLang="mk-MK" sz="2400" i="1" dirty="0" smtClean="0">
                <a:latin typeface="Times New Roman" panose="02020603050405020304" pitchFamily="18" charset="0"/>
              </a:rPr>
              <a:t>Le rôle du terminologue peut être très important</a:t>
            </a:r>
          </a:p>
          <a:p>
            <a:pPr eaLnBrk="1" hangingPunct="1">
              <a:lnSpc>
                <a:spcPct val="90000"/>
              </a:lnSpc>
              <a:spcAft>
                <a:spcPct val="0"/>
              </a:spcAft>
            </a:pPr>
            <a:endParaRPr lang="mk-MK" altLang="mk-MK" sz="2400" i="1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ct val="0"/>
              </a:spcAft>
            </a:pPr>
            <a:r>
              <a:rPr lang="en-US" altLang="mk-MK" sz="24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Un </a:t>
            </a:r>
            <a:r>
              <a:rPr lang="en-US" altLang="mk-MK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aperçu</a:t>
            </a:r>
            <a:r>
              <a:rPr lang="en-US" altLang="mk-MK" sz="24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mk-MK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terminologique</a:t>
            </a:r>
            <a:r>
              <a:rPr lang="en-US" altLang="mk-MK" sz="24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fr-FR" altLang="mk-MK" sz="24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résoudrait certains dilemmes du traducteur</a:t>
            </a:r>
            <a:r>
              <a:rPr lang="mk-MK" altLang="mk-MK" sz="2400" i="1" dirty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mk-MK" altLang="mk-MK" sz="2400" i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endParaRPr lang="mk-MK" altLang="mk-MK" sz="2400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265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mk-MK" dirty="0" smtClean="0"/>
              <a:t>Таковски, Јован: Терминологија од областа на теологијата, </a:t>
            </a:r>
            <a:r>
              <a:rPr lang="mk-MK" i="1" dirty="0" smtClean="0"/>
              <a:t>Билтен на МАНУ, </a:t>
            </a:r>
            <a:r>
              <a:rPr lang="mk-MK" dirty="0" smtClean="0"/>
              <a:t>МАНУ, Скопје, 1999.</a:t>
            </a:r>
            <a:endParaRPr lang="en-US" dirty="0" smtClean="0"/>
          </a:p>
          <a:p>
            <a:pPr>
              <a:buFontTx/>
              <a:buChar char="-"/>
            </a:pPr>
            <a:r>
              <a:rPr lang="fr-FR" dirty="0" err="1"/>
              <a:t>Andonovski</a:t>
            </a:r>
            <a:r>
              <a:rPr lang="mk-MK" dirty="0"/>
              <a:t>, </a:t>
            </a:r>
            <a:r>
              <a:rPr lang="fr-FR" dirty="0" err="1"/>
              <a:t>Venko</a:t>
            </a:r>
            <a:r>
              <a:rPr lang="fr-FR" dirty="0"/>
              <a:t>: </a:t>
            </a:r>
            <a:r>
              <a:rPr lang="fr-FR" i="1" dirty="0"/>
              <a:t>Sorcière, </a:t>
            </a:r>
            <a:r>
              <a:rPr lang="fr-FR" dirty="0" err="1"/>
              <a:t>Kantoken</a:t>
            </a:r>
            <a:r>
              <a:rPr lang="fr-FR" dirty="0"/>
              <a:t>, Bruxelles, 2014.</a:t>
            </a:r>
            <a:endParaRPr lang="mk-MK" dirty="0">
              <a:solidFill>
                <a:srgbClr val="FF0000"/>
              </a:solidFill>
            </a:endParaRPr>
          </a:p>
          <a:p>
            <a:r>
              <a:rPr lang="fr-FR" dirty="0" smtClean="0"/>
              <a:t>Roty</a:t>
            </a:r>
            <a:r>
              <a:rPr lang="fr-FR" dirty="0"/>
              <a:t>, Martine : </a:t>
            </a:r>
            <a:r>
              <a:rPr lang="fr-FR" i="1" dirty="0"/>
              <a:t>Dictionnaire russe - français des termes en usage dans l’Eglise russe, </a:t>
            </a:r>
            <a:r>
              <a:rPr lang="fr-FR" dirty="0"/>
              <a:t>Institut d’études slaves, Paris, 2010</a:t>
            </a:r>
            <a:r>
              <a:rPr lang="fr-FR" dirty="0" smtClean="0"/>
              <a:t>.</a:t>
            </a:r>
          </a:p>
          <a:p>
            <a:r>
              <a:rPr lang="fr-FR" dirty="0" err="1"/>
              <a:t>Deschler</a:t>
            </a:r>
            <a:r>
              <a:rPr lang="fr-FR" dirty="0"/>
              <a:t>, Jean Paul : </a:t>
            </a:r>
            <a:r>
              <a:rPr lang="fr-FR" i="1" dirty="0"/>
              <a:t>Dictionnaire slavon français, </a:t>
            </a:r>
            <a:r>
              <a:rPr lang="fr-FR" dirty="0"/>
              <a:t>Institut d’études slaves, Paris, 2003</a:t>
            </a:r>
            <a:r>
              <a:rPr lang="fr-FR" dirty="0" smtClean="0"/>
              <a:t>.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988685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693738" y="225425"/>
            <a:ext cx="10515600" cy="1325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mk-MK" sz="2400" smtClean="0">
                <a:latin typeface="Times New Roman" panose="02020603050405020304" pitchFamily="18" charset="0"/>
              </a:rPr>
              <a:t/>
            </a:r>
            <a:br>
              <a:rPr lang="en-US" altLang="mk-MK" sz="2400" smtClean="0">
                <a:latin typeface="Times New Roman" panose="02020603050405020304" pitchFamily="18" charset="0"/>
              </a:rPr>
            </a:br>
            <a:r>
              <a:rPr lang="en-US" altLang="mk-MK" sz="2400" smtClean="0">
                <a:latin typeface="Times New Roman" panose="02020603050405020304" pitchFamily="18" charset="0"/>
              </a:rPr>
              <a:t>Termes d’origine grecque</a:t>
            </a:r>
            <a:endParaRPr lang="mk-MK" altLang="mk-MK" sz="4400" b="1" smtClean="0">
              <a:latin typeface="Calibri Light" panose="020F0302020204030204" pitchFamily="34" charset="0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63525" y="1550988"/>
            <a:ext cx="10945813" cy="505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8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>
              <a:lnSpc>
                <a:spcPct val="8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>
              <a:lnSpc>
                <a:spcPct val="8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>
              <a:lnSpc>
                <a:spcPct val="8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lnSpc>
                <a:spcPct val="8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endParaRPr lang="mk-MK" altLang="mk-MK" sz="2400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fr-FR" altLang="mk-MK" sz="1800" dirty="0" smtClean="0">
                <a:latin typeface="Times New Roman" panose="02020603050405020304" pitchFamily="18" charset="0"/>
              </a:rPr>
              <a:t>Un grand nombre de termes sont d’origine grecque – les textes du Nouveau Testament sont écrits en langue grecque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mk-MK" altLang="mk-MK" sz="1800" dirty="0" smtClean="0">
                <a:latin typeface="Times New Roman" panose="02020603050405020304" pitchFamily="18" charset="0"/>
              </a:rPr>
              <a:t>                                              </a:t>
            </a:r>
            <a:endParaRPr lang="mk-MK" altLang="mk-MK" sz="1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mk-MK" altLang="mk-MK" sz="1800" dirty="0">
                <a:latin typeface="Times New Roman" panose="02020603050405020304" pitchFamily="18" charset="0"/>
              </a:rPr>
              <a:t>                                            		</a:t>
            </a:r>
            <a:r>
              <a:rPr lang="en-US" altLang="mk-MK" sz="1800" dirty="0">
                <a:latin typeface="Times New Roman" panose="02020603050405020304" pitchFamily="18" charset="0"/>
              </a:rPr>
              <a:t>                    </a:t>
            </a:r>
            <a:r>
              <a:rPr lang="en-US" altLang="mk-MK" sz="2400" dirty="0">
                <a:latin typeface="Times New Roman" panose="02020603050405020304" pitchFamily="18" charset="0"/>
              </a:rPr>
              <a:t>l’ </a:t>
            </a:r>
            <a:r>
              <a:rPr lang="fr-FR" altLang="mk-MK" sz="2400" dirty="0" smtClean="0">
                <a:latin typeface="Times New Roman" panose="02020603050405020304" pitchFamily="18" charset="0"/>
              </a:rPr>
              <a:t>étymologie est grecque </a:t>
            </a:r>
            <a:endParaRPr lang="mk-MK" altLang="mk-MK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fr-FR" altLang="mk-MK" sz="1800" dirty="0" smtClean="0">
                <a:latin typeface="Times New Roman" panose="02020603050405020304" pitchFamily="18" charset="0"/>
              </a:rPr>
              <a:t>Termes d’origine </a:t>
            </a:r>
            <a:r>
              <a:rPr lang="fr-FR" altLang="mk-MK" sz="1800" dirty="0" err="1" smtClean="0">
                <a:latin typeface="Times New Roman" panose="02020603050405020304" pitchFamily="18" charset="0"/>
              </a:rPr>
              <a:t>grecq</a:t>
            </a:r>
            <a:r>
              <a:rPr lang="en-US" altLang="mk-MK" sz="1800" dirty="0" err="1" smtClean="0">
                <a:latin typeface="Times New Roman" panose="02020603050405020304" pitchFamily="18" charset="0"/>
              </a:rPr>
              <a:t>ue</a:t>
            </a:r>
            <a:r>
              <a:rPr lang="mk-MK" altLang="mk-MK" sz="1800" dirty="0" smtClean="0">
                <a:latin typeface="Times New Roman" panose="02020603050405020304" pitchFamily="18" charset="0"/>
              </a:rPr>
              <a:t>                                            </a:t>
            </a:r>
            <a:r>
              <a:rPr lang="mk-MK" altLang="mk-MK" sz="1800" dirty="0">
                <a:latin typeface="Times New Roman" panose="02020603050405020304" pitchFamily="18" charset="0"/>
              </a:rPr>
              <a:t>		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mk-MK" sz="2400" dirty="0">
                <a:latin typeface="Times New Roman" panose="02020603050405020304" pitchFamily="18" charset="0"/>
              </a:rPr>
              <a:t>                                                                </a:t>
            </a:r>
            <a:r>
              <a:rPr lang="fr-FR" altLang="mk-MK" sz="2400" dirty="0" smtClean="0">
                <a:latin typeface="Times New Roman" panose="02020603050405020304" pitchFamily="18" charset="0"/>
              </a:rPr>
              <a:t>sont entièrement grecs, même par leur </a:t>
            </a:r>
            <a:r>
              <a:rPr lang="fr-FR" altLang="mk-MK" sz="2400" dirty="0" err="1" smtClean="0">
                <a:latin typeface="Times New Roman" panose="02020603050405020304" pitchFamily="18" charset="0"/>
              </a:rPr>
              <a:t>form</a:t>
            </a:r>
            <a:r>
              <a:rPr lang="en-US" altLang="mk-MK" sz="2400" dirty="0" smtClean="0">
                <a:latin typeface="Times New Roman" panose="02020603050405020304" pitchFamily="18" charset="0"/>
              </a:rPr>
              <a:t>e</a:t>
            </a:r>
            <a:endParaRPr lang="mk-MK" altLang="mk-MK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endParaRPr lang="mk-MK" altLang="mk-MK" sz="2400" i="1" dirty="0">
              <a:latin typeface="Times New Roman" panose="02020603050405020304" pitchFamily="18" charset="0"/>
            </a:endParaRPr>
          </a:p>
        </p:txBody>
      </p:sp>
      <p:sp>
        <p:nvSpPr>
          <p:cNvPr id="10244" name="Line 9"/>
          <p:cNvSpPr>
            <a:spLocks noChangeShapeType="1"/>
          </p:cNvSpPr>
          <p:nvPr/>
        </p:nvSpPr>
        <p:spPr bwMode="auto">
          <a:xfrm flipV="1">
            <a:off x="3143250" y="3573463"/>
            <a:ext cx="17272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mk-MK"/>
          </a:p>
        </p:txBody>
      </p:sp>
      <p:sp>
        <p:nvSpPr>
          <p:cNvPr id="10245" name="Line 10"/>
          <p:cNvSpPr>
            <a:spLocks noChangeShapeType="1"/>
          </p:cNvSpPr>
          <p:nvPr/>
        </p:nvSpPr>
        <p:spPr bwMode="auto">
          <a:xfrm>
            <a:off x="3071813" y="4437063"/>
            <a:ext cx="18002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6575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4553" y="2565778"/>
            <a:ext cx="10514013" cy="1869744"/>
          </a:xfrm>
        </p:spPr>
        <p:txBody>
          <a:bodyPr>
            <a:noAutofit/>
          </a:bodyPr>
          <a:lstStyle/>
          <a:p>
            <a: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altLang="mk-M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nracinés</a:t>
            </a:r>
            <a:r>
              <a:rPr lang="fr-FR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dans l’usage- ne sont pas vus comme inhabituels</a:t>
            </a:r>
            <a:r>
              <a:rPr lang="en-US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k-MK" altLang="mk-M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евангелие, канон, апокалипса, литургија, догма, ерес, псалм, икона</a:t>
            </a:r>
            <a:r>
              <a:rPr lang="en-US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k-MK" altLang="mk-MK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évangile, canon, apocalipse, liturgie, dogme, hérésie, psaume, icône</a:t>
            </a:r>
            <a: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mk-MK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10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Times New Roman" panose="02020603050405020304" pitchFamily="18" charset="0"/>
              <a:buAutoNum type="arabicPeriod" startAt="2"/>
            </a:pPr>
            <a:r>
              <a:rPr lang="fr-FR" altLang="mk-MK" dirty="0" smtClean="0">
                <a:latin typeface="Times New Roman" panose="02020603050405020304" pitchFamily="18" charset="0"/>
              </a:rPr>
              <a:t>Haut degré de spécialité </a:t>
            </a:r>
            <a:r>
              <a:rPr lang="mk-MK" altLang="mk-MK" dirty="0" smtClean="0">
                <a:latin typeface="Times New Roman" panose="02020603050405020304" pitchFamily="18" charset="0"/>
              </a:rPr>
              <a:t>/</a:t>
            </a:r>
            <a:r>
              <a:rPr lang="en-US" altLang="mk-MK" dirty="0" smtClean="0">
                <a:latin typeface="Times New Roman" panose="02020603050405020304" pitchFamily="18" charset="0"/>
              </a:rPr>
              <a:t> </a:t>
            </a:r>
            <a:r>
              <a:rPr lang="fr-FR" altLang="mk-MK" dirty="0" smtClean="0">
                <a:latin typeface="Times New Roman" panose="02020603050405020304" pitchFamily="18" charset="0"/>
              </a:rPr>
              <a:t>inhabituels par rapport à leur forme</a:t>
            </a:r>
            <a:r>
              <a:rPr lang="mk-MK" altLang="mk-MK" dirty="0" smtClean="0">
                <a:latin typeface="Times New Roman" panose="02020603050405020304" pitchFamily="18" charset="0"/>
              </a:rPr>
              <a:t>:</a:t>
            </a:r>
            <a:endParaRPr lang="mk-MK" altLang="mk-MK" dirty="0">
              <a:latin typeface="Times New Roman" panose="02020603050405020304" pitchFamily="18" charset="0"/>
            </a:endParaRPr>
          </a:p>
          <a:p>
            <a:pPr marL="533400" indent="-533400"/>
            <a:r>
              <a:rPr lang="mk-MK" altLang="mk-MK" i="1" dirty="0">
                <a:latin typeface="Times New Roman" panose="02020603050405020304" pitchFamily="18" charset="0"/>
              </a:rPr>
              <a:t>керигма</a:t>
            </a:r>
            <a:r>
              <a:rPr lang="mk-MK" altLang="mk-MK" dirty="0">
                <a:latin typeface="Times New Roman" panose="02020603050405020304" pitchFamily="18" charset="0"/>
              </a:rPr>
              <a:t>, </a:t>
            </a:r>
            <a:r>
              <a:rPr lang="mk-MK" altLang="mk-MK" i="1" dirty="0">
                <a:latin typeface="Times New Roman" panose="02020603050405020304" pitchFamily="18" charset="0"/>
              </a:rPr>
              <a:t>доксологија</a:t>
            </a:r>
            <a:r>
              <a:rPr lang="mk-MK" altLang="mk-MK" dirty="0">
                <a:latin typeface="Times New Roman" panose="02020603050405020304" pitchFamily="18" charset="0"/>
              </a:rPr>
              <a:t>, </a:t>
            </a:r>
            <a:r>
              <a:rPr lang="mk-MK" altLang="mk-MK" i="1" dirty="0">
                <a:latin typeface="Times New Roman" panose="02020603050405020304" pitchFamily="18" charset="0"/>
              </a:rPr>
              <a:t>хипостаза</a:t>
            </a:r>
            <a:r>
              <a:rPr lang="mk-MK" altLang="mk-MK" dirty="0">
                <a:latin typeface="Times New Roman" panose="02020603050405020304" pitchFamily="18" charset="0"/>
              </a:rPr>
              <a:t>, </a:t>
            </a:r>
            <a:r>
              <a:rPr lang="mk-MK" altLang="mk-MK" i="1" dirty="0">
                <a:latin typeface="Times New Roman" panose="02020603050405020304" pitchFamily="18" charset="0"/>
              </a:rPr>
              <a:t>тропар, парузија, исихазам</a:t>
            </a:r>
            <a:r>
              <a:rPr lang="mk-MK" altLang="mk-MK" dirty="0">
                <a:latin typeface="Times New Roman" panose="02020603050405020304" pitchFamily="18" charset="0"/>
              </a:rPr>
              <a:t> </a:t>
            </a:r>
          </a:p>
          <a:p>
            <a:pPr marL="533400" indent="-533400"/>
            <a:r>
              <a:rPr lang="mk-MK" altLang="mk-MK" i="1" dirty="0">
                <a:latin typeface="Times New Roman" panose="02020603050405020304" pitchFamily="18" charset="0"/>
              </a:rPr>
              <a:t>kérigme, doxologie, hypostase, tropaire, parousie, hésychasme.</a:t>
            </a:r>
            <a:r>
              <a:rPr lang="en-US" altLang="mk-MK" dirty="0">
                <a:latin typeface="Times New Roman" panose="02020603050405020304" pitchFamily="18" charset="0"/>
              </a:rPr>
              <a:t> </a:t>
            </a:r>
            <a:endParaRPr lang="mk-MK" altLang="mk-MK" dirty="0">
              <a:latin typeface="Times New Roman" panose="02020603050405020304" pitchFamily="18" charset="0"/>
            </a:endParaRPr>
          </a:p>
          <a:p>
            <a:pPr marL="533400" indent="-533400"/>
            <a:endParaRPr lang="mk-MK" altLang="mk-MK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mk-MK" altLang="mk-MK" dirty="0">
                <a:latin typeface="Times New Roman" panose="02020603050405020304" pitchFamily="18" charset="0"/>
              </a:rPr>
              <a:t>= </a:t>
            </a:r>
            <a:r>
              <a:rPr lang="fr-FR" altLang="mk-MK" dirty="0" smtClean="0">
                <a:latin typeface="Times New Roman" panose="02020603050405020304" pitchFamily="18" charset="0"/>
              </a:rPr>
              <a:t>une correspondance absolue dans les deux langues</a:t>
            </a:r>
          </a:p>
          <a:p>
            <a:pPr marL="0" indent="0">
              <a:buNone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80395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50627"/>
            <a:ext cx="10515600" cy="940061"/>
          </a:xfrm>
        </p:spPr>
        <p:txBody>
          <a:bodyPr>
            <a:noAutofit/>
          </a:bodyPr>
          <a:lstStyle/>
          <a:p>
            <a: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k-MK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Certains termes français d’origine grecque ont des équivalents macédoniens d’origine du slavon d’ église</a:t>
            </a:r>
            <a:r>
              <a:rPr lang="en-US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mk-M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mk-MK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mk-MK" altLang="mk-MK" sz="2400" i="1" dirty="0" smtClean="0"/>
              <a:t>Господи помилуј</a:t>
            </a:r>
            <a:r>
              <a:rPr lang="en-US" altLang="mk-MK" sz="2400" dirty="0" smtClean="0"/>
              <a:t> </a:t>
            </a:r>
            <a:endParaRPr lang="mk-MK" altLang="mk-MK" sz="2400" dirty="0" smtClean="0"/>
          </a:p>
          <a:p>
            <a:r>
              <a:rPr lang="mk-MK" altLang="mk-MK" sz="2400" i="1" dirty="0" smtClean="0"/>
              <a:t>Dieu, aies pitie de nous!</a:t>
            </a:r>
            <a:r>
              <a:rPr lang="mk-MK" altLang="mk-MK" sz="2400" dirty="0" smtClean="0"/>
              <a:t> </a:t>
            </a:r>
            <a:r>
              <a:rPr lang="mk-MK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altLang="mk-M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les églises catholiques en France</a:t>
            </a:r>
            <a:r>
              <a:rPr lang="mk-MK" altLang="mk-MK" sz="2400" dirty="0" smtClean="0"/>
              <a:t>)</a:t>
            </a:r>
          </a:p>
          <a:p>
            <a:r>
              <a:rPr lang="mk-MK" altLang="mk-MK" sz="2400" i="1" dirty="0" smtClean="0"/>
              <a:t>Kyrie eleison</a:t>
            </a:r>
            <a:r>
              <a:rPr lang="en-US" altLang="mk-MK" sz="2400" dirty="0" smtClean="0"/>
              <a:t> </a:t>
            </a:r>
            <a:r>
              <a:rPr lang="mk-MK" altLang="mk-MK" sz="2400" dirty="0" smtClean="0"/>
              <a:t>! (</a:t>
            </a:r>
            <a:r>
              <a:rPr lang="fr-FR" altLang="mk-MK" sz="2400" dirty="0" smtClean="0"/>
              <a:t>dans les </a:t>
            </a:r>
            <a:r>
              <a:rPr lang="fr-FR" altLang="mk-MK" sz="2400" dirty="0" smtClean="0">
                <a:latin typeface="Times New Roman" panose="02020603050405020304" pitchFamily="18" charset="0"/>
              </a:rPr>
              <a:t>églises orthodoxes en France</a:t>
            </a:r>
            <a:r>
              <a:rPr lang="en-US" altLang="mk-MK" sz="2400" dirty="0" smtClean="0">
                <a:latin typeface="Times New Roman" panose="02020603050405020304" pitchFamily="18" charset="0"/>
              </a:rPr>
              <a:t>)</a:t>
            </a:r>
          </a:p>
          <a:p>
            <a:endParaRPr lang="en-US" altLang="mk-MK" sz="2400" i="1" dirty="0" smtClean="0"/>
          </a:p>
          <a:p>
            <a:r>
              <a:rPr lang="mk-MK" altLang="mk-MK" sz="2400" i="1" dirty="0" smtClean="0"/>
              <a:t>Слово</a:t>
            </a:r>
            <a:r>
              <a:rPr lang="en-US" altLang="mk-MK" sz="2400" dirty="0" smtClean="0"/>
              <a:t> </a:t>
            </a:r>
            <a:r>
              <a:rPr lang="mk-MK" altLang="mk-MK" sz="2400" dirty="0" smtClean="0"/>
              <a:t>= </a:t>
            </a:r>
            <a:r>
              <a:rPr lang="mk-MK" altLang="mk-MK" sz="2400" i="1" dirty="0" smtClean="0"/>
              <a:t>Logos</a:t>
            </a:r>
            <a:r>
              <a:rPr lang="en-US" altLang="mk-MK" sz="2400" dirty="0" smtClean="0"/>
              <a:t> </a:t>
            </a:r>
            <a:endParaRPr lang="mk-MK" altLang="mk-MK" sz="2400" dirty="0" smtClean="0"/>
          </a:p>
          <a:p>
            <a:r>
              <a:rPr lang="mk-MK" altLang="mk-MK" sz="2400" i="1" dirty="0" smtClean="0"/>
              <a:t>Добротољубие</a:t>
            </a:r>
            <a:r>
              <a:rPr lang="en-US" altLang="mk-MK" sz="2400" dirty="0" smtClean="0"/>
              <a:t> </a:t>
            </a:r>
            <a:r>
              <a:rPr lang="mk-MK" altLang="mk-MK" sz="2400" dirty="0" smtClean="0"/>
              <a:t>=</a:t>
            </a:r>
            <a:r>
              <a:rPr lang="mk-MK" altLang="mk-MK" sz="2400" i="1" dirty="0" smtClean="0"/>
              <a:t>Philocalie</a:t>
            </a:r>
            <a:r>
              <a:rPr lang="en-US" altLang="mk-MK" sz="2400" dirty="0" smtClean="0"/>
              <a:t> </a:t>
            </a:r>
            <a:endParaRPr lang="mk-MK" altLang="mk-MK" sz="2400" dirty="0" smtClean="0"/>
          </a:p>
          <a:p>
            <a:pPr marL="0" indent="0">
              <a:buNone/>
            </a:pPr>
            <a:endParaRPr lang="en-US" altLang="mk-MK" sz="2400" dirty="0"/>
          </a:p>
          <a:p>
            <a:pPr marL="0" indent="0">
              <a:buNone/>
            </a:pPr>
            <a:r>
              <a:rPr lang="en-US" altLang="mk-MK" sz="2400" b="1" dirty="0" smtClean="0"/>
              <a:t>*</a:t>
            </a:r>
            <a:r>
              <a:rPr lang="en-US" altLang="mk-MK" sz="2400" i="1" dirty="0" err="1" smtClean="0"/>
              <a:t>Theotokos</a:t>
            </a:r>
            <a:r>
              <a:rPr lang="en-US" altLang="mk-MK" sz="2400" dirty="0" smtClean="0"/>
              <a:t> – </a:t>
            </a:r>
            <a:r>
              <a:rPr lang="en-US" altLang="mk-MK" sz="2400" i="1" dirty="0" err="1" smtClean="0"/>
              <a:t>n’est</a:t>
            </a:r>
            <a:r>
              <a:rPr lang="en-US" altLang="mk-MK" sz="2400" i="1" dirty="0" smtClean="0"/>
              <a:t> </a:t>
            </a:r>
            <a:r>
              <a:rPr lang="en-US" altLang="mk-MK" sz="2400" i="1" dirty="0" err="1" smtClean="0"/>
              <a:t>utilisé</a:t>
            </a:r>
            <a:r>
              <a:rPr lang="en-US" altLang="mk-MK" sz="2400" i="1" dirty="0" smtClean="0"/>
              <a:t> </a:t>
            </a:r>
            <a:r>
              <a:rPr lang="en-US" altLang="mk-MK" sz="2400" i="1" dirty="0" err="1" smtClean="0"/>
              <a:t>que</a:t>
            </a:r>
            <a:r>
              <a:rPr lang="en-US" altLang="mk-MK" sz="2400" i="1" dirty="0" smtClean="0"/>
              <a:t> </a:t>
            </a:r>
            <a:r>
              <a:rPr lang="en-US" altLang="mk-MK" sz="2400" i="1" dirty="0" err="1" smtClean="0"/>
              <a:t>dans</a:t>
            </a:r>
            <a:r>
              <a:rPr lang="en-US" altLang="mk-MK" sz="2400" i="1" dirty="0" smtClean="0"/>
              <a:t> les </a:t>
            </a:r>
            <a:r>
              <a:rPr lang="mk-MK" altLang="mk-MK" sz="2400" i="1" dirty="0" smtClean="0"/>
              <a:t>é</a:t>
            </a:r>
            <a:r>
              <a:rPr lang="en-US" altLang="mk-MK" sz="2400" i="1" dirty="0" err="1" smtClean="0"/>
              <a:t>glises</a:t>
            </a:r>
            <a:r>
              <a:rPr lang="en-US" altLang="mk-MK" sz="2400" i="1" dirty="0" smtClean="0"/>
              <a:t> </a:t>
            </a:r>
            <a:r>
              <a:rPr lang="en-US" altLang="mk-MK" sz="2400" i="1" dirty="0" err="1" smtClean="0"/>
              <a:t>orthodoxes</a:t>
            </a:r>
            <a:r>
              <a:rPr lang="en-US" altLang="mk-MK" sz="2400" i="1" dirty="0" smtClean="0"/>
              <a:t> en France pour </a:t>
            </a:r>
            <a:r>
              <a:rPr lang="en-US" altLang="mk-MK" sz="2400" i="1" dirty="0" err="1" smtClean="0"/>
              <a:t>combler</a:t>
            </a:r>
            <a:r>
              <a:rPr lang="en-US" altLang="mk-MK" sz="2400" i="1" dirty="0" smtClean="0"/>
              <a:t> la </a:t>
            </a:r>
            <a:r>
              <a:rPr lang="en-US" altLang="mk-MK" sz="2400" i="1" dirty="0" err="1" smtClean="0"/>
              <a:t>lacune</a:t>
            </a:r>
            <a:r>
              <a:rPr lang="en-US" altLang="mk-MK" sz="2400" i="1" dirty="0" smtClean="0"/>
              <a:t> </a:t>
            </a:r>
            <a:r>
              <a:rPr lang="en-US" altLang="mk-MK" sz="2400" i="1" dirty="0" err="1" smtClean="0"/>
              <a:t>terminologique</a:t>
            </a:r>
            <a:r>
              <a:rPr lang="en-US" altLang="mk-MK" sz="2400" i="1" dirty="0" smtClean="0"/>
              <a:t> (</a:t>
            </a:r>
            <a:r>
              <a:rPr lang="en-US" altLang="mk-MK" sz="2400" i="1" dirty="0" err="1" smtClean="0"/>
              <a:t>celle</a:t>
            </a:r>
            <a:r>
              <a:rPr lang="en-US" altLang="mk-MK" sz="2400" i="1" dirty="0" smtClean="0"/>
              <a:t> qui a </a:t>
            </a:r>
            <a:r>
              <a:rPr lang="en-US" altLang="mk-MK" sz="2400" i="1" dirty="0" err="1" smtClean="0"/>
              <a:t>donn</a:t>
            </a:r>
            <a:r>
              <a:rPr lang="mk-MK" altLang="mk-MK" sz="2400" i="1" dirty="0" smtClean="0"/>
              <a:t>é</a:t>
            </a:r>
            <a:r>
              <a:rPr lang="en-US" altLang="mk-MK" sz="2400" i="1" dirty="0" smtClean="0"/>
              <a:t> naissance à </a:t>
            </a:r>
            <a:r>
              <a:rPr lang="en-US" altLang="mk-MK" sz="2400" i="1" dirty="0" err="1" smtClean="0"/>
              <a:t>Dieu</a:t>
            </a:r>
            <a:r>
              <a:rPr lang="en-US" altLang="mk-MK" sz="2400" i="1" dirty="0" smtClean="0"/>
              <a:t>)</a:t>
            </a:r>
          </a:p>
          <a:p>
            <a:pPr marL="0" indent="0">
              <a:buNone/>
            </a:pPr>
            <a:r>
              <a:rPr lang="mk-MK" altLang="mk-MK" sz="2400" dirty="0" smtClean="0"/>
              <a:t>*</a:t>
            </a:r>
            <a:r>
              <a:rPr lang="mk-MK" altLang="mk-MK" sz="2400" i="1" dirty="0"/>
              <a:t>théologie</a:t>
            </a:r>
            <a:r>
              <a:rPr lang="en-US" altLang="mk-MK" sz="2400" dirty="0"/>
              <a:t> </a:t>
            </a:r>
            <a:r>
              <a:rPr lang="mk-MK" altLang="mk-MK" sz="2400" dirty="0"/>
              <a:t>= </a:t>
            </a:r>
            <a:r>
              <a:rPr lang="mk-MK" altLang="mk-MK" sz="2400" i="1" dirty="0"/>
              <a:t>теологија/богословие</a:t>
            </a:r>
            <a:r>
              <a:rPr lang="en-US" altLang="mk-MK" sz="2400" i="1" dirty="0"/>
              <a:t> </a:t>
            </a:r>
            <a:endParaRPr lang="mk-MK" altLang="mk-MK" sz="2400" i="1" dirty="0"/>
          </a:p>
          <a:p>
            <a:pPr marL="0" indent="0">
              <a:buNone/>
            </a:pPr>
            <a:endParaRPr lang="en-US" altLang="mk-MK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738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278</TotalTime>
  <Words>724</Words>
  <Application>Microsoft Office PowerPoint</Application>
  <PresentationFormat>Widescreen</PresentationFormat>
  <Paragraphs>125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Century Schoolbook</vt:lpstr>
      <vt:lpstr>Corbel</vt:lpstr>
      <vt:lpstr>Times New Roman</vt:lpstr>
      <vt:lpstr>Feathered</vt:lpstr>
      <vt:lpstr>Le rôle de l'origine étymologique des termes orthodoxes lors de leur traduction du macédonien vers le français et vice-versa</vt:lpstr>
      <vt:lpstr>PowerPoint Presentation</vt:lpstr>
      <vt:lpstr>   </vt:lpstr>
      <vt:lpstr>PowerPoint Presentation</vt:lpstr>
      <vt:lpstr>Corpus</vt:lpstr>
      <vt:lpstr> Termes d’origine grecque</vt:lpstr>
      <vt:lpstr> 1. enracinés dans l’usage- ne sont pas vus comme inhabituels:   евангелие, канон, апокалипса, литургија, догма, ерес, псалм, икона   évangile, canon, apocalipse, liturgie, dogme, hérésie, psaume, icône </vt:lpstr>
      <vt:lpstr>PowerPoint Presentation</vt:lpstr>
      <vt:lpstr> Certains termes français d’origine grecque ont des équivalents macédoniens d’origine du slavon d’ église  </vt:lpstr>
      <vt:lpstr>PowerPoint Presentation</vt:lpstr>
      <vt:lpstr> Termes de l’hébreux</vt:lpstr>
      <vt:lpstr> Termes latins</vt:lpstr>
      <vt:lpstr> Termes d’origine italienne </vt:lpstr>
      <vt:lpstr> Termes d’origine russe</vt:lpstr>
      <vt:lpstr> Termes du slavon d’église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rôle de l'origine étymologique des termes orthodoxes lors de leur traduction du macédonien vers le français et vice-versa</dc:title>
  <dc:creator>Svetle</dc:creator>
  <cp:lastModifiedBy>Svetle</cp:lastModifiedBy>
  <cp:revision>17</cp:revision>
  <dcterms:created xsi:type="dcterms:W3CDTF">2016-10-18T13:13:48Z</dcterms:created>
  <dcterms:modified xsi:type="dcterms:W3CDTF">2017-02-10T13:15:15Z</dcterms:modified>
</cp:coreProperties>
</file>