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  <p:sldMasterId id="2147483701" r:id="rId2"/>
    <p:sldMasterId id="2147483703" r:id="rId3"/>
    <p:sldMasterId id="2147483951" r:id="rId4"/>
  </p:sldMasterIdLst>
  <p:notesMasterIdLst>
    <p:notesMasterId r:id="rId26"/>
  </p:notesMasterIdLst>
  <p:handoutMasterIdLst>
    <p:handoutMasterId r:id="rId27"/>
  </p:handoutMasterIdLst>
  <p:sldIdLst>
    <p:sldId id="626" r:id="rId5"/>
    <p:sldId id="504" r:id="rId6"/>
    <p:sldId id="492" r:id="rId7"/>
    <p:sldId id="602" r:id="rId8"/>
    <p:sldId id="628" r:id="rId9"/>
    <p:sldId id="562" r:id="rId10"/>
    <p:sldId id="630" r:id="rId11"/>
    <p:sldId id="631" r:id="rId12"/>
    <p:sldId id="629" r:id="rId13"/>
    <p:sldId id="590" r:id="rId14"/>
    <p:sldId id="592" r:id="rId15"/>
    <p:sldId id="606" r:id="rId16"/>
    <p:sldId id="607" r:id="rId17"/>
    <p:sldId id="608" r:id="rId18"/>
    <p:sldId id="642" r:id="rId19"/>
    <p:sldId id="603" r:id="rId20"/>
    <p:sldId id="643" r:id="rId21"/>
    <p:sldId id="521" r:id="rId22"/>
    <p:sldId id="636" r:id="rId23"/>
    <p:sldId id="624" r:id="rId24"/>
    <p:sldId id="533" r:id="rId25"/>
  </p:sldIdLst>
  <p:sldSz cx="9144000" cy="6858000" type="screen4x3"/>
  <p:notesSz cx="6858000" cy="9144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AC C Times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AC C Times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AC C Times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AC C Times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AC C Times" pitchFamily="18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AC C Times" pitchFamily="18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AC C Times" pitchFamily="18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AC C Times" pitchFamily="18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AC C 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A0000"/>
    <a:srgbClr val="000000"/>
    <a:srgbClr val="FF6600"/>
    <a:srgbClr val="540000"/>
    <a:srgbClr val="000099"/>
    <a:srgbClr val="000066"/>
    <a:srgbClr val="FF9933"/>
    <a:srgbClr val="66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5" autoAdjust="0"/>
    <p:restoredTop sz="81197" autoAdjust="0"/>
  </p:normalViewPr>
  <p:slideViewPr>
    <p:cSldViewPr>
      <p:cViewPr varScale="1">
        <p:scale>
          <a:sx n="63" d="100"/>
          <a:sy n="63" d="100"/>
        </p:scale>
        <p:origin x="516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75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</a:defRPr>
            </a:lvl1pPr>
          </a:lstStyle>
          <a:p>
            <a:fld id="{CE664CE4-AF04-4D21-9998-26462EA95D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3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084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1pPr>
    <a:lvl2pPr marL="742950" indent="-28575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2pPr>
    <a:lvl3pPr marL="11430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3pPr>
    <a:lvl4pPr marL="16002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4pPr>
    <a:lvl5pPr marL="20574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sz="1400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ПОЧИТУВАНИ</a:t>
            </a:r>
            <a:r>
              <a:rPr lang="mk-MK" sz="1400" b="1" baseline="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КОЛЕГИ, ДАМИ ГОСПОДА</a:t>
            </a:r>
            <a:endParaRPr lang="en-US" sz="1400" b="1" baseline="0" dirty="0" smtClean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sz="1400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ОСОБЕНА ЧЕСТ И ЗАДОВОЛСТВО МИ Е ШТО ДЕНЕС НА ОВОЈ ИНТЕРНАЦИОНАЛЕН КОНГРЕС</a:t>
            </a:r>
            <a:r>
              <a:rPr lang="mk-MK" sz="1400" b="1" baseline="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МОЖАМ ДА ГИ ПРЕЗЕНТИРАМ ДЕЛ ОД РЕЗУЛТАТИТЕ ОД НАШИТЕ ИСТРАЖУВАЊА ОД НАЦИОНАЛНИОТ НАУЧЕН ПРОЕКТ </a:t>
            </a:r>
            <a:r>
              <a:rPr lang="en-US" sz="1400" b="1" baseline="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mk-MK" sz="1400" b="1" baseline="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ДЕНТАЛНА МОРФОЛОГИЈА НА ХУМАНИ ЗАБИ: ЕКСТЕРНА И ИНТЕРНА АНАТОМИЈА НА КОРЕНИ И КОРЕНСКИ КАНАЛНИ СИСТЕМИ- ЕКСПЕРИМЕНТАЛНА СТУДИЈА</a:t>
            </a:r>
            <a:r>
              <a:rPr lang="en-US" sz="1400" baseline="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mk-MK" sz="1400" baseline="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98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281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832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281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77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486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32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 smtClean="0"/>
              <a:t>Концептот на презентацијата е направен во три дела:</a:t>
            </a:r>
          </a:p>
          <a:p>
            <a:r>
              <a:rPr lang="mk-MK" baseline="0" dirty="0" smtClean="0"/>
              <a:t>Вовед, научни сознанија за коренска и </a:t>
            </a:r>
            <a:r>
              <a:rPr lang="mk-MK" baseline="0" dirty="0" err="1" smtClean="0"/>
              <a:t>апикална</a:t>
            </a:r>
            <a:r>
              <a:rPr lang="mk-MK" baseline="0" dirty="0" smtClean="0"/>
              <a:t> морфологија</a:t>
            </a:r>
          </a:p>
          <a:p>
            <a:r>
              <a:rPr lang="mk-MK" baseline="0" dirty="0" smtClean="0"/>
              <a:t>И истражување.</a:t>
            </a:r>
            <a:endParaRPr lang="en-US" baseline="0" dirty="0" smtClean="0"/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716316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451392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 smtClean="0"/>
              <a:t>Втор дел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687691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4217570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position of apical constriction is analyzed of many authors as shown on the slide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992038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231642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4027148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86473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0A3BDC-D71C-417E-9B72-6C4CE46598D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7F13A-0E27-4AEC-B8F1-982F5BA63E8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9A58D-26B2-46D8-AD7D-DCB6F9CBC0A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6324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1981200"/>
            <a:ext cx="63246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0BDA8FE-AA4A-4672-8A9F-F98D3E92826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061FA-27B5-41D8-BD83-DFBABDA3A7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CA812-1E83-4C6C-8C35-0DE172C1BE8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2819400"/>
            <a:ext cx="3314700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819400"/>
            <a:ext cx="3314700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21CBF-3B61-484F-9613-2C995D35E8E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2D6F2-BDB0-4067-AED3-6DB3E2EEA77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40228-32F9-4393-94EF-D5FDA2734A0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BB5D4-75ED-4DFD-8697-A72E3C52FDC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1B9B9-058F-4849-8715-14C67203F1C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223F2-B19E-4074-9F2C-BA05AE39A3B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031E9-603D-4CEA-AF99-B75DE679D68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648F8-2256-4D5C-BE39-8BD15718B8E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1676400"/>
            <a:ext cx="1695450" cy="4449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1676400"/>
            <a:ext cx="4933950" cy="4449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40B6D-BD0F-4D5E-BDE0-8AC955A95E8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A6E16-1C53-488D-A85C-147E202377F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5DFF4-A478-4EEF-8FD8-BBCA98AAB2C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3558E-0F91-44E3-882B-E5F06AED72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2819400"/>
            <a:ext cx="34671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819400"/>
            <a:ext cx="34671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C47B9-5BE6-4644-ABBB-DD8B1CF6B75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F2325-DABC-4159-BE95-AD19EE622B1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E8640-61A5-4D68-A247-4F3A7CB118F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DE5B3-D89E-4FEF-98B1-4E451F3B552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7D3EB-3278-4A21-AA3B-D49C45E6303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6F86B-DBF9-4314-8376-1C6C7897439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8AE0B-6E49-418E-9AEC-FCCD2656963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44EF2-6E01-49C9-80DB-198AD1EAB1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1676400"/>
            <a:ext cx="1771650" cy="426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1676400"/>
            <a:ext cx="5162550" cy="4267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33398-6FDE-482B-BBA5-E44F82CFED3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3F10E3BF-F409-46A2-8193-5665DA7247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913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9A4981D0-BF75-435A-B59C-74D6AA7D65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5491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9D81-1D85-4A43-97B2-84AC65A632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2018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4D24-B683-4F06-8BE8-863BA346FC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71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65DF-CDC1-47B4-9060-F5BD8ACE8C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95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FE27-B7AE-41C0-8CBD-FC1936242F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53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7E624-9939-4F1A-90BB-8720178FB6B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B8A6A-7796-42BC-8C0C-5C773A2712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118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2B9B-BC31-4F49-877A-6DB53C9BEF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364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988B7-1A0F-4836-80B9-A2330013D3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346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61-824C-4795-B387-FC1FDFE600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7069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61-824C-4795-B387-FC1FDFE600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6303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61-824C-4795-B387-FC1FDFE600B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45753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61-824C-4795-B387-FC1FDFE600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3419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61-824C-4795-B387-FC1FDFE600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4423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FC61-824C-4795-B387-FC1FDFE600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311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1A75-4F84-4933-A2D0-C862D03CC2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56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F0800-DB4A-44F2-B76A-DB1C1D659DB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956B-FD17-4C1E-AEC7-978966852B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59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82B92-EABB-4BBC-82F8-665D1AA98E6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52BC2-E326-4A53-8EE7-DB1C1FDAA32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9399E-611E-4A62-9E44-39035111AB6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DBD32-12B0-41C2-8E4F-573EF02C2E5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rgbClr val="79551B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79551B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79551B"/>
                </a:solidFill>
                <a:effectLst/>
                <a:latin typeface="+mn-lt"/>
              </a:defRPr>
            </a:lvl1pPr>
          </a:lstStyle>
          <a:p>
            <a:fld id="{629DC382-BE11-4A84-B3FA-073071654BA6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1676400"/>
            <a:ext cx="67818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2819400"/>
            <a:ext cx="67818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/>
                <a:latin typeface="+mn-lt"/>
              </a:defRPr>
            </a:lvl1pPr>
          </a:lstStyle>
          <a:p>
            <a:fld id="{6DC0BE84-0129-4334-926A-DC1A8DB6D6C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676400"/>
            <a:ext cx="7086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2819400"/>
            <a:ext cx="708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/>
                <a:latin typeface="+mn-lt"/>
              </a:defRPr>
            </a:lvl1pPr>
          </a:lstStyle>
          <a:p>
            <a:fld id="{F9E5C111-0952-421E-B57A-6BAB05883F62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DC382-BE11-4A84-B3FA-073071654B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87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  <p:sldLayoutId id="214748396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gd.edu.mk/snrlab/" TargetMode="External"/><Relationship Id="rId3" Type="http://schemas.openxmlformats.org/officeDocument/2006/relationships/image" Target="../media/image15.gif"/><Relationship Id="rId7" Type="http://schemas.openxmlformats.org/officeDocument/2006/relationships/hyperlink" Target="mailto:snrlab@ugd.edu.m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www.nauka.mon.gov.mk/images/labs/medicinski/ugd/stomatoloska_lab/7.jpg" TargetMode="External"/><Relationship Id="rId9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gd.edu.mk/semlab" TargetMode="External"/><Relationship Id="rId2" Type="http://schemas.openxmlformats.org/officeDocument/2006/relationships/hyperlink" Target="mailto:semlab@ugd.edu.mk" TargetMode="Externa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4388" y="332656"/>
            <a:ext cx="8402088" cy="1569660"/>
          </a:xfrm>
          <a:prstGeom prst="rect">
            <a:avLst/>
          </a:prstGeom>
          <a:solidFill>
            <a:schemeClr val="accent1">
              <a:alpha val="14000"/>
            </a:schemeClr>
          </a:solidFill>
          <a:ln cmpd="thinThick">
            <a:solidFill>
              <a:schemeClr val="bg1">
                <a:alpha val="79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freezing" dir="t"/>
          </a:scene3d>
          <a:sp3d/>
        </p:spPr>
        <p:txBody>
          <a:bodyPr wrap="square" rtlCol="0">
            <a:spAutoFit/>
          </a:bodyPr>
          <a:lstStyle/>
          <a:p>
            <a:pPr lvl="0"/>
            <a:r>
              <a:rPr lang="mk-MK" sz="2400" dirty="0">
                <a:effectLst/>
                <a:latin typeface="Lucida Console" panose="020B0609040504020204" pitchFamily="49" charset="0"/>
              </a:rPr>
              <a:t>Факултет за медицински науки, </a:t>
            </a:r>
            <a:endParaRPr lang="mk-MK" sz="2400" dirty="0" smtClean="0">
              <a:effectLst/>
              <a:latin typeface="Lucida Console" panose="020B0609040504020204" pitchFamily="49" charset="0"/>
            </a:endParaRPr>
          </a:p>
          <a:p>
            <a:pPr lvl="0"/>
            <a:r>
              <a:rPr lang="mk-MK" sz="2400" dirty="0" smtClean="0">
                <a:effectLst/>
                <a:latin typeface="Lucida Console" panose="020B0609040504020204" pitchFamily="49" charset="0"/>
              </a:rPr>
              <a:t>Дентална </a:t>
            </a:r>
            <a:r>
              <a:rPr lang="mk-MK" sz="2400" dirty="0">
                <a:effectLst/>
                <a:latin typeface="Lucida Console" panose="020B0609040504020204" pitchFamily="49" charset="0"/>
              </a:rPr>
              <a:t>Медицина, </a:t>
            </a:r>
            <a:endParaRPr lang="mk-MK" sz="2400" dirty="0" smtClean="0">
              <a:effectLst/>
              <a:latin typeface="Lucida Console" panose="020B0609040504020204" pitchFamily="49" charset="0"/>
            </a:endParaRPr>
          </a:p>
          <a:p>
            <a:pPr lvl="0"/>
            <a:r>
              <a:rPr lang="mk-MK" sz="2400" dirty="0" smtClean="0">
                <a:effectLst/>
                <a:latin typeface="Lucida Console" panose="020B0609040504020204" pitchFamily="49" charset="0"/>
              </a:rPr>
              <a:t>Универзитет </a:t>
            </a:r>
            <a:r>
              <a:rPr lang="en-US" sz="2400" dirty="0">
                <a:effectLst/>
                <a:latin typeface="Lucida Console" panose="020B0609040504020204" pitchFamily="49" charset="0"/>
              </a:rPr>
              <a:t>“</a:t>
            </a:r>
            <a:r>
              <a:rPr lang="mk-MK" sz="2400" dirty="0">
                <a:effectLst/>
                <a:latin typeface="Lucida Console" panose="020B0609040504020204" pitchFamily="49" charset="0"/>
              </a:rPr>
              <a:t>Гоце Делчев</a:t>
            </a:r>
            <a:r>
              <a:rPr lang="en-US" sz="2400" dirty="0">
                <a:effectLst/>
                <a:latin typeface="Lucida Console" panose="020B0609040504020204" pitchFamily="49" charset="0"/>
              </a:rPr>
              <a:t>” - </a:t>
            </a:r>
            <a:r>
              <a:rPr lang="mk-MK" sz="2400" dirty="0" smtClean="0">
                <a:effectLst/>
                <a:latin typeface="Lucida Console" panose="020B0609040504020204" pitchFamily="49" charset="0"/>
              </a:rPr>
              <a:t>Штип </a:t>
            </a:r>
            <a:endParaRPr lang="mk-MK" sz="2400" dirty="0">
              <a:effectLst/>
              <a:latin typeface="Lucida Console" panose="020B0609040504020204" pitchFamily="49" charset="0"/>
            </a:endParaRPr>
          </a:p>
          <a:p>
            <a:endParaRPr lang="mk-MK" sz="2400" dirty="0">
              <a:solidFill>
                <a:srgbClr val="FFC000"/>
              </a:solidFill>
              <a:latin typeface="Lucida Console" panose="020B0609040504020204" pitchFamily="49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7" descr="logo_crven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861"/>
            <a:ext cx="1619671" cy="153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</p:spPr>
      </p:pic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431032" y="2132856"/>
            <a:ext cx="8712968" cy="1950538"/>
          </a:xfrm>
          <a:prstGeom prst="rect">
            <a:avLst/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mk-MK" sz="2400" dirty="0" smtClean="0">
                <a:ln w="22225">
                  <a:solidFill>
                    <a:schemeClr val="accent3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ЕВАЛУАЦИЈА НА </a:t>
            </a:r>
          </a:p>
          <a:p>
            <a:r>
              <a:rPr lang="mk-MK" sz="2400" dirty="0" smtClean="0">
                <a:ln w="22225">
                  <a:solidFill>
                    <a:schemeClr val="accent3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АПОКАЛНА КОРЕНСКА МОРФОЛОГИЈА</a:t>
            </a:r>
          </a:p>
          <a:p>
            <a:r>
              <a:rPr lang="mk-MK" sz="2400" dirty="0" smtClean="0">
                <a:ln w="22225">
                  <a:solidFill>
                    <a:schemeClr val="accent3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ГОРНИ И ДОЛНИ ПРЕМОЛАРИ</a:t>
            </a:r>
            <a:endParaRPr lang="en-US" sz="240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31032" y="5013176"/>
            <a:ext cx="8618112" cy="1077218"/>
          </a:xfrm>
          <a:prstGeom prst="rect">
            <a:avLst/>
          </a:prstGeom>
          <a:solidFill>
            <a:schemeClr val="accent6">
              <a:lumMod val="50000"/>
              <a:alpha val="3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mk-MK" sz="3200" dirty="0" smtClean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Димова Ц, </a:t>
            </a:r>
            <a:r>
              <a:rPr lang="mk-MK" sz="3200" dirty="0" err="1" smtClean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Златановска</a:t>
            </a:r>
            <a:r>
              <a:rPr lang="mk-MK" sz="3200" dirty="0" smtClean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К, Поповска Л, </a:t>
            </a:r>
            <a:r>
              <a:rPr lang="mk-MK" sz="3200" dirty="0" err="1" smtClean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Кадрова</a:t>
            </a:r>
            <a:r>
              <a:rPr lang="mk-MK" sz="3200" dirty="0" smtClean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С.</a:t>
            </a:r>
            <a:endParaRPr lang="mk-MK" sz="2400" b="0" dirty="0">
              <a:solidFill>
                <a:srgbClr val="FFFF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63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2932"/>
            <a:ext cx="8136904" cy="10948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mk-M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Tahoma" pitchFamily="34" charset="0"/>
                <a:cs typeface="Tahoma" pitchFamily="34" charset="0"/>
              </a:rPr>
              <a:t>цел</a:t>
            </a:r>
            <a:endParaRPr lang="en-US" b="1" dirty="0" smtClean="0">
              <a:solidFill>
                <a:srgbClr val="FF0000"/>
              </a:solidFill>
              <a:latin typeface="Arial Rounded MT Bold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6008" y="1781407"/>
            <a:ext cx="7920880" cy="3894261"/>
          </a:xfrm>
        </p:spPr>
        <p:txBody>
          <a:bodyPr>
            <a:normAutofit fontScale="92500"/>
          </a:bodyPr>
          <a:lstStyle/>
          <a:p>
            <a:pPr algn="just">
              <a:lnSpc>
                <a:spcPts val="4100"/>
              </a:lnSpc>
              <a:defRPr/>
            </a:pPr>
            <a:r>
              <a:rPr lang="en-US" sz="3200" cap="none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Целта</a:t>
            </a:r>
            <a:r>
              <a:rPr lang="en-US" sz="3200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cap="none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</a:t>
            </a:r>
            <a:r>
              <a:rPr lang="en-US" sz="3200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cap="none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нашето</a:t>
            </a:r>
            <a:r>
              <a:rPr lang="en-US" sz="3200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cap="none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истражување</a:t>
            </a:r>
            <a:r>
              <a:rPr lang="en-US" sz="3200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cap="none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беше</a:t>
            </a:r>
            <a:r>
              <a:rPr lang="en-US" sz="3200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cap="none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</a:t>
            </a:r>
            <a:r>
              <a:rPr lang="en-US" sz="3200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cap="none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</a:t>
            </a:r>
            <a:r>
              <a:rPr lang="en-US" sz="3200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cap="none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утврди</a:t>
            </a:r>
            <a:r>
              <a:rPr lang="mk-MK" sz="3200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indent="-457200" algn="just">
              <a:lnSpc>
                <a:spcPts val="4100"/>
              </a:lnSpc>
              <a:buFontTx/>
              <a:buChar char="-"/>
              <a:defRPr/>
            </a:pPr>
            <a:r>
              <a:rPr lang="en-US" sz="3200" cap="none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морфолошк</a:t>
            </a:r>
            <a:r>
              <a:rPr lang="mk-MK" sz="3200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ата форма </a:t>
            </a:r>
            <a:r>
              <a:rPr lang="en-US" sz="3200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endParaRPr lang="mk-MK" sz="3200" cap="none" dirty="0" smtClean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ts val="4100"/>
              </a:lnSpc>
              <a:buFontTx/>
              <a:buChar char="-"/>
              <a:defRPr/>
            </a:pPr>
            <a:r>
              <a:rPr lang="en-US" sz="3200" cap="none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позицијата</a:t>
            </a:r>
            <a:r>
              <a:rPr lang="en-US" sz="3200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cap="none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en-US" sz="3200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cap="none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корен</a:t>
            </a:r>
            <a:r>
              <a:rPr lang="mk-MK" sz="3200" cap="none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скиот</a:t>
            </a:r>
            <a:r>
              <a:rPr lang="en-US" sz="3200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cap="none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врв</a:t>
            </a:r>
            <a:r>
              <a:rPr lang="mk-MK" sz="3200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3200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endParaRPr lang="mk-MK" sz="3200" cap="none" dirty="0" smtClean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ts val="4100"/>
              </a:lnSpc>
              <a:buFontTx/>
              <a:buChar char="-"/>
              <a:defRPr/>
            </a:pPr>
            <a:r>
              <a:rPr lang="en-US" sz="3200" cap="none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голем</a:t>
            </a:r>
            <a:r>
              <a:rPr lang="mk-MK" sz="3200" cap="none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ина</a:t>
            </a:r>
            <a:r>
              <a:rPr lang="mk-MK" sz="3200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mk-MK" sz="3200" cap="none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апикалниот</a:t>
            </a:r>
            <a:r>
              <a:rPr lang="en-US" sz="3200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cap="none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форамен</a:t>
            </a:r>
            <a:r>
              <a:rPr lang="en-US" sz="3200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sz="3200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кај</a:t>
            </a:r>
            <a:r>
              <a:rPr lang="en-US" sz="3200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cap="none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максилар</a:t>
            </a:r>
            <a:r>
              <a:rPr lang="mk-MK" sz="3200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</a:t>
            </a:r>
            <a:r>
              <a:rPr lang="en-US" sz="3200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sz="3200" cap="none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мандибуларни</a:t>
            </a:r>
            <a:r>
              <a:rPr lang="en-US" sz="3200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cap="none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премолари</a:t>
            </a:r>
            <a:r>
              <a:rPr lang="en-US" sz="3200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mk-MK" sz="3200" cap="none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J017263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376" y="-1488"/>
            <a:ext cx="2652712" cy="17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03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9" name="Rectangle 3"/>
          <p:cNvSpPr>
            <a:spLocks noGrp="1" noChangeArrowheads="1"/>
          </p:cNvSpPr>
          <p:nvPr>
            <p:ph idx="1"/>
          </p:nvPr>
        </p:nvSpPr>
        <p:spPr>
          <a:xfrm>
            <a:off x="692696" y="2204864"/>
            <a:ext cx="8010128" cy="3240360"/>
          </a:xfrm>
        </p:spPr>
        <p:txBody>
          <a:bodyPr/>
          <a:lstStyle/>
          <a:p>
            <a:r>
              <a:rPr lang="mk-MK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Беа анализирани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вкупно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150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хумани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горни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долни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премолари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оформен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врвови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mk-MK" sz="2800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Примероците на заби беа </a:t>
            </a:r>
            <a:r>
              <a:rPr lang="mk-MK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колектирани</a:t>
            </a:r>
            <a:r>
              <a:rPr lang="mk-MK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анализирани во согласност со правилникот на Етичката комисија на нашата институција.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536" y="497971"/>
            <a:ext cx="8604448" cy="12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mk-M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Tahoma" pitchFamily="34" charset="0"/>
                <a:cs typeface="Tahoma" pitchFamily="34" charset="0"/>
              </a:rPr>
              <a:t>Материјал и метод</a:t>
            </a:r>
            <a:endParaRPr lang="en-US" dirty="0" smtClean="0">
              <a:solidFill>
                <a:srgbClr val="FF0000"/>
              </a:solidFill>
              <a:latin typeface="Arial Rounded MT Bold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738798" y="217962"/>
            <a:ext cx="788436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l" eaLnBrk="1" hangingPunct="1"/>
            <a:r>
              <a:rPr lang="mk-MK" sz="32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Лабораторија за стоматолошка научноистражувачка работа</a:t>
            </a:r>
            <a:endParaRPr lang="en-US" sz="3200" u="sng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" name="Picture 4" descr="abox"/>
          <p:cNvPicPr>
            <a:picLocks noChangeAspect="1" noChangeArrowheads="1" noCrop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738798" y="582435"/>
            <a:ext cx="381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Стоматолошка лабораторија">
            <a:hlinkClick r:id="rId4" tooltip="&quot;Стоматолошка лабораторија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279" y="1496835"/>
            <a:ext cx="4680198" cy="311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927" y="3384027"/>
            <a:ext cx="5544616" cy="30963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12398" y="1676510"/>
            <a:ext cx="5240217" cy="954107"/>
          </a:xfrm>
          <a:prstGeom prst="rect">
            <a:avLst/>
          </a:prstGeom>
          <a:solidFill>
            <a:srgbClr val="9A0000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sz="2800" b="0" u="sng" dirty="0" smtClean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snrlab@ugd.edu.mk</a:t>
            </a:r>
            <a:endParaRPr lang="en-US" sz="2800" b="0" u="sng" dirty="0" smtClean="0"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2800" b="0" u="sng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http://www.ugd.edu.mk/snrlab/</a:t>
            </a:r>
            <a:endParaRPr lang="mk-MK" sz="2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J018923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98" y="4932199"/>
            <a:ext cx="1727200" cy="14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067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987824" y="1308291"/>
            <a:ext cx="5400600" cy="954107"/>
          </a:xfrm>
          <a:prstGeom prst="rect">
            <a:avLst/>
          </a:prstGeom>
          <a:solidFill>
            <a:srgbClr val="9A0000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l"/>
            <a:r>
              <a:rPr lang="mk-MK" altLang="mk-MK" sz="2800" b="0" u="sng" dirty="0" err="1">
                <a:solidFill>
                  <a:srgbClr val="57158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semlab</a:t>
            </a:r>
            <a:r>
              <a:rPr lang="mk-MK" altLang="mk-MK" sz="2800" b="0" u="sng" dirty="0">
                <a:solidFill>
                  <a:srgbClr val="57158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@</a:t>
            </a:r>
            <a:r>
              <a:rPr lang="mk-MK" altLang="mk-MK" sz="2800" b="0" u="sng" dirty="0" err="1">
                <a:solidFill>
                  <a:srgbClr val="57158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ugd.edu.mk</a:t>
            </a:r>
            <a:endParaRPr lang="mk-MK" altLang="mk-MK" sz="2800" b="0" dirty="0">
              <a:solidFill>
                <a:srgbClr val="555555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457200" algn="l"/>
            <a:r>
              <a:rPr lang="mk-MK" altLang="mk-MK" sz="2800" b="0" u="sng" dirty="0">
                <a:solidFill>
                  <a:srgbClr val="57158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</a:t>
            </a:r>
            <a:r>
              <a:rPr lang="mk-MK" altLang="mk-MK" sz="2800" b="0" u="sng" dirty="0" smtClean="0">
                <a:solidFill>
                  <a:srgbClr val="57158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www.ugd.edu.mk/semlab</a:t>
            </a:r>
            <a:endParaRPr lang="mk-MK" altLang="mk-MK" sz="2800" b="0" dirty="0">
              <a:solidFill>
                <a:srgbClr val="555555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Лабораторија за електронска микроскопиј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4680520" cy="226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ЕМ анализ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142" y="4393806"/>
            <a:ext cx="4511804" cy="218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/>
          </p:cNvSpPr>
          <p:nvPr/>
        </p:nvSpPr>
        <p:spPr bwMode="auto">
          <a:xfrm>
            <a:off x="738798" y="217962"/>
            <a:ext cx="788436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l" eaLnBrk="1" hangingPunct="1"/>
            <a:r>
              <a:rPr lang="mk-MK" sz="32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Лабораторија за електронска микроскопија и </a:t>
            </a:r>
            <a:r>
              <a:rPr lang="mk-MK" sz="32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</a:t>
            </a:r>
            <a:r>
              <a:rPr lang="mk-MK" sz="32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анализа</a:t>
            </a:r>
            <a:endParaRPr lang="en-US" sz="3200" u="sng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3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718" name="Text Box 6"/>
          <p:cNvSpPr txBox="1">
            <a:spLocks noChangeArrowheads="1"/>
          </p:cNvSpPr>
          <p:nvPr/>
        </p:nvSpPr>
        <p:spPr bwMode="auto">
          <a:xfrm>
            <a:off x="683568" y="548680"/>
            <a:ext cx="8125965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ru-RU" sz="2800" b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Секој</a:t>
            </a:r>
            <a:r>
              <a:rPr lang="ru-RU" sz="2800" b="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корен</a:t>
            </a:r>
            <a:r>
              <a:rPr lang="mk-MK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ски</a:t>
            </a: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примерок </a:t>
            </a:r>
            <a:r>
              <a:rPr lang="ru-RU" sz="2800" b="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беше</a:t>
            </a: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измерен </a:t>
            </a:r>
            <a:r>
              <a:rPr lang="ru-RU" sz="2800" b="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</a:t>
            </a:r>
            <a:r>
              <a:rPr lang="ru-RU" sz="2800" b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секој</a:t>
            </a:r>
            <a:r>
              <a:rPr lang="ru-RU" sz="2800" b="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корен</a:t>
            </a:r>
            <a:r>
              <a:rPr lang="ru-RU" sz="2800" b="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врвот</a:t>
            </a:r>
            <a:r>
              <a:rPr lang="ru-RU" sz="2800" b="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 </a:t>
            </a:r>
            <a:r>
              <a:rPr lang="ru-RU" sz="2800" b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користење</a:t>
            </a:r>
            <a:r>
              <a:rPr lang="ru-RU" sz="2800" b="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800" b="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калибриран</a:t>
            </a: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микроскоп на </a:t>
            </a:r>
            <a:r>
              <a:rPr lang="ru-RU" sz="2800" b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зголемување</a:t>
            </a:r>
            <a:r>
              <a:rPr lang="ru-RU" sz="2800" b="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4.5X.</a:t>
            </a:r>
          </a:p>
          <a:p>
            <a:pPr algn="just">
              <a:lnSpc>
                <a:spcPts val="3000"/>
              </a:lnSpc>
            </a:pPr>
            <a:endParaRPr lang="ru-RU" sz="2800" b="0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ts val="3000"/>
              </a:lnSpc>
            </a:pPr>
            <a:r>
              <a:rPr lang="ru-RU" sz="2800" b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Анатомската</a:t>
            </a:r>
            <a:r>
              <a:rPr lang="ru-RU" sz="2800" b="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параметри</a:t>
            </a:r>
            <a:r>
              <a:rPr lang="ru-RU" sz="2800" b="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кои се </a:t>
            </a:r>
            <a:r>
              <a:rPr lang="ru-RU" sz="2800" b="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евалуаираа</a:t>
            </a: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беа</a:t>
            </a: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формата </a:t>
            </a:r>
            <a:r>
              <a:rPr lang="ru-RU" sz="2800" b="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800" b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периферни</a:t>
            </a:r>
            <a:r>
              <a:rPr lang="ru-RU" sz="2800" b="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контурите</a:t>
            </a:r>
            <a:r>
              <a:rPr lang="ru-RU" sz="2800" b="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800" b="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главниот</a:t>
            </a: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апикален</a:t>
            </a: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форамен</a:t>
            </a:r>
            <a:r>
              <a:rPr lang="ru-RU" sz="2800" b="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2800" b="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заоблен</a:t>
            </a: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800" b="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овален</a:t>
            </a: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800" b="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асиметричен</a:t>
            </a: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800" b="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семилунарен</a:t>
            </a: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2800" b="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800" b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коренот</a:t>
            </a:r>
            <a:r>
              <a:rPr lang="ru-RU" sz="2800" b="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врвот</a:t>
            </a:r>
            <a:r>
              <a:rPr lang="ru-RU" sz="2800" b="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2800" b="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заоблен</a:t>
            </a: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800" b="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рамен</a:t>
            </a: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800" b="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кос</a:t>
            </a: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800" b="0" dirty="0" err="1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елипсовиден</a:t>
            </a: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ru-RU" sz="2800" b="0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ts val="3000"/>
              </a:lnSpc>
            </a:pPr>
            <a:endParaRPr lang="ru-RU" sz="2800" b="0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ts val="3000"/>
              </a:lnSpc>
            </a:pPr>
            <a:r>
              <a:rPr lang="ru-RU" sz="2800" b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Локацијата</a:t>
            </a:r>
            <a:r>
              <a:rPr lang="ru-RU" sz="2800" b="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беше</a:t>
            </a: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класифицирани</a:t>
            </a:r>
            <a:r>
              <a:rPr lang="ru-RU" sz="2800" b="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</a:t>
            </a:r>
            <a:r>
              <a:rPr lang="ru-RU" sz="2800" b="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централна</a:t>
            </a: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800" b="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букална</a:t>
            </a: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800" b="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лингвална</a:t>
            </a: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800" b="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мезијална</a:t>
            </a: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800" b="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</a:t>
            </a:r>
            <a:r>
              <a:rPr lang="ru-RU" sz="2800" b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дистална</a:t>
            </a:r>
            <a:r>
              <a:rPr lang="ru-RU" sz="2800" b="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2800" b="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двата</a:t>
            </a: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параметри</a:t>
            </a: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ru-RU" sz="2800" b="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коренски</a:t>
            </a: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врв</a:t>
            </a: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800" b="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големиот</a:t>
            </a: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апикален</a:t>
            </a: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отвор</a:t>
            </a: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mk-MK" sz="2800" b="0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438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3957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4746902" cy="2592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653" y="345232"/>
            <a:ext cx="3420096" cy="2579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2924944"/>
            <a:ext cx="35369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Екстерна морфологија</a:t>
            </a:r>
            <a:endParaRPr lang="mk-MK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2924944"/>
            <a:ext cx="27206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Напречен пресек</a:t>
            </a:r>
            <a:endParaRPr lang="mk-MK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183" y="3634929"/>
            <a:ext cx="7373026" cy="18350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1266" y="5732675"/>
            <a:ext cx="74286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Евалуација на правецот на </a:t>
            </a:r>
            <a:r>
              <a:rPr lang="mk-MK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апикалниот</a:t>
            </a:r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форамен</a:t>
            </a:r>
            <a:endParaRPr lang="mk-MK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1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79069" y="116632"/>
            <a:ext cx="1080120" cy="12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mk-MK" dirty="0" smtClean="0">
                <a:solidFill>
                  <a:srgbClr val="FF0000"/>
                </a:solidFill>
                <a:latin typeface="Arial Rounded MT Bold" pitchFamily="34" charset="0"/>
                <a:ea typeface="Tahoma" pitchFamily="34" charset="0"/>
                <a:cs typeface="Tahoma" pitchFamily="34" charset="0"/>
              </a:rPr>
              <a:t>5</a:t>
            </a:r>
            <a:endParaRPr lang="en-US" dirty="0" smtClean="0">
              <a:solidFill>
                <a:srgbClr val="FF0000"/>
              </a:solidFill>
              <a:latin typeface="Arial Rounded MT Bold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15" y="1372460"/>
            <a:ext cx="4139951" cy="30731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72460"/>
            <a:ext cx="4139952" cy="30731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16787" y="4603844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2 x</a:t>
            </a:r>
            <a:endParaRPr lang="mk-MK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4573716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4.5 x</a:t>
            </a:r>
            <a:endParaRPr lang="mk-MK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795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52" y="981307"/>
            <a:ext cx="4729163" cy="2747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08" y="4005064"/>
            <a:ext cx="4691925" cy="260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048" y="1801271"/>
            <a:ext cx="39117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Апикален</a:t>
            </a:r>
            <a:r>
              <a:rPr lang="mk-MK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форамен</a:t>
            </a:r>
            <a:r>
              <a:rPr lang="mk-MK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латерално </a:t>
            </a:r>
          </a:p>
          <a:p>
            <a:r>
              <a:rPr lang="mk-MK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 центарот на </a:t>
            </a:r>
            <a:r>
              <a:rPr lang="mk-MK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апексот</a:t>
            </a:r>
            <a:endParaRPr lang="mk-MK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9333" y="4581128"/>
            <a:ext cx="331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Апикален</a:t>
            </a:r>
            <a:r>
              <a:rPr lang="mk-MK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форамен</a:t>
            </a:r>
            <a:r>
              <a:rPr lang="mk-MK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 поклопува со центарот на </a:t>
            </a:r>
            <a:r>
              <a:rPr lang="mk-MK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апексот</a:t>
            </a:r>
            <a:endParaRPr lang="mk-MK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93111"/>
            <a:ext cx="780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Евалуација</a:t>
            </a:r>
            <a:r>
              <a:rPr lang="ru-RU" sz="24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40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локацијата</a:t>
            </a:r>
            <a:r>
              <a:rPr lang="ru-RU" sz="24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40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апикален</a:t>
            </a:r>
            <a:r>
              <a:rPr lang="ru-RU" sz="24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форамен</a:t>
            </a:r>
            <a:endParaRPr lang="mk-MK" sz="24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mk-MK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46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71700" y="0"/>
            <a:ext cx="5688632" cy="12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mk-M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Резултати</a:t>
            </a:r>
            <a:endParaRPr lang="en-US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4" descr="J018649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93296"/>
            <a:ext cx="930350" cy="6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496426"/>
              </p:ext>
            </p:extLst>
          </p:nvPr>
        </p:nvGraphicFramePr>
        <p:xfrm>
          <a:off x="107506" y="1234167"/>
          <a:ext cx="8928991" cy="5181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6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083">
                  <a:extLst>
                    <a:ext uri="{9D8B030D-6E8A-4147-A177-3AD203B41FA5}">
                      <a16:colId xmlns:a16="http://schemas.microsoft.com/office/drawing/2014/main" val="2313859987"/>
                    </a:ext>
                  </a:extLst>
                </a:gridCol>
                <a:gridCol w="1398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2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9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5436">
                  <a:extLst>
                    <a:ext uri="{9D8B030D-6E8A-4147-A177-3AD203B41FA5}">
                      <a16:colId xmlns:a16="http://schemas.microsoft.com/office/drawing/2014/main" val="1149684773"/>
                    </a:ext>
                  </a:extLst>
                </a:gridCol>
              </a:tblGrid>
              <a:tr h="336167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k-MK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2400" dirty="0" smtClean="0">
                          <a:effectLst/>
                        </a:rPr>
                        <a:t>МОРФОЛОГИЈА НА КОРЕНСКИ АПЕКС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k-M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4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k-MK" sz="16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k-MK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ЗАОБЛЕН</a:t>
                      </a:r>
                      <a:r>
                        <a:rPr lang="mk-MK" sz="1800" b="1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(%)</a:t>
                      </a:r>
                      <a:endParaRPr lang="mk-MK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РАМЕН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(%)</a:t>
                      </a:r>
                      <a:endParaRPr lang="mk-MK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ЗАКОСЕН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(%)</a:t>
                      </a:r>
                      <a:endParaRPr lang="mk-MK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ЕЛИПТИЧЕ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(%)</a:t>
                      </a:r>
                      <a:endParaRPr lang="mk-MK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k-MK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mk-MK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1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ПРЕМОЛАРИ</a:t>
                      </a:r>
                      <a:endParaRPr lang="mk-MK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2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(4</a:t>
                      </a:r>
                      <a:r>
                        <a:rPr lang="mk-MK" sz="2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mk-MK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2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mk-MK" sz="2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mk-MK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2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(12)</a:t>
                      </a:r>
                      <a:endParaRPr lang="mk-MK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2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(16)</a:t>
                      </a:r>
                      <a:endParaRPr lang="mk-MK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k-MK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2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  <a:endParaRPr lang="mk-MK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1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k-MK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k-MK" sz="18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k-MK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k-MK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k-MK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k-MK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k-MK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167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k-MK" sz="16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МОРФОЛОГИЈА</a:t>
                      </a:r>
                      <a:r>
                        <a:rPr lang="mk-MK" sz="16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НА ГЛАВНИОТ ФОРАМЕН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k-MK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4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k-MK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ЗАОБЛЕН</a:t>
                      </a:r>
                      <a:r>
                        <a:rPr lang="mk-MK" sz="1800" b="1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(%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mk-MK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ОВАЛЕН</a:t>
                      </a:r>
                      <a:r>
                        <a:rPr lang="mk-MK" sz="1800" b="1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(%)</a:t>
                      </a:r>
                      <a:endParaRPr lang="mk-MK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АСИМЕТРИЧЕН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(%)</a:t>
                      </a:r>
                      <a:endParaRPr lang="mk-MK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СЕМИЛУНАРЕН (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%)</a:t>
                      </a:r>
                      <a:endParaRPr lang="mk-MK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mk-MK" sz="18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01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6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ПРЕМОЛАРИ</a:t>
                      </a:r>
                      <a:endParaRPr lang="mk-MK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2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(46)</a:t>
                      </a:r>
                      <a:endParaRPr lang="mk-MK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2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mk-MK" sz="2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mk-MK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2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mk-MK" sz="2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mk-MK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2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(8)</a:t>
                      </a:r>
                      <a:endParaRPr lang="mk-MK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2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  <a:endParaRPr lang="mk-MK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1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k-MK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k-MK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k-MK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k-MK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k-MK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k-MK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5" name="Oval 14"/>
          <p:cNvSpPr/>
          <p:nvPr/>
        </p:nvSpPr>
        <p:spPr bwMode="auto">
          <a:xfrm>
            <a:off x="6804248" y="5245046"/>
            <a:ext cx="1008112" cy="576064"/>
          </a:xfrm>
          <a:prstGeom prst="ellipse">
            <a:avLst/>
          </a:prstGeom>
          <a:noFill/>
          <a:ln w="381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k-MK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C C Times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949076" y="2777733"/>
            <a:ext cx="1224136" cy="5760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k-MK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C C Times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877068" y="5143606"/>
            <a:ext cx="1296144" cy="7789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k-MK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C C Times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014782" y="2777732"/>
            <a:ext cx="1152128" cy="723275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k-MK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C C Times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336107"/>
              </p:ext>
            </p:extLst>
          </p:nvPr>
        </p:nvGraphicFramePr>
        <p:xfrm>
          <a:off x="151345" y="1124744"/>
          <a:ext cx="8964487" cy="45068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9808">
                  <a:extLst>
                    <a:ext uri="{9D8B030D-6E8A-4147-A177-3AD203B41FA5}">
                      <a16:colId xmlns:a16="http://schemas.microsoft.com/office/drawing/2014/main" val="318118416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43912824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671743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532627732"/>
                    </a:ext>
                  </a:extLst>
                </a:gridCol>
                <a:gridCol w="1524039">
                  <a:extLst>
                    <a:ext uri="{9D8B030D-6E8A-4147-A177-3AD203B41FA5}">
                      <a16:colId xmlns:a16="http://schemas.microsoft.com/office/drawing/2014/main" val="585145015"/>
                    </a:ext>
                  </a:extLst>
                </a:gridCol>
              </a:tblGrid>
              <a:tr h="426477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k-MK" sz="18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ЛОКАЦИЈА</a:t>
                      </a:r>
                      <a:r>
                        <a:rPr lang="mk-MK" sz="1800" b="1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НА КОРЕНСКИ АПЕКС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k-MK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9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k-MK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ЦЕНТРАЛНА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  <a:endParaRPr lang="mk-MK" sz="1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БУКАЛНА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  <a:endParaRPr lang="mk-MK" sz="1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ЛИНГВАЛНА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  <a:endParaRPr lang="mk-MK" sz="1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МЕЗИЈАЛНА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  <a:endParaRPr lang="mk-MK" sz="1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ДИСТАЛНА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  <a:endParaRPr lang="mk-MK" sz="1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1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ПРЕМОЛАРИ</a:t>
                      </a:r>
                      <a:endParaRPr lang="mk-MK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(52)</a:t>
                      </a:r>
                      <a:endParaRPr lang="mk-MK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(10)</a:t>
                      </a:r>
                      <a:endParaRPr lang="mk-MK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r>
                        <a:rPr lang="mk-MK" sz="1800" b="1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(6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mk-MK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(10)</a:t>
                      </a:r>
                      <a:endParaRPr lang="mk-MK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(22)</a:t>
                      </a:r>
                      <a:endParaRPr lang="mk-MK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5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k-MK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k-MK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k-MK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k-MK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k-MK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k-MK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477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mk-MK" sz="14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ЛОКАЦИЈА</a:t>
                      </a:r>
                      <a:r>
                        <a:rPr lang="mk-MK" sz="1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НА ЦЕНТРАЛЕН ФОРАМЕН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k-MK" sz="1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39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k-MK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ЦЕНТРАЛНА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  <a:endParaRPr lang="mk-MK" sz="1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БУКАЛНА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  <a:endParaRPr lang="mk-MK" sz="1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ЛИНГВАЛНА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  <a:endParaRPr lang="mk-MK" sz="1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МЕЗИЈАЛНА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  <a:endParaRPr lang="mk-MK" sz="1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ДИСТАЛНА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  <a:endParaRPr lang="mk-MK" sz="1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01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ПРЕМОЛАРИ</a:t>
                      </a:r>
                      <a:endParaRPr lang="mk-MK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(42)</a:t>
                      </a:r>
                      <a:endParaRPr lang="mk-MK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(12)</a:t>
                      </a:r>
                      <a:endParaRPr lang="mk-MK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(10)</a:t>
                      </a:r>
                      <a:endParaRPr lang="mk-MK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k-MK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(4)</a:t>
                      </a:r>
                      <a:endParaRPr lang="mk-MK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mk-MK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(32)</a:t>
                      </a:r>
                      <a:endParaRPr lang="mk-MK" sz="1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75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k-MK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mk-MK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k-MK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k-MK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k-MK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k-MK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Snip Diagonal Corner Rectangle 2"/>
          <p:cNvSpPr/>
          <p:nvPr/>
        </p:nvSpPr>
        <p:spPr>
          <a:xfrm>
            <a:off x="1763688" y="2492896"/>
            <a:ext cx="1224136" cy="432048"/>
          </a:xfrm>
          <a:prstGeom prst="snip2Diag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9" name="Snip Diagonal Corner Rectangle 8"/>
          <p:cNvSpPr/>
          <p:nvPr/>
        </p:nvSpPr>
        <p:spPr>
          <a:xfrm>
            <a:off x="4716016" y="2473854"/>
            <a:ext cx="1224136" cy="432048"/>
          </a:xfrm>
          <a:prstGeom prst="snip2Diag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2" name="Snip Diagonal Corner Rectangle 11"/>
          <p:cNvSpPr/>
          <p:nvPr/>
        </p:nvSpPr>
        <p:spPr>
          <a:xfrm>
            <a:off x="6228184" y="4673664"/>
            <a:ext cx="1224136" cy="432048"/>
          </a:xfrm>
          <a:prstGeom prst="snip2Diag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3" name="Snip Diagonal Corner Rectangle 12"/>
          <p:cNvSpPr/>
          <p:nvPr/>
        </p:nvSpPr>
        <p:spPr>
          <a:xfrm>
            <a:off x="1779712" y="4685496"/>
            <a:ext cx="1224136" cy="432048"/>
          </a:xfrm>
          <a:prstGeom prst="snip2Diag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871700" y="0"/>
            <a:ext cx="5688632" cy="12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mk-M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Резултати</a:t>
            </a:r>
            <a:endParaRPr lang="en-US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7245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8" name="Text Box 4"/>
          <p:cNvSpPr txBox="1">
            <a:spLocks noChangeArrowheads="1"/>
          </p:cNvSpPr>
          <p:nvPr/>
        </p:nvSpPr>
        <p:spPr bwMode="auto">
          <a:xfrm>
            <a:off x="903391" y="1414728"/>
            <a:ext cx="18133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mk-MK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ВОВЕД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45190" name="Text Box 6"/>
          <p:cNvSpPr txBox="1">
            <a:spLocks noChangeArrowheads="1"/>
          </p:cNvSpPr>
          <p:nvPr/>
        </p:nvSpPr>
        <p:spPr bwMode="auto">
          <a:xfrm>
            <a:off x="903391" y="4581128"/>
            <a:ext cx="77771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mk-MK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ИСТРАЖУВАЊЕ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mk-MK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Евалуација </a:t>
            </a:r>
            <a:endParaRPr lang="en-US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5191" name="Text Box 7"/>
          <p:cNvSpPr txBox="1">
            <a:spLocks noChangeArrowheads="1"/>
          </p:cNvSpPr>
          <p:nvPr/>
        </p:nvSpPr>
        <p:spPr bwMode="auto">
          <a:xfrm>
            <a:off x="903391" y="2564904"/>
            <a:ext cx="7730001" cy="122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mk-MK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Verdana" pitchFamily="34" charset="0"/>
                <a:cs typeface="Tahoma" pitchFamily="34" charset="0"/>
              </a:rPr>
              <a:t>НАУЧНИ СОЗНАНИЈА ЗА КОРЕНСКА</a:t>
            </a:r>
          </a:p>
          <a:p>
            <a:pPr algn="l">
              <a:lnSpc>
                <a:spcPct val="150000"/>
              </a:lnSpc>
            </a:pPr>
            <a:r>
              <a:rPr lang="mk-MK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Verdana" pitchFamily="34" charset="0"/>
                <a:cs typeface="Tahoma" pitchFamily="34" charset="0"/>
              </a:rPr>
              <a:t>И АПИКАЛНА МОРФОЛОГИЈА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45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506" name="Text Box 10"/>
          <p:cNvSpPr txBox="1">
            <a:spLocks noChangeArrowheads="1"/>
          </p:cNvSpPr>
          <p:nvPr/>
        </p:nvSpPr>
        <p:spPr bwMode="auto">
          <a:xfrm>
            <a:off x="494032" y="1259055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MAC C Swiss" pitchFamily="34" charset="0"/>
              </a:rPr>
              <a:t> </a:t>
            </a:r>
          </a:p>
        </p:txBody>
      </p:sp>
      <p:sp>
        <p:nvSpPr>
          <p:cNvPr id="1386507" name="Text Box 11"/>
          <p:cNvSpPr txBox="1">
            <a:spLocks noChangeArrowheads="1"/>
          </p:cNvSpPr>
          <p:nvPr/>
        </p:nvSpPr>
        <p:spPr bwMode="auto">
          <a:xfrm>
            <a:off x="494032" y="2548172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MAC C Swiss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971600" y="1052736"/>
            <a:ext cx="79456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mk-MK" sz="2800" b="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dvPS7C10"/>
              </a:rPr>
              <a:t>Предоминантна</a:t>
            </a:r>
            <a:r>
              <a:rPr lang="mk-MK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dvPS7C10"/>
              </a:rPr>
              <a:t> морфологија на коренскиот </a:t>
            </a:r>
            <a:r>
              <a:rPr lang="mk-MK" sz="2800" b="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dvPS7C10"/>
              </a:rPr>
              <a:t>аппекс</a:t>
            </a:r>
            <a:r>
              <a:rPr lang="mk-MK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dvPS7C10"/>
              </a:rPr>
              <a:t> кај </a:t>
            </a:r>
            <a:r>
              <a:rPr lang="mk-MK" sz="2800" b="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dvPS7C10"/>
              </a:rPr>
              <a:t>премолари</a:t>
            </a:r>
            <a:r>
              <a:rPr lang="mk-MK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dvPS7C10"/>
              </a:rPr>
              <a:t> беше заоблена</a:t>
            </a:r>
          </a:p>
          <a:p>
            <a:pPr algn="l"/>
            <a:r>
              <a:rPr lang="en-US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dvPS7C10"/>
              </a:rPr>
              <a:t> </a:t>
            </a:r>
            <a:endParaRPr lang="en-US" sz="2800" b="0" dirty="0" smtClean="0">
              <a:solidFill>
                <a:schemeClr val="bg1">
                  <a:lumMod val="95000"/>
                  <a:lumOff val="5000"/>
                </a:schemeClr>
              </a:solidFill>
              <a:latin typeface="AdvPS7C10"/>
            </a:endParaRPr>
          </a:p>
          <a:p>
            <a:pPr algn="l"/>
            <a:r>
              <a:rPr lang="mk-MK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dvPS7C10"/>
              </a:rPr>
              <a:t>Морфологијата на </a:t>
            </a:r>
            <a:r>
              <a:rPr lang="mk-MK" sz="2800" b="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dvPS7C10"/>
              </a:rPr>
              <a:t>апикалниот</a:t>
            </a:r>
            <a:r>
              <a:rPr lang="mk-MK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dvPS7C10"/>
              </a:rPr>
              <a:t> </a:t>
            </a:r>
            <a:r>
              <a:rPr lang="mk-MK" sz="2800" b="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dvPS7C10"/>
              </a:rPr>
              <a:t>форамен</a:t>
            </a:r>
            <a:r>
              <a:rPr lang="mk-MK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dvPS7C10"/>
              </a:rPr>
              <a:t> покажа </a:t>
            </a:r>
            <a:r>
              <a:rPr lang="mk-MK" sz="2800" b="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dvPS7C10"/>
              </a:rPr>
              <a:t>предоминантност</a:t>
            </a:r>
            <a:r>
              <a:rPr lang="mk-MK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dvPS7C10"/>
              </a:rPr>
              <a:t> на заоблен облик и овален облик на </a:t>
            </a:r>
            <a:r>
              <a:rPr lang="mk-MK" sz="2800" b="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dvPS7C10"/>
              </a:rPr>
              <a:t>ивиците</a:t>
            </a:r>
            <a:r>
              <a:rPr lang="en-US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dvPS7C10"/>
              </a:rPr>
              <a:t>.</a:t>
            </a:r>
            <a:endParaRPr lang="en-US" sz="2800" b="0" dirty="0">
              <a:solidFill>
                <a:schemeClr val="bg1">
                  <a:lumMod val="95000"/>
                  <a:lumOff val="5000"/>
                </a:schemeClr>
              </a:solidFill>
              <a:latin typeface="AdvPS7C10"/>
            </a:endParaRPr>
          </a:p>
          <a:p>
            <a:pPr algn="l"/>
            <a:endParaRPr lang="mk-MK" sz="2800" b="0" dirty="0" smtClean="0">
              <a:solidFill>
                <a:schemeClr val="bg1">
                  <a:lumMod val="95000"/>
                  <a:lumOff val="5000"/>
                </a:schemeClr>
              </a:solidFill>
              <a:latin typeface="AdvPS7C10"/>
            </a:endParaRPr>
          </a:p>
          <a:p>
            <a:pPr algn="l"/>
            <a:r>
              <a:rPr lang="mk-MK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dvPS7C10"/>
              </a:rPr>
              <a:t>Локацијата на коренскиот врв и </a:t>
            </a:r>
            <a:r>
              <a:rPr lang="mk-MK" sz="2800" b="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dvPS7C10"/>
              </a:rPr>
              <a:t>апикалниот</a:t>
            </a:r>
            <a:r>
              <a:rPr lang="mk-MK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dvPS7C10"/>
              </a:rPr>
              <a:t> </a:t>
            </a:r>
            <a:r>
              <a:rPr lang="mk-MK" sz="2800" b="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dvPS7C10"/>
              </a:rPr>
              <a:t>отвое</a:t>
            </a:r>
            <a:r>
              <a:rPr lang="mk-MK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dvPS7C10"/>
              </a:rPr>
              <a:t> покажа најчесто централна позиција, проследено потоа со дистална позиција</a:t>
            </a:r>
            <a:r>
              <a:rPr lang="en-US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dvPS7C10"/>
              </a:rPr>
              <a:t>.</a:t>
            </a:r>
            <a:endParaRPr lang="mk-MK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619672" y="50843"/>
            <a:ext cx="4921294" cy="12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mk-MK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ЗАКЛУЧОК</a:t>
            </a:r>
            <a:endParaRPr lang="en-US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94032" y="4054602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MAC C Swiss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871556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6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86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86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86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86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86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86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86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6506" grpId="0"/>
      <p:bldP spid="1386507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48" name="Picture 8" descr="J018649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808" y="1484784"/>
            <a:ext cx="3224227" cy="2873588"/>
          </a:xfrm>
          <a:prstGeom prst="rect">
            <a:avLst/>
          </a:prstGeom>
          <a:noFill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35696" y="764704"/>
            <a:ext cx="63182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Thank you for your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atention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28794" y="5214950"/>
            <a:ext cx="6983412" cy="152997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ANY   QUESTIUONS ?</a:t>
            </a:r>
          </a:p>
          <a:p>
            <a:pPr>
              <a:lnSpc>
                <a:spcPct val="120000"/>
              </a:lnSpc>
            </a:pPr>
            <a:endParaRPr lang="en-US" sz="20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</a:pP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  <p:bldP spid="6" grpId="2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/>
          </p:cNvSpPr>
          <p:nvPr/>
        </p:nvSpPr>
        <p:spPr bwMode="auto">
          <a:xfrm>
            <a:off x="635620" y="1697692"/>
            <a:ext cx="7902584" cy="459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Успехот</a:t>
            </a:r>
            <a:r>
              <a:rPr lang="en-US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en-US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апикотомиите</a:t>
            </a:r>
            <a:r>
              <a:rPr lang="mk-MK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како и на конзервативната </a:t>
            </a:r>
            <a:r>
              <a:rPr lang="en-US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коренск</a:t>
            </a:r>
            <a:r>
              <a:rPr lang="mk-MK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en-US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канал</a:t>
            </a:r>
            <a:r>
              <a:rPr lang="mk-MK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en-US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терапија</a:t>
            </a:r>
            <a:r>
              <a:rPr lang="en-US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en-US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 </a:t>
            </a:r>
            <a:r>
              <a:rPr lang="en-US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зави</a:t>
            </a:r>
            <a:r>
              <a:rPr lang="mk-MK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</a:t>
            </a:r>
            <a:r>
              <a:rPr lang="en-US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</a:t>
            </a:r>
            <a:r>
              <a:rPr lang="en-US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темелно</a:t>
            </a:r>
            <a:r>
              <a:rPr lang="mk-MK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</a:t>
            </a:r>
            <a:r>
              <a:rPr lang="en-US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познавање</a:t>
            </a:r>
            <a:r>
              <a:rPr lang="en-US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en-US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корените, </a:t>
            </a:r>
            <a:r>
              <a:rPr lang="en-US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коренск</a:t>
            </a:r>
            <a:r>
              <a:rPr lang="mk-MK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ите</a:t>
            </a:r>
            <a:r>
              <a:rPr lang="mk-MK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канали и </a:t>
            </a:r>
            <a:r>
              <a:rPr lang="mk-MK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апикалната</a:t>
            </a:r>
            <a:r>
              <a:rPr lang="mk-MK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коренска </a:t>
            </a:r>
            <a:r>
              <a:rPr lang="en-US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морфологија</a:t>
            </a:r>
            <a:r>
              <a:rPr lang="en-US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</a:t>
            </a:r>
            <a:r>
              <a:rPr lang="en-US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намера</a:t>
            </a:r>
            <a:r>
              <a:rPr lang="en-US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</a:t>
            </a:r>
            <a:r>
              <a:rPr lang="en-US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</a:t>
            </a:r>
            <a:r>
              <a:rPr lang="en-US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лоцира</a:t>
            </a:r>
            <a:r>
              <a:rPr lang="mk-MK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</a:t>
            </a:r>
            <a:r>
              <a:rPr lang="en-US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сите</a:t>
            </a:r>
            <a:r>
              <a:rPr lang="en-US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канали</a:t>
            </a:r>
            <a:r>
              <a:rPr lang="en-US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правилно</a:t>
            </a:r>
            <a:r>
              <a:rPr lang="en-US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</a:t>
            </a:r>
            <a:r>
              <a:rPr lang="en-US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</a:t>
            </a:r>
            <a:r>
              <a:rPr lang="en-US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</a:t>
            </a:r>
            <a:r>
              <a:rPr lang="en-US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чист</a:t>
            </a:r>
            <a:r>
              <a:rPr lang="mk-MK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 според </a:t>
            </a:r>
            <a:r>
              <a:rPr lang="en-US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обликот</a:t>
            </a:r>
            <a:r>
              <a:rPr lang="en-US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mk-MK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нивно тродимензионално </a:t>
            </a:r>
            <a:r>
              <a:rPr lang="en-US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</a:t>
            </a:r>
            <a:r>
              <a:rPr lang="mk-MK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ечатување</a:t>
            </a:r>
            <a:r>
              <a:rPr lang="mk-MK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60264" y="404664"/>
            <a:ext cx="6377940" cy="129302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mk-MK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вовед</a:t>
            </a:r>
            <a:endParaRPr lang="mk-MK" b="0" dirty="0"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70787" y="6078371"/>
            <a:ext cx="7415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US" sz="1400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Sayão</a:t>
            </a:r>
            <a:r>
              <a:rPr lang="en-US" sz="14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Maia et al</a:t>
            </a:r>
            <a:r>
              <a:rPr lang="en-US" sz="1400" b="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b="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of foramen openings and their concurrence </a:t>
            </a:r>
            <a:r>
              <a:rPr lang="en-US" sz="1400" b="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root  apexes.    </a:t>
            </a:r>
          </a:p>
          <a:p>
            <a:pPr algn="l"/>
            <a:r>
              <a:rPr lang="en-US" sz="1400" b="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1400" b="0" dirty="0" err="1" smtClean="0">
                <a:solidFill>
                  <a:srgbClr val="FFC000"/>
                </a:solidFill>
              </a:rPr>
              <a:t>Revista</a:t>
            </a:r>
            <a:r>
              <a:rPr lang="en-US" sz="1400" b="0" dirty="0" smtClean="0">
                <a:solidFill>
                  <a:srgbClr val="FFC000"/>
                </a:solidFill>
              </a:rPr>
              <a:t> </a:t>
            </a:r>
            <a:r>
              <a:rPr lang="en-US" sz="1400" b="0" dirty="0" err="1" smtClean="0">
                <a:solidFill>
                  <a:srgbClr val="FFC000"/>
                </a:solidFill>
              </a:rPr>
              <a:t>Sul</a:t>
            </a:r>
            <a:r>
              <a:rPr lang="en-US" sz="1400" b="0" dirty="0" smtClean="0">
                <a:solidFill>
                  <a:srgbClr val="FFC000"/>
                </a:solidFill>
              </a:rPr>
              <a:t> </a:t>
            </a:r>
            <a:r>
              <a:rPr lang="en-US" sz="1400" b="0" dirty="0" err="1" smtClean="0">
                <a:solidFill>
                  <a:srgbClr val="FFC000"/>
                </a:solidFill>
              </a:rPr>
              <a:t>Brasileira</a:t>
            </a:r>
            <a:r>
              <a:rPr lang="en-US" sz="1400" b="0" dirty="0" smtClean="0">
                <a:solidFill>
                  <a:srgbClr val="FFC000"/>
                </a:solidFill>
              </a:rPr>
              <a:t> de </a:t>
            </a:r>
            <a:r>
              <a:rPr lang="en-US" sz="1400" b="0" dirty="0" err="1" smtClean="0">
                <a:solidFill>
                  <a:srgbClr val="FFC000"/>
                </a:solidFill>
              </a:rPr>
              <a:t>Odontolgia</a:t>
            </a:r>
            <a:r>
              <a:rPr lang="en-US" sz="1400" b="0" dirty="0" smtClean="0">
                <a:solidFill>
                  <a:srgbClr val="FFC000"/>
                </a:solidFill>
              </a:rPr>
              <a:t> </a:t>
            </a:r>
            <a:r>
              <a:rPr lang="en-US" sz="1400" b="0" dirty="0">
                <a:solidFill>
                  <a:srgbClr val="FFC000"/>
                </a:solidFill>
              </a:rPr>
              <a:t>, 2005 </a:t>
            </a:r>
            <a:r>
              <a:rPr lang="en-US" sz="1400" b="0" dirty="0" smtClean="0">
                <a:solidFill>
                  <a:srgbClr val="FFC000"/>
                </a:solidFill>
              </a:rPr>
              <a:t>(2) 1: 7-11. (ISSN 1806-7727)</a:t>
            </a:r>
            <a:endParaRPr lang="en-US" sz="1400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80527" y="404664"/>
            <a:ext cx="9096710" cy="129302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mk-MK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ПОТЕНЦИЈАЛЕН КЛИНИЧКИ </a:t>
            </a:r>
          </a:p>
          <a:p>
            <a:pPr fontAlgn="auto">
              <a:spcAft>
                <a:spcPts val="0"/>
              </a:spcAft>
            </a:pPr>
            <a:r>
              <a:rPr lang="mk-MK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ПРОБЛЕМ</a:t>
            </a:r>
            <a:endParaRPr lang="mk-MK" b="0" dirty="0">
              <a:effectLst/>
            </a:endParaRPr>
          </a:p>
        </p:txBody>
      </p:sp>
      <p:sp>
        <p:nvSpPr>
          <p:cNvPr id="12" name="Content Placeholder 2"/>
          <p:cNvSpPr>
            <a:spLocks/>
          </p:cNvSpPr>
          <p:nvPr/>
        </p:nvSpPr>
        <p:spPr bwMode="auto">
          <a:xfrm>
            <a:off x="683568" y="1747674"/>
            <a:ext cx="7902584" cy="459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mk-MK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Клиничките </a:t>
            </a:r>
            <a:r>
              <a:rPr lang="mk-MK" dirty="0" err="1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потешкотии</a:t>
            </a:r>
            <a:r>
              <a:rPr lang="mk-MK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 зголемуваат при </a:t>
            </a:r>
            <a:r>
              <a:rPr lang="mk-MK" dirty="0" err="1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ендодонтската</a:t>
            </a:r>
            <a:r>
              <a:rPr lang="mk-MK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терапија  од аспект на различните варијации на коренските </a:t>
            </a:r>
            <a:r>
              <a:rPr lang="mk-MK" dirty="0" err="1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апекси</a:t>
            </a:r>
            <a:r>
              <a:rPr lang="mk-MK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кое потоа се рефлектира и на другите специјалности.</a:t>
            </a:r>
          </a:p>
          <a:p>
            <a:pPr algn="just">
              <a:lnSpc>
                <a:spcPct val="150000"/>
              </a:lnSpc>
            </a:pPr>
            <a:r>
              <a:rPr lang="mk-MK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Постојат големи варијации во </a:t>
            </a:r>
            <a:r>
              <a:rPr lang="mk-MK" dirty="0" err="1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апикалната</a:t>
            </a:r>
            <a:r>
              <a:rPr lang="mk-MK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коренска анатомија, како и различна позиција и локација на </a:t>
            </a:r>
            <a:r>
              <a:rPr lang="mk-MK" dirty="0" err="1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апикалниот</a:t>
            </a:r>
            <a:r>
              <a:rPr lang="mk-MK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dirty="0" err="1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форамен</a:t>
            </a:r>
            <a:endParaRPr lang="en-US" sz="3200" b="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135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8" name="Text Box 4"/>
          <p:cNvSpPr txBox="1">
            <a:spLocks noChangeArrowheads="1"/>
          </p:cNvSpPr>
          <p:nvPr/>
        </p:nvSpPr>
        <p:spPr bwMode="auto">
          <a:xfrm>
            <a:off x="742081" y="1405518"/>
            <a:ext cx="16321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mk-MK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ВОВЕД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42081" y="2636912"/>
            <a:ext cx="82809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mk-MK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Verdana" pitchFamily="34" charset="0"/>
                <a:cs typeface="Tahoma" pitchFamily="34" charset="0"/>
              </a:rPr>
              <a:t>НАУЧНИ СОЗНАНИЈА ЗА КОРЕНСКАТА И АПИКАЛНА МОРФОЛОГИЈА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53561" y="4653136"/>
            <a:ext cx="77771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mk-MK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ИСТРАЖУВАЊЕ - Евалуација</a:t>
            </a:r>
            <a:endParaRPr lang="en-US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13211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9627" y="1115481"/>
            <a:ext cx="8352928" cy="499569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3947" y="0"/>
            <a:ext cx="7560840" cy="9144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mk-MK" sz="2400" b="0" kern="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Фреквенција на </a:t>
            </a:r>
            <a:r>
              <a:rPr lang="mk-MK" sz="2400" b="0" kern="0" dirty="0" err="1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апикалната</a:t>
            </a:r>
            <a:r>
              <a:rPr lang="mk-MK" sz="2400" b="0" kern="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девијација на </a:t>
            </a:r>
            <a:r>
              <a:rPr lang="mk-MK" sz="2400" b="0" kern="0" dirty="0" err="1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фораменот</a:t>
            </a:r>
            <a:r>
              <a:rPr lang="mk-MK" sz="2400" b="0" kern="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 зависност од типот на </a:t>
            </a:r>
            <a:r>
              <a:rPr lang="mk-MK" sz="2400" b="0" kern="0" dirty="0" err="1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апексот</a:t>
            </a:r>
            <a:endParaRPr lang="mk-MK" sz="2400" b="0" kern="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049" y="6136743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US" sz="1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Martos</a:t>
            </a:r>
            <a:r>
              <a:rPr lang="en-US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 </a:t>
            </a:r>
            <a:r>
              <a:rPr lang="en-US" sz="1400" b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Anatomical Measurements of the Apical Root in Anterior and Posterior </a:t>
            </a:r>
            <a:r>
              <a:rPr lang="en-US" sz="1400" b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Teeth.  J </a:t>
            </a:r>
            <a:r>
              <a:rPr lang="en-US" sz="1400" b="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Endod</a:t>
            </a:r>
            <a:r>
              <a:rPr lang="en-US" sz="1400" b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2010, (36) 4: 664-668</a:t>
            </a:r>
            <a:endParaRPr lang="en-US" sz="1400" b="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3" descr="J0254444"/>
          <p:cNvPicPr>
            <a:picLocks noChangeAspect="1" noChangeArrowheads="1" noCrop="1"/>
          </p:cNvPicPr>
          <p:nvPr/>
        </p:nvPicPr>
        <p:blipFill>
          <a:blip r:embed="rId4">
            <a:grayscl/>
            <a:biLevel thresh="50000"/>
          </a:blip>
          <a:srcRect/>
          <a:stretch>
            <a:fillRect/>
          </a:stretch>
        </p:blipFill>
        <p:spPr bwMode="auto">
          <a:xfrm>
            <a:off x="179388" y="306389"/>
            <a:ext cx="963588" cy="809092"/>
          </a:xfrm>
          <a:prstGeom prst="rect">
            <a:avLst/>
          </a:prstGeom>
          <a:noFill/>
          <a:effectLst>
            <a:glow rad="101600">
              <a:srgbClr val="CC0000">
                <a:alpha val="60000"/>
              </a:srgbClr>
            </a:glow>
          </a:effectLst>
        </p:spPr>
      </p:pic>
      <p:sp>
        <p:nvSpPr>
          <p:cNvPr id="3" name="Rounded Rectangle 2"/>
          <p:cNvSpPr/>
          <p:nvPr/>
        </p:nvSpPr>
        <p:spPr>
          <a:xfrm>
            <a:off x="3059832" y="1484784"/>
            <a:ext cx="576064" cy="4464496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8" name="Rounded Rectangle 7"/>
          <p:cNvSpPr/>
          <p:nvPr/>
        </p:nvSpPr>
        <p:spPr>
          <a:xfrm>
            <a:off x="7524328" y="1480592"/>
            <a:ext cx="792088" cy="4464496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7582" y="6129112"/>
            <a:ext cx="6912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Olson </a:t>
            </a:r>
            <a:r>
              <a:rPr lang="en-US" sz="14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DG, Roberts S, Joyce AP, et al. Unevenness of the apical constriction in </a:t>
            </a:r>
            <a:r>
              <a:rPr lang="en-US" sz="14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 maxillary </a:t>
            </a:r>
            <a:r>
              <a:rPr lang="en-US" sz="14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central incisors. J </a:t>
            </a:r>
            <a:r>
              <a:rPr lang="en-US" sz="1400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Endod</a:t>
            </a:r>
            <a:r>
              <a:rPr lang="en-US" sz="14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2008;34:157–9.</a:t>
            </a:r>
            <a:endParaRPr lang="en-US" sz="1400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 descr="J017256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116632"/>
            <a:ext cx="214374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28787" y="1700808"/>
            <a:ext cx="8266048" cy="4248472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337400" y="346826"/>
            <a:ext cx="78123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mk-MK" sz="3200" b="0" kern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Позиција на </a:t>
            </a:r>
            <a:r>
              <a:rPr lang="mk-MK" sz="3200" b="0" kern="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апикална</a:t>
            </a:r>
            <a:r>
              <a:rPr lang="mk-MK" sz="3200" b="0" kern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sz="3200" b="0" kern="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констрикција</a:t>
            </a:r>
            <a:endParaRPr lang="mk-MK" sz="3200" b="0" kern="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8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2976" y="306389"/>
            <a:ext cx="7956376" cy="962371"/>
          </a:xfrm>
        </p:spPr>
        <p:txBody>
          <a:bodyPr>
            <a:normAutofit fontScale="90000"/>
          </a:bodyPr>
          <a:lstStyle/>
          <a:p>
            <a:pPr algn="ctr"/>
            <a:r>
              <a:rPr lang="mk-MK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Растојание помеѓу </a:t>
            </a:r>
            <a:br>
              <a:rPr lang="mk-MK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mk-MK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апикалнот</a:t>
            </a:r>
            <a:r>
              <a:rPr lang="mk-MK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k-MK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форамен</a:t>
            </a:r>
            <a:r>
              <a:rPr lang="mk-MK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типот на коренскиот </a:t>
            </a:r>
            <a:r>
              <a:rPr lang="mk-MK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апекс</a:t>
            </a:r>
            <a:endParaRPr lang="mk-MK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2567" y="1618534"/>
            <a:ext cx="8224436" cy="43838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4365" y="6198838"/>
            <a:ext cx="7560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US" sz="1400" dirty="0" err="1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Althomani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</a:t>
            </a:r>
            <a:r>
              <a:rPr lang="en-US" sz="14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al. </a:t>
            </a:r>
            <a:r>
              <a:rPr lang="en-US" sz="14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Anatomy of root apex</a:t>
            </a:r>
            <a:r>
              <a:rPr lang="en-US" sz="1400" b="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Saudi Endodontic Journal 2013, (3) </a:t>
            </a:r>
            <a:r>
              <a:rPr lang="en-US" sz="1400" b="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400" b="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1-9</a:t>
            </a:r>
            <a:endParaRPr lang="en-US" sz="1400" b="0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3" descr="J0254444"/>
          <p:cNvPicPr>
            <a:picLocks noChangeAspect="1" noChangeArrowheads="1" noCrop="1"/>
          </p:cNvPicPr>
          <p:nvPr/>
        </p:nvPicPr>
        <p:blipFill>
          <a:blip r:embed="rId4">
            <a:grayscl/>
            <a:biLevel thresh="50000"/>
          </a:blip>
          <a:srcRect/>
          <a:stretch>
            <a:fillRect/>
          </a:stretch>
        </p:blipFill>
        <p:spPr bwMode="auto">
          <a:xfrm>
            <a:off x="179388" y="306389"/>
            <a:ext cx="963588" cy="809092"/>
          </a:xfrm>
          <a:prstGeom prst="rect">
            <a:avLst/>
          </a:prstGeom>
          <a:noFill/>
          <a:effectLst>
            <a:glow rad="101600">
              <a:srgbClr val="CC0000">
                <a:alpha val="60000"/>
              </a:srgbClr>
            </a:glow>
          </a:effectLst>
        </p:spPr>
      </p:pic>
      <p:sp>
        <p:nvSpPr>
          <p:cNvPr id="10" name="Rounded Rectangle 9"/>
          <p:cNvSpPr/>
          <p:nvPr/>
        </p:nvSpPr>
        <p:spPr>
          <a:xfrm>
            <a:off x="2771800" y="1916832"/>
            <a:ext cx="576064" cy="3910528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2" name="Rounded Rectangle 11"/>
          <p:cNvSpPr/>
          <p:nvPr/>
        </p:nvSpPr>
        <p:spPr>
          <a:xfrm>
            <a:off x="7524328" y="1916832"/>
            <a:ext cx="792088" cy="3910528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72389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8" name="Text Box 4"/>
          <p:cNvSpPr txBox="1">
            <a:spLocks noChangeArrowheads="1"/>
          </p:cNvSpPr>
          <p:nvPr/>
        </p:nvSpPr>
        <p:spPr bwMode="auto">
          <a:xfrm>
            <a:off x="992472" y="1484784"/>
            <a:ext cx="16321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mk-MK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ВОВЕД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92472" y="4725144"/>
            <a:ext cx="77771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mk-MK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Истражување - Евалуација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2472" y="2782597"/>
            <a:ext cx="773000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mk-MK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Verdana" pitchFamily="34" charset="0"/>
                <a:cs typeface="Tahoma" pitchFamily="34" charset="0"/>
              </a:rPr>
              <a:t>НАУЧНИ СОЗНАНИЈА ЗА КОРЕНСКА</a:t>
            </a:r>
          </a:p>
          <a:p>
            <a:pPr algn="l">
              <a:lnSpc>
                <a:spcPct val="150000"/>
              </a:lnSpc>
            </a:pPr>
            <a:r>
              <a:rPr lang="mk-MK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Verdana" pitchFamily="34" charset="0"/>
                <a:cs typeface="Tahoma" pitchFamily="34" charset="0"/>
              </a:rPr>
              <a:t>И АПИКАЛНА </a:t>
            </a:r>
            <a:r>
              <a:rPr lang="mk-MK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Verdana" pitchFamily="34" charset="0"/>
                <a:cs typeface="Tahoma" pitchFamily="34" charset="0"/>
              </a:rPr>
              <a:t>МОРФОЛОГИЈА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85781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orinthian columns design template">
  <a:themeElements>
    <a:clrScheme name="Corinthian columns design templat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Corinthian columns design templat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C C 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C C Times" pitchFamily="18" charset="0"/>
          </a:defRPr>
        </a:defPPr>
      </a:lstStyle>
    </a:lnDef>
  </a:objectDefaults>
  <a:extraClrSchemeLst>
    <a:extraClrScheme>
      <a:clrScheme name="Corinthian column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strands design template">
  <a:themeElements>
    <a:clrScheme name="Blue strands design template 3">
      <a:dk1>
        <a:srgbClr val="5F5F5F"/>
      </a:dk1>
      <a:lt1>
        <a:srgbClr val="DEF6F1"/>
      </a:lt1>
      <a:dk2>
        <a:srgbClr val="B2B2B2"/>
      </a:dk2>
      <a:lt2>
        <a:srgbClr val="969696"/>
      </a:lt2>
      <a:accent1>
        <a:srgbClr val="E6E6E6"/>
      </a:accent1>
      <a:accent2>
        <a:srgbClr val="8DC6FF"/>
      </a:accent2>
      <a:accent3>
        <a:srgbClr val="ECFAF7"/>
      </a:accent3>
      <a:accent4>
        <a:srgbClr val="505050"/>
      </a:accent4>
      <a:accent5>
        <a:srgbClr val="F0F0F0"/>
      </a:accent5>
      <a:accent6>
        <a:srgbClr val="7FB3E7"/>
      </a:accent6>
      <a:hlink>
        <a:srgbClr val="0066CC"/>
      </a:hlink>
      <a:folHlink>
        <a:srgbClr val="0000FF"/>
      </a:folHlink>
    </a:clrScheme>
    <a:fontScheme name="Blue strand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C C 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C C Times" pitchFamily="18" charset="0"/>
          </a:defRPr>
        </a:defPPr>
      </a:lstStyle>
    </a:lnDef>
  </a:objectDefaults>
  <a:extraClrSchemeLst>
    <a:extraClrScheme>
      <a:clrScheme name="Blue strands design template 1">
        <a:dk1>
          <a:srgbClr val="0099FF"/>
        </a:dk1>
        <a:lt1>
          <a:srgbClr val="FFFFFF"/>
        </a:lt1>
        <a:dk2>
          <a:srgbClr val="0099FF"/>
        </a:dk2>
        <a:lt2>
          <a:srgbClr val="808080"/>
        </a:lt2>
        <a:accent1>
          <a:srgbClr val="B9D6E5"/>
        </a:accent1>
        <a:accent2>
          <a:srgbClr val="333399"/>
        </a:accent2>
        <a:accent3>
          <a:srgbClr val="FFFFFF"/>
        </a:accent3>
        <a:accent4>
          <a:srgbClr val="0082DA"/>
        </a:accent4>
        <a:accent5>
          <a:srgbClr val="D9E8F0"/>
        </a:accent5>
        <a:accent6>
          <a:srgbClr val="2D2D8A"/>
        </a:accent6>
        <a:hlink>
          <a:srgbClr val="3366C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2">
        <a:dk1>
          <a:srgbClr val="808080"/>
        </a:dk1>
        <a:lt1>
          <a:srgbClr val="FFFFFF"/>
        </a:lt1>
        <a:dk2>
          <a:srgbClr val="0066CC"/>
        </a:dk2>
        <a:lt2>
          <a:srgbClr val="969696"/>
        </a:lt2>
        <a:accent1>
          <a:srgbClr val="DDDDDD"/>
        </a:accent1>
        <a:accent2>
          <a:srgbClr val="33CCFF"/>
        </a:accent2>
        <a:accent3>
          <a:srgbClr val="FFFFFF"/>
        </a:accent3>
        <a:accent4>
          <a:srgbClr val="6C6C6C"/>
        </a:accent4>
        <a:accent5>
          <a:srgbClr val="EBEBEB"/>
        </a:accent5>
        <a:accent6>
          <a:srgbClr val="2DB9E7"/>
        </a:accent6>
        <a:hlink>
          <a:srgbClr val="CC33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3">
        <a:dk1>
          <a:srgbClr val="5F5F5F"/>
        </a:dk1>
        <a:lt1>
          <a:srgbClr val="DEF6F1"/>
        </a:lt1>
        <a:dk2>
          <a:srgbClr val="B2B2B2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ECFAF7"/>
        </a:accent3>
        <a:accent4>
          <a:srgbClr val="505050"/>
        </a:accent4>
        <a:accent5>
          <a:srgbClr val="F0F0F0"/>
        </a:accent5>
        <a:accent6>
          <a:srgbClr val="7FB3E7"/>
        </a:accent6>
        <a:hlink>
          <a:srgbClr val="0066CC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4">
        <a:dk1>
          <a:srgbClr val="3366CC"/>
        </a:dk1>
        <a:lt1>
          <a:srgbClr val="FFFFFF"/>
        </a:lt1>
        <a:dk2>
          <a:srgbClr val="66CCFF"/>
        </a:dk2>
        <a:lt2>
          <a:srgbClr val="808080"/>
        </a:lt2>
        <a:accent1>
          <a:srgbClr val="B4DCFF"/>
        </a:accent1>
        <a:accent2>
          <a:srgbClr val="CCCCFF"/>
        </a:accent2>
        <a:accent3>
          <a:srgbClr val="FFFFFF"/>
        </a:accent3>
        <a:accent4>
          <a:srgbClr val="2A56AE"/>
        </a:accent4>
        <a:accent5>
          <a:srgbClr val="D6EB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5">
        <a:dk1>
          <a:srgbClr val="808080"/>
        </a:dk1>
        <a:lt1>
          <a:srgbClr val="FFFFD9"/>
        </a:lt1>
        <a:dk2>
          <a:srgbClr val="3366CC"/>
        </a:dk2>
        <a:lt2>
          <a:srgbClr val="777777"/>
        </a:lt2>
        <a:accent1>
          <a:srgbClr val="EBEECA"/>
        </a:accent1>
        <a:accent2>
          <a:srgbClr val="99CCFF"/>
        </a:accent2>
        <a:accent3>
          <a:srgbClr val="FFFFE9"/>
        </a:accent3>
        <a:accent4>
          <a:srgbClr val="6C6C6C"/>
        </a:accent4>
        <a:accent5>
          <a:srgbClr val="F3F5E1"/>
        </a:accent5>
        <a:accent6>
          <a:srgbClr val="8AB9E7"/>
        </a:accent6>
        <a:hlink>
          <a:srgbClr val="2901BB"/>
        </a:hlink>
        <a:folHlink>
          <a:srgbClr val="FF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6">
        <a:dk1>
          <a:srgbClr val="3366CC"/>
        </a:dk1>
        <a:lt1>
          <a:srgbClr val="008080"/>
        </a:lt1>
        <a:dk2>
          <a:srgbClr val="3399FF"/>
        </a:dk2>
        <a:lt2>
          <a:srgbClr val="005A58"/>
        </a:lt2>
        <a:accent1>
          <a:srgbClr val="8BC2FF"/>
        </a:accent1>
        <a:accent2>
          <a:srgbClr val="FFFFCC"/>
        </a:accent2>
        <a:accent3>
          <a:srgbClr val="AAC0C0"/>
        </a:accent3>
        <a:accent4>
          <a:srgbClr val="2A56AE"/>
        </a:accent4>
        <a:accent5>
          <a:srgbClr val="C4DDFF"/>
        </a:accent5>
        <a:accent6>
          <a:srgbClr val="E7E7B9"/>
        </a:accent6>
        <a:hlink>
          <a:srgbClr val="990000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7">
        <a:dk1>
          <a:srgbClr val="666666"/>
        </a:dk1>
        <a:lt1>
          <a:srgbClr val="666699"/>
        </a:lt1>
        <a:dk2>
          <a:srgbClr val="99CCFF"/>
        </a:dk2>
        <a:lt2>
          <a:srgbClr val="3E3E5C"/>
        </a:lt2>
        <a:accent1>
          <a:srgbClr val="D2D2D2"/>
        </a:accent1>
        <a:accent2>
          <a:srgbClr val="8DC6FF"/>
        </a:accent2>
        <a:accent3>
          <a:srgbClr val="B8B8CA"/>
        </a:accent3>
        <a:accent4>
          <a:srgbClr val="565656"/>
        </a:accent4>
        <a:accent5>
          <a:srgbClr val="E5E5E5"/>
        </a:accent5>
        <a:accent6>
          <a:srgbClr val="7FB3E7"/>
        </a:accent6>
        <a:hlink>
          <a:srgbClr val="0066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8">
        <a:dk1>
          <a:srgbClr val="5C1F00"/>
        </a:dk1>
        <a:lt1>
          <a:srgbClr val="9C3408"/>
        </a:lt1>
        <a:dk2>
          <a:srgbClr val="800000"/>
        </a:dk2>
        <a:lt2>
          <a:srgbClr val="73BCFF"/>
        </a:lt2>
        <a:accent1>
          <a:srgbClr val="D99965"/>
        </a:accent1>
        <a:accent2>
          <a:srgbClr val="3366CC"/>
        </a:accent2>
        <a:accent3>
          <a:srgbClr val="C0AAAA"/>
        </a:accent3>
        <a:accent4>
          <a:srgbClr val="852B06"/>
        </a:accent4>
        <a:accent5>
          <a:srgbClr val="E9CAB8"/>
        </a:accent5>
        <a:accent6>
          <a:srgbClr val="2D5CB9"/>
        </a:accent6>
        <a:hlink>
          <a:srgbClr val="D3EBFF"/>
        </a:hlink>
        <a:folHlink>
          <a:srgbClr val="FED3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strands design template 9">
        <a:dk1>
          <a:srgbClr val="336699"/>
        </a:dk1>
        <a:lt1>
          <a:srgbClr val="1270AA"/>
        </a:lt1>
        <a:dk2>
          <a:srgbClr val="000000"/>
        </a:dk2>
        <a:lt2>
          <a:srgbClr val="66CCFF"/>
        </a:lt2>
        <a:accent1>
          <a:srgbClr val="AAE1FA"/>
        </a:accent1>
        <a:accent2>
          <a:srgbClr val="0033CC"/>
        </a:accent2>
        <a:accent3>
          <a:srgbClr val="AAAAAA"/>
        </a:accent3>
        <a:accent4>
          <a:srgbClr val="0E5F91"/>
        </a:accent4>
        <a:accent5>
          <a:srgbClr val="D2EEFC"/>
        </a:accent5>
        <a:accent6>
          <a:srgbClr val="002DB9"/>
        </a:accent6>
        <a:hlink>
          <a:srgbClr val="FF7500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strands design template 10">
        <a:dk1>
          <a:srgbClr val="003366"/>
        </a:dk1>
        <a:lt1>
          <a:srgbClr val="A9A9A9"/>
        </a:lt1>
        <a:dk2>
          <a:srgbClr val="000099"/>
        </a:dk2>
        <a:lt2>
          <a:srgbClr val="66CCFF"/>
        </a:lt2>
        <a:accent1>
          <a:srgbClr val="336699"/>
        </a:accent1>
        <a:accent2>
          <a:srgbClr val="3333FF"/>
        </a:accent2>
        <a:accent3>
          <a:srgbClr val="AAAACA"/>
        </a:accent3>
        <a:accent4>
          <a:srgbClr val="909090"/>
        </a:accent4>
        <a:accent5>
          <a:srgbClr val="ADB8CA"/>
        </a:accent5>
        <a:accent6>
          <a:srgbClr val="2D2DE7"/>
        </a:accent6>
        <a:hlink>
          <a:srgbClr val="66CC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C C 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C C Times" pitchFamily="18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0F0F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4D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D6EB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EBEECA"/>
        </a:accent1>
        <a:accent2>
          <a:srgbClr val="DBFF75"/>
        </a:accent2>
        <a:accent3>
          <a:srgbClr val="FFFFE9"/>
        </a:accent3>
        <a:accent4>
          <a:srgbClr val="000000"/>
        </a:accent4>
        <a:accent5>
          <a:srgbClr val="F3F5E1"/>
        </a:accent5>
        <a:accent6>
          <a:srgbClr val="C6E769"/>
        </a:accent6>
        <a:hlink>
          <a:srgbClr val="8FA418"/>
        </a:hlink>
        <a:folHlink>
          <a:srgbClr val="FF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58572B"/>
        </a:dk1>
        <a:lt1>
          <a:srgbClr val="008080"/>
        </a:lt1>
        <a:dk2>
          <a:srgbClr val="FFFF99"/>
        </a:dk2>
        <a:lt2>
          <a:srgbClr val="005A58"/>
        </a:lt2>
        <a:accent1>
          <a:srgbClr val="CCCC99"/>
        </a:accent1>
        <a:accent2>
          <a:srgbClr val="FFFFCC"/>
        </a:accent2>
        <a:accent3>
          <a:srgbClr val="AAC0C0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12667</TotalTime>
  <Words>798</Words>
  <Application>Microsoft Office PowerPoint</Application>
  <PresentationFormat>On-screen Show (4:3)</PresentationFormat>
  <Paragraphs>134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AdvPS7C10</vt:lpstr>
      <vt:lpstr>Arial</vt:lpstr>
      <vt:lpstr>Arial Black</vt:lpstr>
      <vt:lpstr>Arial Rounded MT Bold</vt:lpstr>
      <vt:lpstr>Calibri</vt:lpstr>
      <vt:lpstr>Lucida Console</vt:lpstr>
      <vt:lpstr>Lucida Sans Unicode</vt:lpstr>
      <vt:lpstr>MAC C Swiss</vt:lpstr>
      <vt:lpstr>MAC C Times</vt:lpstr>
      <vt:lpstr>Palatino Linotype</vt:lpstr>
      <vt:lpstr>Tahoma</vt:lpstr>
      <vt:lpstr>Times New Roman</vt:lpstr>
      <vt:lpstr>Trebuchet MS</vt:lpstr>
      <vt:lpstr>Tw Cen MT</vt:lpstr>
      <vt:lpstr>Verdana</vt:lpstr>
      <vt:lpstr>Corinthian columns design template</vt:lpstr>
      <vt:lpstr>Blue strands design template</vt:lpstr>
      <vt:lpstr>1_Custom Design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Растојание помеѓу  апикалнот форамен и типот на коренскиот апекс</vt:lpstr>
      <vt:lpstr>PowerPoint Presentation</vt:lpstr>
      <vt:lpstr>цел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Cena Dimova</dc:creator>
  <cp:lastModifiedBy>Cena Dimova</cp:lastModifiedBy>
  <cp:revision>258</cp:revision>
  <dcterms:modified xsi:type="dcterms:W3CDTF">2016-05-22T08:02:49Z</dcterms:modified>
</cp:coreProperties>
</file>