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400800" cy="9144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2334" y="-36"/>
      </p:cViewPr>
      <p:guideLst>
        <p:guide orient="horz" pos="2880"/>
        <p:guide pos="2016"/>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 y="2840568"/>
            <a:ext cx="544068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960120" y="5181600"/>
            <a:ext cx="448056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7DDBD4-C3DB-442E-83B7-EB8B5CCAF4B6}" type="datetimeFigureOut">
              <a:rPr lang="en-US" smtClean="0"/>
              <a:t>19-Nov-15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5C62E1-AE47-452C-BE26-757AD4FDC02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DDBD4-C3DB-442E-83B7-EB8B5CCAF4B6}" type="datetimeFigureOut">
              <a:rPr lang="en-US" smtClean="0"/>
              <a:t>19-Nov-15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5C62E1-AE47-452C-BE26-757AD4FDC02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48184" y="488951"/>
            <a:ext cx="1007903"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4472" y="488951"/>
            <a:ext cx="2917032"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DDBD4-C3DB-442E-83B7-EB8B5CCAF4B6}" type="datetimeFigureOut">
              <a:rPr lang="en-US" smtClean="0"/>
              <a:t>19-Nov-15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5C62E1-AE47-452C-BE26-757AD4FDC02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DDBD4-C3DB-442E-83B7-EB8B5CCAF4B6}" type="datetimeFigureOut">
              <a:rPr lang="en-US" smtClean="0"/>
              <a:t>19-Nov-15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5C62E1-AE47-452C-BE26-757AD4FDC02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5619" y="5875867"/>
            <a:ext cx="544068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05619" y="3875618"/>
            <a:ext cx="544068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7DDBD4-C3DB-442E-83B7-EB8B5CCAF4B6}" type="datetimeFigureOut">
              <a:rPr lang="en-US" smtClean="0"/>
              <a:t>19-Nov-15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5C62E1-AE47-452C-BE26-757AD4FDC02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0040" y="2133601"/>
            <a:ext cx="282702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253740" y="2133601"/>
            <a:ext cx="282702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7DDBD4-C3DB-442E-83B7-EB8B5CCAF4B6}" type="datetimeFigureOut">
              <a:rPr lang="en-US" smtClean="0"/>
              <a:t>19-Nov-15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5C62E1-AE47-452C-BE26-757AD4FDC02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20040" y="2046817"/>
            <a:ext cx="2828132"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20040" y="2899833"/>
            <a:ext cx="2828132"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251518" y="2046817"/>
            <a:ext cx="2829243"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251518" y="2899833"/>
            <a:ext cx="2829243"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7DDBD4-C3DB-442E-83B7-EB8B5CCAF4B6}" type="datetimeFigureOut">
              <a:rPr lang="en-US" smtClean="0"/>
              <a:t>19-Nov-15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5C62E1-AE47-452C-BE26-757AD4FDC02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7DDBD4-C3DB-442E-83B7-EB8B5CCAF4B6}" type="datetimeFigureOut">
              <a:rPr lang="en-US" smtClean="0"/>
              <a:t>19-Nov-15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5C62E1-AE47-452C-BE26-757AD4FDC02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7DDBD4-C3DB-442E-83B7-EB8B5CCAF4B6}" type="datetimeFigureOut">
              <a:rPr lang="en-US" smtClean="0"/>
              <a:t>19-Nov-15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5C62E1-AE47-452C-BE26-757AD4FDC02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0040" y="364067"/>
            <a:ext cx="2105819"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502535" y="364067"/>
            <a:ext cx="3578225"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20040" y="1913467"/>
            <a:ext cx="2105819"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7DDBD4-C3DB-442E-83B7-EB8B5CCAF4B6}" type="datetimeFigureOut">
              <a:rPr lang="en-US" smtClean="0"/>
              <a:t>19-Nov-15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5C62E1-AE47-452C-BE26-757AD4FDC02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4602" y="6400800"/>
            <a:ext cx="384048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254602" y="817033"/>
            <a:ext cx="384048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254602" y="7156451"/>
            <a:ext cx="384048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7DDBD4-C3DB-442E-83B7-EB8B5CCAF4B6}" type="datetimeFigureOut">
              <a:rPr lang="en-US" smtClean="0"/>
              <a:t>19-Nov-15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5C62E1-AE47-452C-BE26-757AD4FDC02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0040" y="366184"/>
            <a:ext cx="576072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20040" y="2133601"/>
            <a:ext cx="576072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20040" y="8475134"/>
            <a:ext cx="149352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E7DDBD4-C3DB-442E-83B7-EB8B5CCAF4B6}" type="datetimeFigureOut">
              <a:rPr lang="en-US" smtClean="0"/>
              <a:t>19-Nov-15</a:t>
            </a:fld>
            <a:endParaRPr lang="en-US"/>
          </a:p>
        </p:txBody>
      </p:sp>
      <p:sp>
        <p:nvSpPr>
          <p:cNvPr id="5" name="Footer Placeholder 4"/>
          <p:cNvSpPr>
            <a:spLocks noGrp="1"/>
          </p:cNvSpPr>
          <p:nvPr>
            <p:ph type="ftr" sz="quarter" idx="3"/>
          </p:nvPr>
        </p:nvSpPr>
        <p:spPr>
          <a:xfrm>
            <a:off x="2186940" y="8475134"/>
            <a:ext cx="202692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87240" y="8475134"/>
            <a:ext cx="149352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55C62E1-AE47-452C-BE26-757AD4FDC02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TextBox 2"/>
          <p:cNvSpPr txBox="1"/>
          <p:nvPr/>
        </p:nvSpPr>
        <p:spPr>
          <a:xfrm>
            <a:off x="0" y="1219200"/>
            <a:ext cx="1447800" cy="1061829"/>
          </a:xfrm>
          <a:prstGeom prst="rect">
            <a:avLst/>
          </a:prstGeom>
          <a:noFill/>
          <a:ln w="12700">
            <a:solidFill>
              <a:schemeClr val="tx2">
                <a:lumMod val="75000"/>
              </a:schemeClr>
            </a:solidFill>
          </a:ln>
        </p:spPr>
        <p:txBody>
          <a:bodyPr wrap="square" rtlCol="0">
            <a:spAutoFit/>
          </a:bodyPr>
          <a:lstStyle/>
          <a:p>
            <a:pPr algn="just"/>
            <a:r>
              <a:rPr lang="mk-MK" sz="900" smtClean="0"/>
              <a:t>Малигните неоплазми се втора причина за смрт кај населението во Р. Македонија со застапеност од 19.0% во структурата на вкупно умрени лица.</a:t>
            </a:r>
            <a:endParaRPr lang="en-US" sz="900"/>
          </a:p>
        </p:txBody>
      </p:sp>
      <p:sp>
        <p:nvSpPr>
          <p:cNvPr id="4" name="Rounded Rectangle 3"/>
          <p:cNvSpPr/>
          <p:nvPr/>
        </p:nvSpPr>
        <p:spPr>
          <a:xfrm>
            <a:off x="0" y="990600"/>
            <a:ext cx="1447800" cy="22860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91405" tIns="45704" rIns="91405" bIns="45704" rtlCol="0" anchor="ctr"/>
          <a:lstStyle/>
          <a:p>
            <a:pPr algn="ctr"/>
            <a:r>
              <a:rPr lang="mk-MK" sz="1400"/>
              <a:t>Вовед</a:t>
            </a:r>
            <a:endParaRPr lang="en-US" sz="1400"/>
          </a:p>
        </p:txBody>
      </p:sp>
      <p:sp>
        <p:nvSpPr>
          <p:cNvPr id="5" name="TextBox 4"/>
          <p:cNvSpPr txBox="1"/>
          <p:nvPr/>
        </p:nvSpPr>
        <p:spPr>
          <a:xfrm>
            <a:off x="0" y="2514601"/>
            <a:ext cx="1447800" cy="923330"/>
          </a:xfrm>
          <a:prstGeom prst="rect">
            <a:avLst/>
          </a:prstGeom>
          <a:noFill/>
          <a:ln w="12700">
            <a:solidFill>
              <a:schemeClr val="tx2">
                <a:lumMod val="75000"/>
              </a:schemeClr>
            </a:solidFill>
          </a:ln>
        </p:spPr>
        <p:txBody>
          <a:bodyPr wrap="square" rtlCol="0">
            <a:spAutoFit/>
          </a:bodyPr>
          <a:lstStyle/>
          <a:p>
            <a:pPr algn="just"/>
            <a:r>
              <a:rPr lang="mk-MK" sz="900" smtClean="0"/>
              <a:t>Да се анализира морбидитетот и морталитетот од најчестите малигни неоплазми во Р.Макдонија</a:t>
            </a:r>
            <a:r>
              <a:rPr lang="mk-MK" sz="900" smtClean="0"/>
              <a:t>.</a:t>
            </a:r>
            <a:endParaRPr lang="mk-MK" sz="900" smtClean="0"/>
          </a:p>
        </p:txBody>
      </p:sp>
      <p:sp>
        <p:nvSpPr>
          <p:cNvPr id="6" name="Rounded Rectangle 5"/>
          <p:cNvSpPr/>
          <p:nvPr/>
        </p:nvSpPr>
        <p:spPr>
          <a:xfrm>
            <a:off x="0" y="2362200"/>
            <a:ext cx="1447800" cy="15240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k-MK" sz="1400" smtClean="0">
                <a:solidFill>
                  <a:schemeClr val="bg1"/>
                </a:solidFill>
              </a:rPr>
              <a:t>Цел</a:t>
            </a:r>
            <a:endParaRPr lang="en-US" sz="1400">
              <a:solidFill>
                <a:schemeClr val="bg1"/>
              </a:solidFill>
            </a:endParaRPr>
          </a:p>
        </p:txBody>
      </p:sp>
      <p:sp>
        <p:nvSpPr>
          <p:cNvPr id="7" name="TextBox 6"/>
          <p:cNvSpPr txBox="1"/>
          <p:nvPr/>
        </p:nvSpPr>
        <p:spPr>
          <a:xfrm>
            <a:off x="0" y="3962401"/>
            <a:ext cx="1447800" cy="1061829"/>
          </a:xfrm>
          <a:prstGeom prst="rect">
            <a:avLst/>
          </a:prstGeom>
          <a:noFill/>
          <a:ln w="12700">
            <a:solidFill>
              <a:schemeClr val="tx2">
                <a:lumMod val="75000"/>
              </a:schemeClr>
            </a:solidFill>
          </a:ln>
        </p:spPr>
        <p:txBody>
          <a:bodyPr wrap="square" rtlCol="0">
            <a:spAutoFit/>
          </a:bodyPr>
          <a:lstStyle/>
          <a:p>
            <a:pPr algn="just"/>
            <a:r>
              <a:rPr lang="mk-MK" sz="900" smtClean="0"/>
              <a:t>Користени се официјалните податоци од Институтот за јавно здравје на Р.Македонија, Државен завод за статистика на Р.Македонија</a:t>
            </a:r>
            <a:r>
              <a:rPr lang="mk-MK" sz="900" smtClean="0"/>
              <a:t>.</a:t>
            </a:r>
            <a:endParaRPr lang="en-US" sz="900"/>
          </a:p>
        </p:txBody>
      </p:sp>
      <p:sp>
        <p:nvSpPr>
          <p:cNvPr id="8" name="Rounded Rectangle 7"/>
          <p:cNvSpPr/>
          <p:nvPr/>
        </p:nvSpPr>
        <p:spPr>
          <a:xfrm>
            <a:off x="0" y="3505200"/>
            <a:ext cx="1447800" cy="45720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k-MK" sz="1400" smtClean="0"/>
              <a:t>Материјали и методи</a:t>
            </a:r>
            <a:endParaRPr lang="en-US" sz="1400"/>
          </a:p>
        </p:txBody>
      </p:sp>
      <p:sp>
        <p:nvSpPr>
          <p:cNvPr id="9" name="TextBox 8"/>
          <p:cNvSpPr txBox="1"/>
          <p:nvPr/>
        </p:nvSpPr>
        <p:spPr>
          <a:xfrm>
            <a:off x="0" y="5410200"/>
            <a:ext cx="6400800" cy="1754326"/>
          </a:xfrm>
          <a:prstGeom prst="rect">
            <a:avLst/>
          </a:prstGeom>
          <a:noFill/>
          <a:ln w="12700">
            <a:solidFill>
              <a:schemeClr val="tx2">
                <a:lumMod val="75000"/>
              </a:schemeClr>
            </a:solidFill>
          </a:ln>
        </p:spPr>
        <p:txBody>
          <a:bodyPr wrap="square" rtlCol="0">
            <a:spAutoFit/>
          </a:bodyPr>
          <a:lstStyle/>
          <a:p>
            <a:pPr algn="just"/>
            <a:r>
              <a:rPr lang="en-US" sz="900" smtClean="0"/>
              <a:t>Во анализираниот период </a:t>
            </a:r>
            <a:r>
              <a:rPr lang="mk-MK" sz="900" smtClean="0"/>
              <a:t>од </a:t>
            </a:r>
            <a:r>
              <a:rPr lang="en-US" sz="900" smtClean="0"/>
              <a:t>2003-2013 година </a:t>
            </a:r>
            <a:r>
              <a:rPr lang="mk-MK" sz="900" smtClean="0"/>
              <a:t>морбидитетот и </a:t>
            </a:r>
            <a:r>
              <a:rPr lang="en-US" sz="900" smtClean="0"/>
              <a:t>морталитетот покажува</a:t>
            </a:r>
            <a:r>
              <a:rPr lang="mk-MK" sz="900" smtClean="0"/>
              <a:t>ат </a:t>
            </a:r>
            <a:r>
              <a:rPr lang="en-US" sz="900" smtClean="0"/>
              <a:t>тренд на пораст. </a:t>
            </a:r>
            <a:r>
              <a:rPr lang="mk-MK" sz="900" smtClean="0"/>
              <a:t>Најниска стапка на морбидитет има во 2004 година (76.3), а највисока во 2011 година (164.4) на 100.000 жители. Најниска стапка на морталитет има во 2004 година (157.1), а највисока во 2010 (180.3) на 100.000 жители. Во дистрибуција по пол, бројот на умрени лица од малигни неоплазми покажува позитивна развојна тенденција кај двата пола, со највисока стапка на морталитет кај мажи во 2012 година (216.7), а кај жени во 2010 година (145.1) на 100.000 жители. Стапките на морталитетот се повисоки кај машкиот пол. </a:t>
            </a:r>
            <a:r>
              <a:rPr lang="en-US" sz="900" smtClean="0"/>
              <a:t>Од вкупно умрени од малигни неоплазми во 2013 година во Р.Македонија мажите биле застапени 60,1% а жените 39,9%.</a:t>
            </a:r>
          </a:p>
          <a:p>
            <a:pPr algn="just"/>
            <a:r>
              <a:rPr lang="mk-MK" sz="900" smtClean="0"/>
              <a:t>Во структурата на најчести причини за смрт по пединечни дијагнози, кај машкото население прво место завзема малигна неоплазма на бронх и бел дроб со стапка на смртност од 66.5, а на второ место е  малигна неоплазма на простата со стапка на смртност 19.6. Кај женското население прво место завзема малигна неоплазма на дојка со стапка на смртност од 26.4, а на второ место е малигна неоплазма на бронх и бел дроб со стапка на сметност 15.3.</a:t>
            </a:r>
            <a:endParaRPr lang="en-US" sz="900" smtClean="0"/>
          </a:p>
          <a:p>
            <a:pPr algn="just"/>
            <a:r>
              <a:rPr lang="mk-MK" sz="900" smtClean="0"/>
              <a:t>Во дистрибуција по општини во 2013 година, највисока стапка на морталитет има во Кривогаштани со стапка од </a:t>
            </a:r>
            <a:r>
              <a:rPr lang="en-US" sz="900" smtClean="0"/>
              <a:t>368.4</a:t>
            </a:r>
            <a:r>
              <a:rPr lang="mk-MK" sz="900" smtClean="0"/>
              <a:t>, Демир Хисар со стапка </a:t>
            </a:r>
            <a:r>
              <a:rPr lang="en-US" sz="900" smtClean="0"/>
              <a:t>303.9</a:t>
            </a:r>
            <a:r>
              <a:rPr lang="mk-MK" sz="900" smtClean="0"/>
              <a:t> и Берово со стапка од </a:t>
            </a:r>
            <a:r>
              <a:rPr lang="en-US" sz="900" smtClean="0"/>
              <a:t>252.9</a:t>
            </a:r>
            <a:r>
              <a:rPr lang="mk-MK" sz="900" smtClean="0"/>
              <a:t> на 100.000 жители.</a:t>
            </a:r>
            <a:endParaRPr lang="en-US" sz="900"/>
          </a:p>
        </p:txBody>
      </p:sp>
      <p:sp>
        <p:nvSpPr>
          <p:cNvPr id="11" name="Rounded Rectangle 10"/>
          <p:cNvSpPr/>
          <p:nvPr/>
        </p:nvSpPr>
        <p:spPr>
          <a:xfrm>
            <a:off x="0" y="5105400"/>
            <a:ext cx="6400800" cy="30480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91405" tIns="45704" rIns="91405" bIns="45704" rtlCol="0" anchor="ctr"/>
          <a:lstStyle/>
          <a:p>
            <a:pPr algn="ctr"/>
            <a:r>
              <a:rPr lang="mk-MK" sz="1400"/>
              <a:t>Резултати и дискусија</a:t>
            </a:r>
            <a:endParaRPr lang="en-US" sz="1400"/>
          </a:p>
        </p:txBody>
      </p:sp>
      <p:sp>
        <p:nvSpPr>
          <p:cNvPr id="12" name="TextBox 11"/>
          <p:cNvSpPr txBox="1"/>
          <p:nvPr/>
        </p:nvSpPr>
        <p:spPr>
          <a:xfrm>
            <a:off x="0" y="7467602"/>
            <a:ext cx="3581400" cy="1615827"/>
          </a:xfrm>
          <a:prstGeom prst="rect">
            <a:avLst/>
          </a:prstGeom>
          <a:noFill/>
          <a:ln w="12700">
            <a:solidFill>
              <a:schemeClr val="tx2">
                <a:lumMod val="75000"/>
              </a:schemeClr>
            </a:solidFill>
          </a:ln>
        </p:spPr>
        <p:txBody>
          <a:bodyPr wrap="square" rtlCol="0">
            <a:spAutoFit/>
          </a:bodyPr>
          <a:lstStyle/>
          <a:p>
            <a:pPr algn="just"/>
            <a:r>
              <a:rPr lang="mk-MK" sz="900" smtClean="0"/>
              <a:t>Малигните неоплазми се втора причина за смрт кај населението во Република Македонија, веднаш по болестите на циркулаторниот систем.</a:t>
            </a:r>
          </a:p>
          <a:p>
            <a:pPr algn="just"/>
            <a:r>
              <a:rPr lang="mk-MK" sz="900" smtClean="0"/>
              <a:t>-Во периодот од 2003-2013 година морбидитетот и морталитетот покажуваат тренд на пораст. Во дистрибуција по пол, бројот на умрени лица од малигни неоплазми покажува позитивна развојна тенденција кај двата пола. Стапките на морталитетот се повисоки кај машкиот пол. Најчеста причина за смрт од малигни неоплазми кај мажите е малигната неоплазма на бронх и бел дроб. Најчеста причина за смрт од малигни неоплазми кај жените е малигната неоплазма на дојка</a:t>
            </a:r>
            <a:r>
              <a:rPr lang="mk-MK" sz="900" smtClean="0"/>
              <a:t>.</a:t>
            </a:r>
          </a:p>
        </p:txBody>
      </p:sp>
      <p:sp>
        <p:nvSpPr>
          <p:cNvPr id="13" name="Rounded Rectangle 12"/>
          <p:cNvSpPr/>
          <p:nvPr/>
        </p:nvSpPr>
        <p:spPr>
          <a:xfrm>
            <a:off x="0" y="7239000"/>
            <a:ext cx="3581400" cy="22860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k-MK" sz="1400" smtClean="0"/>
              <a:t>Заклучок</a:t>
            </a:r>
            <a:endParaRPr lang="en-US" sz="1400"/>
          </a:p>
        </p:txBody>
      </p:sp>
      <p:sp>
        <p:nvSpPr>
          <p:cNvPr id="14" name="TextBox 13"/>
          <p:cNvSpPr txBox="1"/>
          <p:nvPr/>
        </p:nvSpPr>
        <p:spPr>
          <a:xfrm>
            <a:off x="0" y="1"/>
            <a:ext cx="6400800" cy="923330"/>
          </a:xfrm>
          <a:prstGeom prst="rect">
            <a:avLst/>
          </a:prstGeom>
          <a:solidFill>
            <a:schemeClr val="tx2">
              <a:lumMod val="75000"/>
            </a:schemeClr>
          </a:solidFill>
        </p:spPr>
        <p:txBody>
          <a:bodyPr wrap="square" rtlCol="0">
            <a:spAutoFit/>
          </a:bodyPr>
          <a:lstStyle/>
          <a:p>
            <a:pPr algn="ctr"/>
            <a:r>
              <a:rPr lang="mk-MK" b="1">
                <a:solidFill>
                  <a:schemeClr val="bg1"/>
                </a:solidFill>
                <a:latin typeface="+mj-lt"/>
                <a:cs typeface="Arial" pitchFamily="34" charset="0"/>
              </a:rPr>
              <a:t>Морбидитет и морталитет на малигни неоплазми во Република Македонија</a:t>
            </a:r>
          </a:p>
          <a:p>
            <a:pPr algn="just"/>
            <a:r>
              <a:rPr lang="mk-MK" sz="1400" b="1">
                <a:solidFill>
                  <a:schemeClr val="bg1"/>
                </a:solidFill>
                <a:latin typeface="+mj-lt"/>
                <a:cs typeface="Arial" pitchFamily="34" charset="0"/>
              </a:rPr>
              <a:t>  </a:t>
            </a:r>
            <a:r>
              <a:rPr lang="mk-MK" sz="1400" smtClean="0">
                <a:solidFill>
                  <a:schemeClr val="bg1"/>
                </a:solidFill>
                <a:latin typeface="+mj-lt"/>
                <a:cs typeface="Arial" pitchFamily="34" charset="0"/>
              </a:rPr>
              <a:t>Вуковиќ </a:t>
            </a:r>
            <a:r>
              <a:rPr lang="mk-MK" sz="1400">
                <a:solidFill>
                  <a:schemeClr val="bg1"/>
                </a:solidFill>
                <a:latin typeface="+mj-lt"/>
                <a:cs typeface="Arial" pitchFamily="34" charset="0"/>
              </a:rPr>
              <a:t>Викторија</a:t>
            </a:r>
            <a:r>
              <a:rPr lang="mk-MK">
                <a:solidFill>
                  <a:schemeClr val="bg1"/>
                </a:solidFill>
                <a:latin typeface="+mj-lt"/>
                <a:cs typeface="Arial" pitchFamily="34" charset="0"/>
              </a:rPr>
              <a:t>	</a:t>
            </a:r>
            <a:r>
              <a:rPr lang="en-US" smtClean="0">
                <a:solidFill>
                  <a:schemeClr val="bg1"/>
                </a:solidFill>
                <a:latin typeface="+mj-lt"/>
                <a:cs typeface="Arial" pitchFamily="34" charset="0"/>
              </a:rPr>
              <a:t>	             </a:t>
            </a:r>
            <a:r>
              <a:rPr lang="mk-MK" sz="1400" smtClean="0">
                <a:solidFill>
                  <a:schemeClr val="bg1"/>
                </a:solidFill>
                <a:latin typeface="+mj-lt"/>
                <a:cs typeface="Arial" pitchFamily="34" charset="0"/>
              </a:rPr>
              <a:t>                                   </a:t>
            </a:r>
            <a:r>
              <a:rPr lang="mk-MK" sz="1400">
                <a:solidFill>
                  <a:schemeClr val="bg1"/>
                </a:solidFill>
                <a:latin typeface="+mj-lt"/>
                <a:cs typeface="Arial" pitchFamily="34" charset="0"/>
              </a:rPr>
              <a:t>Марковски Вело</a:t>
            </a:r>
            <a:endParaRPr lang="en-US" sz="1400">
              <a:latin typeface="+mj-lt"/>
              <a:cs typeface="Arial" pitchFamily="34" charset="0"/>
            </a:endParaRPr>
          </a:p>
        </p:txBody>
      </p:sp>
      <p:sp>
        <p:nvSpPr>
          <p:cNvPr id="15" name="Rounded Rectangle 14"/>
          <p:cNvSpPr/>
          <p:nvPr/>
        </p:nvSpPr>
        <p:spPr>
          <a:xfrm>
            <a:off x="1600200" y="990600"/>
            <a:ext cx="2362200" cy="30480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r>
              <a:rPr lang="mk-MK" sz="950" b="1" smtClean="0"/>
              <a:t>Морбидитет  </a:t>
            </a:r>
            <a:r>
              <a:rPr lang="mk-MK" sz="950" b="1"/>
              <a:t>во Р. Македонија во период од </a:t>
            </a:r>
            <a:r>
              <a:rPr lang="mk-MK" sz="950" b="1" smtClean="0"/>
              <a:t>2004-2013 </a:t>
            </a:r>
            <a:r>
              <a:rPr lang="mk-MK" sz="950" b="1"/>
              <a:t>година</a:t>
            </a:r>
            <a:endParaRPr lang="en-US" sz="950" b="1"/>
          </a:p>
        </p:txBody>
      </p:sp>
      <p:pic>
        <p:nvPicPr>
          <p:cNvPr id="16" name="Picture 15" descr="морбидитет 2004-2013.png"/>
          <p:cNvPicPr>
            <a:picLocks noChangeAspect="1"/>
          </p:cNvPicPr>
          <p:nvPr/>
        </p:nvPicPr>
        <p:blipFill>
          <a:blip r:embed="rId2" cstate="print"/>
          <a:stretch>
            <a:fillRect/>
          </a:stretch>
        </p:blipFill>
        <p:spPr>
          <a:xfrm>
            <a:off x="1600200" y="1295400"/>
            <a:ext cx="2362200" cy="838200"/>
          </a:xfrm>
          <a:prstGeom prst="rect">
            <a:avLst/>
          </a:prstGeom>
          <a:ln w="12700">
            <a:solidFill>
              <a:schemeClr val="tx2">
                <a:lumMod val="75000"/>
              </a:schemeClr>
            </a:solidFill>
          </a:ln>
        </p:spPr>
      </p:pic>
      <p:sp>
        <p:nvSpPr>
          <p:cNvPr id="17" name="Rounded Rectangle 16"/>
          <p:cNvSpPr/>
          <p:nvPr/>
        </p:nvSpPr>
        <p:spPr>
          <a:xfrm>
            <a:off x="4038601" y="990600"/>
            <a:ext cx="2362200" cy="30480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r>
              <a:rPr lang="mk-MK" sz="950" b="1"/>
              <a:t>Морталитет </a:t>
            </a:r>
            <a:r>
              <a:rPr lang="mk-MK" sz="950" b="1" smtClean="0"/>
              <a:t>во Р.Македонија во </a:t>
            </a:r>
            <a:r>
              <a:rPr lang="mk-MK" sz="950" b="1"/>
              <a:t>период од 2003-2013 година</a:t>
            </a:r>
            <a:endParaRPr lang="en-US" sz="950" b="1"/>
          </a:p>
        </p:txBody>
      </p:sp>
      <p:pic>
        <p:nvPicPr>
          <p:cNvPr id="18" name="Picture 17" descr="морталитет 2003-2013.png"/>
          <p:cNvPicPr>
            <a:picLocks noChangeAspect="1"/>
          </p:cNvPicPr>
          <p:nvPr/>
        </p:nvPicPr>
        <p:blipFill>
          <a:blip r:embed="rId3" cstate="print"/>
          <a:stretch>
            <a:fillRect/>
          </a:stretch>
        </p:blipFill>
        <p:spPr>
          <a:xfrm>
            <a:off x="4038601" y="1295400"/>
            <a:ext cx="2362200" cy="838200"/>
          </a:xfrm>
          <a:prstGeom prst="rect">
            <a:avLst/>
          </a:prstGeom>
          <a:ln w="6350">
            <a:solidFill>
              <a:schemeClr val="tx2">
                <a:lumMod val="75000"/>
              </a:schemeClr>
            </a:solidFill>
          </a:ln>
        </p:spPr>
      </p:pic>
      <p:sp>
        <p:nvSpPr>
          <p:cNvPr id="19" name="Rounded Rectangle 18"/>
          <p:cNvSpPr/>
          <p:nvPr/>
        </p:nvSpPr>
        <p:spPr>
          <a:xfrm>
            <a:off x="1600200" y="2209800"/>
            <a:ext cx="2362200" cy="30480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k-MK" sz="950" b="1" smtClean="0"/>
              <a:t>Стапка на смртност на најчести </a:t>
            </a:r>
            <a:r>
              <a:rPr lang="mk-MK" sz="950" b="1" smtClean="0"/>
              <a:t>малигни неоплазми кај мажи во 2013 </a:t>
            </a:r>
            <a:r>
              <a:rPr lang="mk-MK" sz="950" b="1" smtClean="0"/>
              <a:t>година</a:t>
            </a:r>
            <a:endParaRPr lang="en-US" sz="950" b="1" i="1" u="sng">
              <a:solidFill>
                <a:srgbClr val="FF0000"/>
              </a:solidFill>
            </a:endParaRPr>
          </a:p>
        </p:txBody>
      </p:sp>
      <p:sp>
        <p:nvSpPr>
          <p:cNvPr id="20" name="Rounded Rectangle 19"/>
          <p:cNvSpPr/>
          <p:nvPr/>
        </p:nvSpPr>
        <p:spPr>
          <a:xfrm>
            <a:off x="4038600" y="2209800"/>
            <a:ext cx="2362200" cy="30480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k-MK" sz="950" b="1" smtClean="0"/>
              <a:t>Стапка на смртност на најчести малигни неоплазми </a:t>
            </a:r>
            <a:r>
              <a:rPr lang="mk-MK" sz="950" b="1" smtClean="0"/>
              <a:t>кај </a:t>
            </a:r>
            <a:r>
              <a:rPr lang="mk-MK" sz="950" b="1" smtClean="0"/>
              <a:t>жени </a:t>
            </a:r>
            <a:r>
              <a:rPr lang="mk-MK" sz="950" b="1" smtClean="0"/>
              <a:t>во 2013 година</a:t>
            </a:r>
            <a:endParaRPr lang="en-US" sz="950" b="1" i="1" u="sng">
              <a:solidFill>
                <a:srgbClr val="FF0000"/>
              </a:solidFill>
            </a:endParaRPr>
          </a:p>
        </p:txBody>
      </p:sp>
      <p:sp>
        <p:nvSpPr>
          <p:cNvPr id="23" name="Rounded Rectangle 22"/>
          <p:cNvSpPr/>
          <p:nvPr/>
        </p:nvSpPr>
        <p:spPr>
          <a:xfrm>
            <a:off x="1600200" y="3810000"/>
            <a:ext cx="2362200" cy="30480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k-MK" sz="950" b="1" smtClean="0"/>
              <a:t>Морталитет по пол во период од 2003-2013 година</a:t>
            </a:r>
            <a:endParaRPr lang="en-US" sz="950" b="1"/>
          </a:p>
        </p:txBody>
      </p:sp>
      <p:pic>
        <p:nvPicPr>
          <p:cNvPr id="25" name="Picture 24" descr="морталитет по пол 2003-2013.png"/>
          <p:cNvPicPr>
            <a:picLocks noChangeAspect="1"/>
          </p:cNvPicPr>
          <p:nvPr/>
        </p:nvPicPr>
        <p:blipFill>
          <a:blip r:embed="rId4" cstate="print"/>
          <a:stretch>
            <a:fillRect/>
          </a:stretch>
        </p:blipFill>
        <p:spPr>
          <a:xfrm>
            <a:off x="1600200" y="4114800"/>
            <a:ext cx="2362200" cy="914400"/>
          </a:xfrm>
          <a:prstGeom prst="rect">
            <a:avLst/>
          </a:prstGeom>
          <a:ln w="12700">
            <a:solidFill>
              <a:schemeClr val="tx2">
                <a:lumMod val="75000"/>
              </a:schemeClr>
            </a:solidFill>
          </a:ln>
        </p:spPr>
      </p:pic>
      <p:pic>
        <p:nvPicPr>
          <p:cNvPr id="26" name="Picture 25" descr="морталитет по општини 2013.jpg"/>
          <p:cNvPicPr>
            <a:picLocks noChangeAspect="1"/>
          </p:cNvPicPr>
          <p:nvPr/>
        </p:nvPicPr>
        <p:blipFill>
          <a:blip r:embed="rId5" cstate="print"/>
          <a:stretch>
            <a:fillRect/>
          </a:stretch>
        </p:blipFill>
        <p:spPr>
          <a:xfrm>
            <a:off x="4038601" y="4114800"/>
            <a:ext cx="2362200" cy="914400"/>
          </a:xfrm>
          <a:prstGeom prst="rect">
            <a:avLst/>
          </a:prstGeom>
          <a:ln w="12700">
            <a:solidFill>
              <a:schemeClr val="tx2">
                <a:lumMod val="75000"/>
              </a:schemeClr>
            </a:solidFill>
          </a:ln>
        </p:spPr>
      </p:pic>
      <p:sp>
        <p:nvSpPr>
          <p:cNvPr id="27" name="Rounded Rectangle 26"/>
          <p:cNvSpPr/>
          <p:nvPr/>
        </p:nvSpPr>
        <p:spPr>
          <a:xfrm>
            <a:off x="3657600" y="7239000"/>
            <a:ext cx="2743200" cy="22860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k-MK" sz="1400" smtClean="0"/>
              <a:t>Користена литература</a:t>
            </a:r>
            <a:endParaRPr lang="en-US" sz="1400"/>
          </a:p>
        </p:txBody>
      </p:sp>
      <p:sp>
        <p:nvSpPr>
          <p:cNvPr id="29" name="TextBox 28"/>
          <p:cNvSpPr txBox="1"/>
          <p:nvPr/>
        </p:nvSpPr>
        <p:spPr>
          <a:xfrm>
            <a:off x="3657600" y="7467601"/>
            <a:ext cx="2743200" cy="1661993"/>
          </a:xfrm>
          <a:prstGeom prst="rect">
            <a:avLst/>
          </a:prstGeom>
          <a:noFill/>
          <a:ln w="12700">
            <a:solidFill>
              <a:schemeClr val="tx2">
                <a:lumMod val="75000"/>
              </a:schemeClr>
            </a:solidFill>
          </a:ln>
        </p:spPr>
        <p:txBody>
          <a:bodyPr wrap="square" rtlCol="0">
            <a:spAutoFit/>
          </a:bodyPr>
          <a:lstStyle/>
          <a:p>
            <a:r>
              <a:rPr lang="en-US" sz="850" smtClean="0"/>
              <a:t>[</a:t>
            </a:r>
            <a:r>
              <a:rPr lang="en-US" sz="850" smtClean="0"/>
              <a:t>1</a:t>
            </a:r>
            <a:r>
              <a:rPr lang="en-US" sz="850" smtClean="0"/>
              <a:t>]</a:t>
            </a:r>
            <a:r>
              <a:rPr lang="mk-MK" sz="850" smtClean="0"/>
              <a:t> Анализа на болнички морбидитет, 2012-2013 година;</a:t>
            </a:r>
            <a:endParaRPr lang="en-US" sz="850" smtClean="0"/>
          </a:p>
          <a:p>
            <a:r>
              <a:rPr lang="en-US" sz="850" smtClean="0"/>
              <a:t>[2] Д</a:t>
            </a:r>
            <a:r>
              <a:rPr lang="en-US" sz="850" smtClean="0"/>
              <a:t>. Јовановски, Л. Манева-Костовска, Л. Анастасова-Николова, С. Смичкоска, В.Крстевска. Радиотераписка онкологија. Скопје: Универзитет „Св. Кирил и Методиј“; </a:t>
            </a:r>
            <a:r>
              <a:rPr lang="en-US" sz="850" smtClean="0"/>
              <a:t>2002</a:t>
            </a:r>
            <a:r>
              <a:rPr lang="mk-MK" sz="850" smtClean="0"/>
              <a:t>;</a:t>
            </a:r>
            <a:endParaRPr lang="en-US" sz="850" smtClean="0"/>
          </a:p>
          <a:p>
            <a:r>
              <a:rPr lang="en-US" sz="850" smtClean="0"/>
              <a:t>[3] </a:t>
            </a:r>
            <a:r>
              <a:rPr lang="mk-MK" sz="850" smtClean="0"/>
              <a:t>Малигни неоплазми во Република Македонија 2010-2012;</a:t>
            </a:r>
          </a:p>
          <a:p>
            <a:r>
              <a:rPr lang="en-US" sz="850" smtClean="0"/>
              <a:t>[4] </a:t>
            </a:r>
            <a:r>
              <a:rPr lang="mk-MK" sz="850" smtClean="0"/>
              <a:t>Малигни неоплазми во Република Македонија 2001-2010;</a:t>
            </a:r>
            <a:endParaRPr lang="ru-RU" sz="850" smtClean="0"/>
          </a:p>
          <a:p>
            <a:r>
              <a:rPr lang="en-US" sz="850" smtClean="0"/>
              <a:t>[5] </a:t>
            </a:r>
            <a:r>
              <a:rPr lang="en-US" sz="850" smtClean="0"/>
              <a:t>European health for all database (</a:t>
            </a:r>
            <a:r>
              <a:rPr lang="en-US" sz="850" smtClean="0"/>
              <a:t>HFA-DB</a:t>
            </a:r>
            <a:r>
              <a:rPr lang="en-US" sz="850" smtClean="0"/>
              <a:t>)</a:t>
            </a:r>
            <a:r>
              <a:rPr lang="mk-MK" sz="850" smtClean="0"/>
              <a:t> </a:t>
            </a:r>
            <a:r>
              <a:rPr lang="en-US" sz="850" smtClean="0"/>
              <a:t>World </a:t>
            </a:r>
            <a:r>
              <a:rPr lang="en-US" sz="850" smtClean="0"/>
              <a:t>Health Organization Regional Office </a:t>
            </a:r>
            <a:r>
              <a:rPr lang="en-US" sz="850" smtClean="0"/>
              <a:t>for </a:t>
            </a:r>
            <a:r>
              <a:rPr lang="en-US" sz="850" smtClean="0"/>
              <a:t>Europe</a:t>
            </a:r>
            <a:r>
              <a:rPr lang="mk-MK" sz="850" smtClean="0"/>
              <a:t>;</a:t>
            </a:r>
            <a:r>
              <a:rPr lang="en-US" sz="850" smtClean="0"/>
              <a:t> </a:t>
            </a:r>
            <a:endParaRPr lang="en-US" sz="850"/>
          </a:p>
        </p:txBody>
      </p:sp>
      <p:sp>
        <p:nvSpPr>
          <p:cNvPr id="28" name="Rounded Rectangle 27"/>
          <p:cNvSpPr/>
          <p:nvPr/>
        </p:nvSpPr>
        <p:spPr>
          <a:xfrm>
            <a:off x="4038600" y="3810000"/>
            <a:ext cx="2362200" cy="304800"/>
          </a:xfrm>
          <a:prstGeom prst="roundRect">
            <a:avLst>
              <a:gd name="adj" fmla="val 18507"/>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k-MK" sz="950" b="1" smtClean="0"/>
              <a:t>Морталитет по општини во 2013 година</a:t>
            </a:r>
            <a:endParaRPr lang="en-US" sz="950" b="1"/>
          </a:p>
        </p:txBody>
      </p:sp>
      <p:pic>
        <p:nvPicPr>
          <p:cNvPr id="32" name="Picture 31" descr="женишта.jpg"/>
          <p:cNvPicPr>
            <a:picLocks noChangeAspect="1"/>
          </p:cNvPicPr>
          <p:nvPr/>
        </p:nvPicPr>
        <p:blipFill>
          <a:blip r:embed="rId6" cstate="print"/>
          <a:stretch>
            <a:fillRect/>
          </a:stretch>
        </p:blipFill>
        <p:spPr>
          <a:xfrm>
            <a:off x="4038600" y="2514600"/>
            <a:ext cx="2362200" cy="1219200"/>
          </a:xfrm>
          <a:prstGeom prst="rect">
            <a:avLst/>
          </a:prstGeom>
          <a:ln w="12700">
            <a:solidFill>
              <a:schemeClr val="tx2">
                <a:lumMod val="75000"/>
              </a:schemeClr>
            </a:solidFill>
          </a:ln>
        </p:spPr>
      </p:pic>
      <p:pic>
        <p:nvPicPr>
          <p:cNvPr id="33" name="Picture 32" descr="мажишта.jpg"/>
          <p:cNvPicPr>
            <a:picLocks noChangeAspect="1"/>
          </p:cNvPicPr>
          <p:nvPr/>
        </p:nvPicPr>
        <p:blipFill>
          <a:blip r:embed="rId7" cstate="print"/>
          <a:stretch>
            <a:fillRect/>
          </a:stretch>
        </p:blipFill>
        <p:spPr>
          <a:xfrm>
            <a:off x="1600200" y="2514600"/>
            <a:ext cx="2362200" cy="1219199"/>
          </a:xfrm>
          <a:prstGeom prst="rect">
            <a:avLst/>
          </a:prstGeom>
          <a:ln w="12700">
            <a:solidFill>
              <a:schemeClr val="tx2">
                <a:lumMod val="75000"/>
              </a:schemeClr>
            </a:solid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243B15E46F294C9F5BBED5723232BE" ma:contentTypeVersion="3" ma:contentTypeDescription="Create a new document." ma:contentTypeScope="" ma:versionID="698cc2990ec95224918b216194bd986d">
  <xsd:schema xmlns:xsd="http://www.w3.org/2001/XMLSchema" xmlns:xs="http://www.w3.org/2001/XMLSchema" xmlns:p="http://schemas.microsoft.com/office/2006/metadata/properties" xmlns:ns3="fe0c47fb-8fda-4f9f-a320-e38f044f7d2b" targetNamespace="http://schemas.microsoft.com/office/2006/metadata/properties" ma:root="true" ma:fieldsID="f175c87d6b9ea5a6d28ebf4ed20e8af1" ns3:_="">
    <xsd:import namespace="fe0c47fb-8fda-4f9f-a320-e38f044f7d2b"/>
    <xsd:element name="properties">
      <xsd:complexType>
        <xsd:sequence>
          <xsd:element name="documentManagement">
            <xsd:complexType>
              <xsd:all>
                <xsd:element ref="ns3:SharedWithUsers" minOccurs="0"/>
                <xsd:element ref="ns3:SharedWithDetails" minOccurs="0"/>
                <xsd:element ref="ns3: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0c47fb-8fda-4f9f-a320-e38f044f7d2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fe0c47fb-8fda-4f9f-a320-e38f044f7d2b">
      <UserInfo>
        <DisplayName>Dance Vasileva</DisplayName>
        <AccountId>13</AccountId>
        <AccountType/>
      </UserInfo>
    </SharedWithUsers>
  </documentManagement>
</p:properties>
</file>

<file path=customXml/itemProps1.xml><?xml version="1.0" encoding="utf-8"?>
<ds:datastoreItem xmlns:ds="http://schemas.openxmlformats.org/officeDocument/2006/customXml" ds:itemID="{45435651-879E-4DD9-B020-D3D755E7E33C}"/>
</file>

<file path=customXml/itemProps2.xml><?xml version="1.0" encoding="utf-8"?>
<ds:datastoreItem xmlns:ds="http://schemas.openxmlformats.org/officeDocument/2006/customXml" ds:itemID="{F7C49FD6-396E-445B-8A92-A8C48E7E05E2}"/>
</file>

<file path=customXml/itemProps3.xml><?xml version="1.0" encoding="utf-8"?>
<ds:datastoreItem xmlns:ds="http://schemas.openxmlformats.org/officeDocument/2006/customXml" ds:itemID="{D55D12E5-1C81-41D4-A4E4-88CD15E2D1A5}"/>
</file>

<file path=docProps/app.xml><?xml version="1.0" encoding="utf-8"?>
<Properties xmlns="http://schemas.openxmlformats.org/officeDocument/2006/extended-properties" xmlns:vt="http://schemas.openxmlformats.org/officeDocument/2006/docPropsVTypes">
  <TotalTime>36</TotalTime>
  <Words>569</Words>
  <Application>Microsoft Office PowerPoint</Application>
  <PresentationFormat>Custom</PresentationFormat>
  <Paragraphs>27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Vikorija</dc:creator>
  <cp:lastModifiedBy>Vikorija</cp:lastModifiedBy>
  <cp:revision>5</cp:revision>
  <dcterms:created xsi:type="dcterms:W3CDTF">2015-11-19T01:58:34Z</dcterms:created>
  <dcterms:modified xsi:type="dcterms:W3CDTF">2015-11-19T02:34:36Z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0x01010070243B15E46F294C9F5BBED5723232BE</vt:lpwstr>
  </property>
</Properties>
</file>