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62" r:id="rId3"/>
    <p:sldId id="289" r:id="rId4"/>
    <p:sldId id="285" r:id="rId5"/>
    <p:sldId id="270" r:id="rId6"/>
    <p:sldId id="271" r:id="rId7"/>
    <p:sldId id="272" r:id="rId8"/>
    <p:sldId id="273" r:id="rId9"/>
    <p:sldId id="276" r:id="rId10"/>
    <p:sldId id="278" r:id="rId11"/>
    <p:sldId id="279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EFB"/>
    <a:srgbClr val="006C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282" autoAdjust="0"/>
  </p:normalViewPr>
  <p:slideViewPr>
    <p:cSldViewPr>
      <p:cViewPr>
        <p:scale>
          <a:sx n="66" d="100"/>
          <a:sy n="66" d="100"/>
        </p:scale>
        <p:origin x="-59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F8994-388B-4245-9A51-B8A4FE4FC624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6CF55-283F-4518-9A98-993C18703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9905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BE218-EB6E-4185-85AD-954F17C2B00A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02316-6D36-49A1-B9E8-98CBDEFB1C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6969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02316-6D36-49A1-B9E8-98CBDEFB1C4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18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NewBaskerville-Roman" charset="0"/>
              </a:rPr>
              <a:t>To evaluate the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NewBaskerville-Roman" charset="0"/>
              </a:rPr>
              <a:t>earlier  signs  of resolution in molecular terms,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NewBaskerville-Roman" charset="0"/>
              </a:rPr>
              <a:t> which  at  present do not appear to be effectively captured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NewBaskerville-Roman" charset="0"/>
              </a:rPr>
              <a:t> 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NewBaskerville-Roman" charset="0"/>
              </a:rPr>
              <a:t>in clinical endpoints. 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B30C-24D9-4062-9AB6-A52ACBD04E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Relaxation time is more than 99% of the pulse.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Er:YAG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laser has been shown to have similar root debridement results to an ultrasonic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(7,42,43</a:t>
            </a:r>
            <a:r>
              <a:rPr lang="mk-MK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кои се </a:t>
            </a:r>
            <a:r>
              <a:rPr lang="mk-MK" sz="9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 имам ви тема Тирана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7660F-93DE-466D-9107-EC2CE59C7CD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DF9C-13BF-4DFC-BF9D-6BBE2225DA52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D773-0145-4621-BE1D-2E963483723F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E5AF-A5DF-4D08-818D-0E093C503190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C23E-A278-493E-B2A3-27E7F976D363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683D-40E1-4B39-A8C4-91A2B7838820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B1BB-4D35-4BD8-A1D8-536787060660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E837-CAF2-4DBB-890D-966AEFC4084C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2C62-19A4-4B67-81EB-DA61E5B1A8DB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F88B-8B27-4F8F-B891-6264F3BB4C0F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8CB0-749C-4E3C-B327-A20AA8F19543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2D8D-4BB7-4E0C-B176-B53E189FA040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1"/>
            </a:gs>
            <a:gs pos="47000">
              <a:schemeClr val="accent1">
                <a:tint val="44500"/>
                <a:satMod val="160000"/>
                <a:lumMod val="36000"/>
                <a:lumOff val="64000"/>
              </a:schemeClr>
            </a:gs>
            <a:gs pos="97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85EA2-BCF1-4318-9E0A-B294CB4492B3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BASS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microsoft.com/office/2007/relationships/hdphoto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6.emf"/><Relationship Id="rId4" Type="http://schemas.openxmlformats.org/officeDocument/2006/relationships/image" Target="../media/image21.png"/><Relationship Id="rId9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thenextdds.com/uploadedImages/The_Next_DDS/Articles/MayJune2004JPH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 l="16000" t="8439" b="28737"/>
          <a:stretch>
            <a:fillRect/>
          </a:stretch>
        </p:blipFill>
        <p:spPr bwMode="auto">
          <a:xfrm>
            <a:off x="-700314" y="609600"/>
            <a:ext cx="9615714" cy="794397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762000"/>
            <a:ext cx="7772400" cy="24574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WOUND HEALING AFTER ER: YAG LASER ASSISTED POCKET DEBRIDEMENT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705285"/>
            <a:ext cx="6400800" cy="1752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Minovska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49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28600"/>
          <a:ext cx="7848600" cy="12954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84860"/>
                <a:gridCol w="784860"/>
                <a:gridCol w="784860"/>
                <a:gridCol w="784860"/>
                <a:gridCol w="784860"/>
                <a:gridCol w="784860"/>
                <a:gridCol w="784860"/>
                <a:gridCol w="784860"/>
                <a:gridCol w="784860"/>
                <a:gridCol w="784860"/>
              </a:tblGrid>
              <a:tr h="637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Mean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Conntr</a:t>
                      </a:r>
                      <a:r>
                        <a:rPr lang="en-US" sz="1200" dirty="0"/>
                        <a:t>.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Mean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Examin</a:t>
                      </a:r>
                      <a:r>
                        <a:rPr lang="en-US" sz="1200" dirty="0"/>
                        <a:t>.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t-value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df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</a:t>
                      </a:r>
                      <a:endParaRPr lang="en-US" sz="12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Std.Dev.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Contr.</a:t>
                      </a:r>
                      <a:endParaRPr lang="en-US" sz="12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Std.Dev.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Examin</a:t>
                      </a:r>
                      <a:endParaRPr lang="en-US" sz="12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F-ratio</a:t>
                      </a:r>
                      <a:endParaRPr lang="en-US" sz="12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75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/>
                        <a:t>Myelo</a:t>
                      </a:r>
                      <a:r>
                        <a:rPr lang="en-US" sz="1200" b="1" dirty="0" smtClean="0"/>
                        <a:t>/72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Batang"/>
                          <a:cs typeface="Times New Roman"/>
                        </a:rPr>
                        <a:t>Ne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140.9333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93.8750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6.07525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21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0.000005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13.55658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23.90719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3.10997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0.067294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52400" y="838200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01000" y="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Tab.4a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6326" name="Picture 6" descr="C:\Documents and Settings\ana.minovska\Desktop\ZA KOREA\Ana1\72h\72h_kontrola_myeloperoxidasex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2133600"/>
            <a:ext cx="4314363" cy="2922587"/>
          </a:xfrm>
          <a:prstGeom prst="rect">
            <a:avLst/>
          </a:prstGeom>
          <a:noFill/>
        </p:spPr>
      </p:pic>
      <p:pic>
        <p:nvPicPr>
          <p:cNvPr id="56327" name="Picture 7" descr="C:\Documents and Settings\ana.minovska\Desktop\ZA KOREA\Ana1\72h\72h_laser_myeloperoxidase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65548"/>
            <a:ext cx="4267200" cy="2890639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1600" y="6229941"/>
            <a:ext cx="15308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00000"/>
                </a:solidFill>
                <a:ea typeface="Batang"/>
                <a:cs typeface="Arial" pitchFamily="34" charset="0"/>
              </a:rPr>
              <a:t> Contr.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5334000" y="6229941"/>
            <a:ext cx="13856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00000"/>
                </a:solidFill>
                <a:ea typeface="Batang"/>
                <a:cs typeface="Arial" pitchFamily="34" charset="0"/>
              </a:rPr>
              <a:t>Examine/Laser</a:t>
            </a:r>
            <a:endParaRPr lang="en-US" sz="1400" b="1" dirty="0"/>
          </a:p>
        </p:txBody>
      </p:sp>
      <p:pic>
        <p:nvPicPr>
          <p:cNvPr id="14" name="Picture 2" descr="F:\TOMOV\FORUMI\Lichen planus\x40.jpg"/>
          <p:cNvPicPr>
            <a:picLocks noChangeAspect="1" noChangeArrowheads="1"/>
          </p:cNvPicPr>
          <p:nvPr/>
        </p:nvPicPr>
        <p:blipFill>
          <a:blip r:embed="rId4" cstate="print"/>
          <a:srcRect l="6596" t="5537" b="-1140"/>
          <a:stretch>
            <a:fillRect/>
          </a:stretch>
        </p:blipFill>
        <p:spPr bwMode="auto">
          <a:xfrm>
            <a:off x="1371600" y="5142078"/>
            <a:ext cx="1518755" cy="11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user\My Documents\My Pictures\gingiva x 10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1716" y="5089646"/>
            <a:ext cx="979842" cy="114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049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304800"/>
          <a:ext cx="7391400" cy="1219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39140"/>
                <a:gridCol w="739140"/>
                <a:gridCol w="739140"/>
                <a:gridCol w="739140"/>
                <a:gridCol w="739140"/>
                <a:gridCol w="739140"/>
                <a:gridCol w="739140"/>
                <a:gridCol w="739140"/>
                <a:gridCol w="739140"/>
                <a:gridCol w="739140"/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Mean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Conntr</a:t>
                      </a:r>
                      <a:r>
                        <a:rPr lang="en-US" sz="1200" dirty="0"/>
                        <a:t>.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Mean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Examin</a:t>
                      </a:r>
                      <a:r>
                        <a:rPr lang="en-US" sz="1200" dirty="0"/>
                        <a:t>.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t-value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df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p</a:t>
                      </a:r>
                      <a:endParaRPr lang="en-US" sz="12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Std.Dev</a:t>
                      </a:r>
                      <a:r>
                        <a:rPr lang="en-US" sz="1200" dirty="0"/>
                        <a:t>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Contr.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Std.Dev.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Examin</a:t>
                      </a:r>
                      <a:endParaRPr lang="en-US" sz="12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F-ratio</a:t>
                      </a:r>
                      <a:endParaRPr lang="en-US" sz="12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p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CD68/72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Macrof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123.8667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65.7500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8.84964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21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0.000000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17.27453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8.84388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3.81528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0.081954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6200" y="914400"/>
            <a:ext cx="914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01000" y="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Tab.4b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3886200"/>
            <a:ext cx="11993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/>
              <a:t>t-test = 8,84</a:t>
            </a:r>
          </a:p>
          <a:p>
            <a:r>
              <a:rPr lang="it-IT" sz="1600" b="1" dirty="0" smtClean="0"/>
              <a:t> df=21</a:t>
            </a:r>
          </a:p>
          <a:p>
            <a:r>
              <a:rPr lang="it-IT" sz="1600" b="1" dirty="0" smtClean="0"/>
              <a:t>p&lt;0,001</a:t>
            </a:r>
            <a:endParaRPr lang="en-US" sz="1600" b="1" dirty="0"/>
          </a:p>
        </p:txBody>
      </p:sp>
      <p:pic>
        <p:nvPicPr>
          <p:cNvPr id="4" name="Picture 2" descr="C:\Documents and Settings\ana.minovska\Desktop\ZA KOREA\Ana1\72h\72h_kontrola_CD68x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314363" cy="2922587"/>
          </a:xfrm>
          <a:prstGeom prst="rect">
            <a:avLst/>
          </a:prstGeom>
          <a:noFill/>
        </p:spPr>
      </p:pic>
      <p:pic>
        <p:nvPicPr>
          <p:cNvPr id="50179" name="Picture 3" descr="C:\Documents and Settings\ana.minovska\Desktop\ZA KOREA\Ana1\72h\72h_laser_CD68x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10743"/>
            <a:ext cx="4343400" cy="2942257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1600" y="6229941"/>
            <a:ext cx="15308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00000"/>
                </a:solidFill>
                <a:ea typeface="Batang"/>
                <a:cs typeface="Arial" pitchFamily="34" charset="0"/>
              </a:rPr>
              <a:t> Contr.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5334000" y="6229941"/>
            <a:ext cx="13856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00000"/>
                </a:solidFill>
                <a:ea typeface="Batang"/>
                <a:cs typeface="Arial" pitchFamily="34" charset="0"/>
              </a:rPr>
              <a:t>Examine/Laser</a:t>
            </a:r>
            <a:endParaRPr lang="en-US" sz="1400" b="1" dirty="0"/>
          </a:p>
        </p:txBody>
      </p:sp>
      <p:pic>
        <p:nvPicPr>
          <p:cNvPr id="14" name="Picture 2" descr="F:\TOMOV\FORUMI\Lichen planus\x40.jpg"/>
          <p:cNvPicPr>
            <a:picLocks noChangeAspect="1" noChangeArrowheads="1"/>
          </p:cNvPicPr>
          <p:nvPr/>
        </p:nvPicPr>
        <p:blipFill>
          <a:blip r:embed="rId4" cstate="print"/>
          <a:srcRect l="6596" t="5537" b="-1140"/>
          <a:stretch>
            <a:fillRect/>
          </a:stretch>
        </p:blipFill>
        <p:spPr bwMode="auto">
          <a:xfrm>
            <a:off x="1371600" y="5142078"/>
            <a:ext cx="1518755" cy="11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user\My Documents\My Pictures\gingiva x 10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1716" y="5089646"/>
            <a:ext cx="979842" cy="114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7262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343" y="603491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CONCLUSIONS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343" y="1747659"/>
            <a:ext cx="8153400" cy="39395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b="1" dirty="0" smtClean="0">
                <a:ln w="11430">
                  <a:solidFill>
                    <a:schemeClr val="tx1"/>
                  </a:solidFill>
                </a:ln>
              </a:rPr>
              <a:t>WITHIN THE LIMITS OF THIS STUDY THE DATA REPORTED HERE SHOWN THAT EARLY PHASE OF WOUND HEALING FOLLOWING LOW ENERGY ER: YAG LASER ASSISTED POCKED DEBRIDEMENT IS CHARACTERIZED WITH </a:t>
            </a:r>
          </a:p>
          <a:p>
            <a:pPr algn="just"/>
            <a:endParaRPr lang="en-US" sz="800" b="1" dirty="0" smtClean="0">
              <a:ln w="11430">
                <a:solidFill>
                  <a:schemeClr val="tx1"/>
                </a:solidFill>
              </a:ln>
            </a:endParaRPr>
          </a:p>
          <a:p>
            <a:pPr algn="just"/>
            <a:r>
              <a:rPr lang="en-US" b="1" dirty="0" smtClean="0">
                <a:ln w="11430">
                  <a:solidFill>
                    <a:schemeClr val="tx1"/>
                  </a:solidFill>
                </a:ln>
              </a:rPr>
              <a:t>RELATIVELY LOW POSTOPERATIVE CELLULAR INFLAMMATORY RESPONSE ATTRIBUTED TO THE MINIMALLY INVASIVE INSTRUMENTATION OF POCKET WITHOUT LEADING TO MAJOR TRAUMA OF THE SOFT TISSUES, ON ONE HAND, </a:t>
            </a:r>
          </a:p>
          <a:p>
            <a:pPr algn="just"/>
            <a:endParaRPr lang="en-US" sz="800" b="1" dirty="0" smtClean="0">
              <a:ln w="11430">
                <a:solidFill>
                  <a:schemeClr val="tx1"/>
                </a:solidFill>
              </a:ln>
            </a:endParaRPr>
          </a:p>
          <a:p>
            <a:pPr algn="just"/>
            <a:r>
              <a:rPr lang="en-US" b="1" dirty="0" smtClean="0">
                <a:ln w="11430">
                  <a:solidFill>
                    <a:schemeClr val="tx1"/>
                  </a:solidFill>
                </a:ln>
              </a:rPr>
              <a:t>AND  THE VERY NARROW ZONE OF THERMAL DISRUPTION, ON THE OTHER,  FOLLOWED BY INCREASE VALUES OF VASCULAR-ASSOCIATED CD4 POSITIVE TISSUE CELLS.</a:t>
            </a:r>
          </a:p>
          <a:p>
            <a:pPr algn="just"/>
            <a:r>
              <a:rPr lang="en-US" b="1" dirty="0" smtClean="0">
                <a:ln w="11430">
                  <a:solidFill>
                    <a:schemeClr val="tx1"/>
                  </a:solidFill>
                </a:ln>
              </a:rPr>
              <a:t> </a:t>
            </a:r>
          </a:p>
          <a:p>
            <a:pPr algn="just"/>
            <a:r>
              <a:rPr lang="en-US" b="1" dirty="0" smtClean="0">
                <a:ln w="11430">
                  <a:solidFill>
                    <a:schemeClr val="tx1"/>
                  </a:solidFill>
                </a:ln>
              </a:rPr>
              <a:t>FURTHER RESEARCH IS STILL REQUIRED BEFORE OUR UNDERSTANDING OF THE MECHANISM OF WOUND HEALING, AFTER LOW–ENERGY ER:YAG LASER IRRADIATION  IS  COMPLETE.                                                                             </a:t>
            </a:r>
            <a:endParaRPr lang="en-US" b="1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60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39173" y="1887001"/>
            <a:ext cx="2640484" cy="1971065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339173" y="3877941"/>
            <a:ext cx="2640484" cy="847558"/>
            <a:chOff x="186771" y="3905009"/>
            <a:chExt cx="2640484" cy="847558"/>
          </a:xfrm>
        </p:grpSpPr>
        <p:sp>
          <p:nvSpPr>
            <p:cNvPr id="5" name="Rectangle 4"/>
            <p:cNvSpPr/>
            <p:nvPr/>
          </p:nvSpPr>
          <p:spPr>
            <a:xfrm>
              <a:off x="186771" y="3905009"/>
              <a:ext cx="2640484" cy="84755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186771" y="3905009"/>
              <a:ext cx="1859495" cy="847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Periodontal pocket</a:t>
              </a:r>
              <a:endParaRPr lang="en-US" sz="2000" kern="1200" dirty="0"/>
            </a:p>
          </p:txBody>
        </p:sp>
      </p:grpSp>
      <p:sp>
        <p:nvSpPr>
          <p:cNvPr id="4" name="Oval 3"/>
          <p:cNvSpPr/>
          <p:nvPr/>
        </p:nvSpPr>
        <p:spPr>
          <a:xfrm>
            <a:off x="2276231" y="4046831"/>
            <a:ext cx="924169" cy="924169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 Same Side Corner Rectangle 6"/>
          <p:cNvSpPr/>
          <p:nvPr/>
        </p:nvSpPr>
        <p:spPr>
          <a:xfrm>
            <a:off x="3313840" y="1914069"/>
            <a:ext cx="2640484" cy="1971065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3313840" y="3885134"/>
            <a:ext cx="2640484" cy="847558"/>
            <a:chOff x="3236329" y="3885134"/>
            <a:chExt cx="2640484" cy="847558"/>
          </a:xfrm>
        </p:grpSpPr>
        <p:sp>
          <p:nvSpPr>
            <p:cNvPr id="10" name="Rectangle 9"/>
            <p:cNvSpPr/>
            <p:nvPr/>
          </p:nvSpPr>
          <p:spPr>
            <a:xfrm>
              <a:off x="3236329" y="3885134"/>
              <a:ext cx="2640484" cy="84755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236329" y="3885134"/>
              <a:ext cx="1859495" cy="847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ER:YAG  laser in periodontal treatment</a:t>
              </a:r>
              <a:endParaRPr lang="en-US" sz="2000" kern="1200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5248031" y="4105031"/>
            <a:ext cx="924169" cy="924169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ound Same Side Corner Rectangle 11"/>
          <p:cNvSpPr/>
          <p:nvPr/>
        </p:nvSpPr>
        <p:spPr>
          <a:xfrm>
            <a:off x="6274916" y="1571974"/>
            <a:ext cx="2640484" cy="3649703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6274916" y="5136228"/>
            <a:ext cx="2640484" cy="1569372"/>
            <a:chOff x="6184652" y="4983828"/>
            <a:chExt cx="2640484" cy="1569372"/>
          </a:xfrm>
        </p:grpSpPr>
        <p:sp>
          <p:nvSpPr>
            <p:cNvPr id="15" name="Rectangle 14"/>
            <p:cNvSpPr/>
            <p:nvPr/>
          </p:nvSpPr>
          <p:spPr>
            <a:xfrm>
              <a:off x="6184652" y="4983828"/>
              <a:ext cx="2640484" cy="156937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6184652" y="4983828"/>
              <a:ext cx="1859495" cy="1569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Periodontal healing</a:t>
              </a:r>
              <a:endParaRPr lang="en-US" sz="2000" kern="1200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7786461" y="5293367"/>
            <a:ext cx="1106110" cy="1183629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Down Arrow 18"/>
          <p:cNvSpPr/>
          <p:nvPr/>
        </p:nvSpPr>
        <p:spPr>
          <a:xfrm>
            <a:off x="685800" y="914400"/>
            <a:ext cx="2057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20" name="Down Arrow 19"/>
          <p:cNvSpPr/>
          <p:nvPr/>
        </p:nvSpPr>
        <p:spPr>
          <a:xfrm>
            <a:off x="3505200" y="914400"/>
            <a:ext cx="2057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21" name="Down Arrow 20"/>
          <p:cNvSpPr/>
          <p:nvPr/>
        </p:nvSpPr>
        <p:spPr>
          <a:xfrm>
            <a:off x="6553200" y="914400"/>
            <a:ext cx="2057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143" y="14292"/>
            <a:ext cx="8874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WOUND HEALING AFTER ER: YAG LASER ASSISTED POCKET DEBRIDEMENT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02129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19232" y="6356350"/>
            <a:ext cx="2895600" cy="365125"/>
          </a:xfrm>
        </p:spPr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pic>
        <p:nvPicPr>
          <p:cNvPr id="4" name="Picture 2" descr="http://adha.cdeworld.com/images/graphics/20009/lg/figur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4" y="616497"/>
            <a:ext cx="9136625" cy="6317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609600" y="76200"/>
            <a:ext cx="7315200" cy="876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n-US" sz="2000" b="1" dirty="0" smtClean="0">
                <a:ln w="50800"/>
                <a:solidFill>
                  <a:schemeClr val="bg1"/>
                </a:solidFill>
              </a:rPr>
              <a:t>1. Periodontal pocket    ”wounding of </a:t>
            </a:r>
            <a:r>
              <a:rPr lang="en-US" sz="2000" b="1" dirty="0" err="1" smtClean="0">
                <a:ln w="50800"/>
                <a:solidFill>
                  <a:schemeClr val="bg1"/>
                </a:solidFill>
              </a:rPr>
              <a:t>periodontium</a:t>
            </a:r>
            <a:r>
              <a:rPr lang="en-US" sz="2000" b="1" dirty="0" smtClean="0">
                <a:ln w="50800"/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Pentagon 4"/>
          <p:cNvSpPr/>
          <p:nvPr/>
        </p:nvSpPr>
        <p:spPr>
          <a:xfrm rot="5400000">
            <a:off x="1219200" y="381000"/>
            <a:ext cx="1524000" cy="2743200"/>
          </a:xfrm>
          <a:prstGeom prst="homePlate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 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143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PLAQUE</a:t>
            </a:r>
          </a:p>
          <a:p>
            <a:r>
              <a:rPr lang="en-US" b="1" dirty="0" smtClean="0"/>
              <a:t>Pathogenic </a:t>
            </a:r>
          </a:p>
          <a:p>
            <a:r>
              <a:rPr lang="en-US" b="1" dirty="0" smtClean="0"/>
              <a:t>microorganisms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609600" y="1066800"/>
            <a:ext cx="381000" cy="381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3581400"/>
            <a:ext cx="1752600" cy="1828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Inflammatory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Immune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response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3657600"/>
            <a:ext cx="381000" cy="381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286000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Antigens</a:t>
            </a:r>
          </a:p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LPS</a:t>
            </a:r>
          </a:p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Virulencefactors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800100" y="2780506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1294605" y="3047206"/>
            <a:ext cx="1067594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5000" y="2819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PMN</a:t>
            </a:r>
          </a:p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Antibodies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3733800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Cytokines</a:t>
            </a:r>
          </a:p>
          <a:p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Prostanoids</a:t>
            </a:r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MMPs</a:t>
            </a: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86000" y="4038600"/>
            <a:ext cx="1371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0" y="4572000"/>
            <a:ext cx="1371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86000" y="5105400"/>
            <a:ext cx="1371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733800" y="3581400"/>
            <a:ext cx="1752600" cy="18288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Connectiv</a:t>
            </a:r>
            <a:r>
              <a:rPr lang="en-US" b="1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tissue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and  bone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metabolism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14312" y="3648671"/>
            <a:ext cx="560786" cy="4405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86400" y="3447835"/>
            <a:ext cx="547915" cy="64141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066800" y="5638800"/>
            <a:ext cx="4114800" cy="1066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Non-genetic  risk factor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66800" y="5715000"/>
            <a:ext cx="381000" cy="381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66800" y="6248400"/>
            <a:ext cx="422031" cy="381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2911" y="6260068"/>
            <a:ext cx="167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Genetic  factors</a:t>
            </a:r>
            <a:endParaRPr lang="en-US" b="1" dirty="0"/>
          </a:p>
        </p:txBody>
      </p:sp>
      <p:sp>
        <p:nvSpPr>
          <p:cNvPr id="26" name="Right Brace 25"/>
          <p:cNvSpPr/>
          <p:nvPr/>
        </p:nvSpPr>
        <p:spPr>
          <a:xfrm rot="16200000">
            <a:off x="2870726" y="3255115"/>
            <a:ext cx="489798" cy="4554849"/>
          </a:xfrm>
          <a:prstGeom prst="rightBrace">
            <a:avLst>
              <a:gd name="adj1" fmla="val 8333"/>
              <a:gd name="adj2" fmla="val 4986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15000" y="6477000"/>
            <a:ext cx="3352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Modified from R. Page, K </a:t>
            </a:r>
            <a:r>
              <a:rPr lang="en-US" sz="1200" dirty="0" err="1" smtClean="0"/>
              <a:t>Kornman</a:t>
            </a:r>
            <a:r>
              <a:rPr lang="en-US" sz="1200" dirty="0" smtClean="0"/>
              <a:t>, 1997</a:t>
            </a:r>
            <a:endParaRPr lang="en-US" sz="1200" dirty="0"/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5562600" y="6475411"/>
            <a:ext cx="3581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r="77401" b="13208"/>
          <a:stretch/>
        </p:blipFill>
        <p:spPr bwMode="auto">
          <a:xfrm>
            <a:off x="6001622" y="340657"/>
            <a:ext cx="1489073" cy="310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76227" t="13208"/>
          <a:stretch/>
        </p:blipFill>
        <p:spPr bwMode="auto">
          <a:xfrm>
            <a:off x="7487522" y="340656"/>
            <a:ext cx="1566402" cy="310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1" name="Rectangle 30"/>
          <p:cNvSpPr/>
          <p:nvPr/>
        </p:nvSpPr>
        <p:spPr>
          <a:xfrm>
            <a:off x="6034315" y="50800"/>
            <a:ext cx="304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Clinical Symptoms Of Disease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6746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3" grpId="0"/>
      <p:bldP spid="14" grpId="0"/>
      <p:bldP spid="18" grpId="0"/>
      <p:bldP spid="19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pic>
        <p:nvPicPr>
          <p:cNvPr id="3" name="Picture 8" descr="http://image.slidesharecdn.com/gingivalcurettage-1-140320145744-phpapp01/95/gingival-curettage-1-14-638.jpg?cb=13953455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20" t="19311" r="62099" b="4976"/>
          <a:stretch/>
        </p:blipFill>
        <p:spPr bwMode="auto">
          <a:xfrm>
            <a:off x="5410200" y="304800"/>
            <a:ext cx="2397579" cy="6344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alyssahdh.weebly.com/uploads/1/3/4/2/13428801/3011116.jpg?3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69886"/>
            <a:ext cx="4555482" cy="34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846720"/>
            <a:ext cx="4572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>
                  <a:solidFill>
                    <a:schemeClr val="tx1"/>
                  </a:solidFill>
                </a:ln>
              </a:rPr>
              <a:t>- MECHANICALLY USING CONVENTIONAL HAND INSTRUMENTS</a:t>
            </a:r>
            <a:endParaRPr lang="en-US" b="1" dirty="0">
              <a:ln w="11430"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914400"/>
            <a:ext cx="304800" cy="49552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LASER-ASSISTED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5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10" t="26688" b="956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5181600" y="914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RESOLUTION  OF ACUTE INFLAMMATION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6390" r="-2464" b="2538"/>
          <a:stretch>
            <a:fillRect/>
          </a:stretch>
        </p:blipFill>
        <p:spPr bwMode="auto">
          <a:xfrm>
            <a:off x="4419600" y="4800600"/>
            <a:ext cx="2971800" cy="18288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Down Arrow 4"/>
          <p:cNvSpPr/>
          <p:nvPr/>
        </p:nvSpPr>
        <p:spPr>
          <a:xfrm>
            <a:off x="2971800" y="76200"/>
            <a:ext cx="5943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/>
              <a:t>3. </a:t>
            </a:r>
            <a:r>
              <a:rPr lang="en-US" sz="2000" dirty="0" smtClean="0"/>
              <a:t>Periodontal healing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11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3409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Giuseppe </a:t>
            </a:r>
            <a:r>
              <a:rPr lang="en-US" sz="1000" dirty="0" err="1" smtClean="0"/>
              <a:t>Polimeni</a:t>
            </a:r>
            <a:r>
              <a:rPr lang="en-US" sz="1000" dirty="0" smtClean="0"/>
              <a:t>, Andreas V. </a:t>
            </a:r>
            <a:r>
              <a:rPr lang="en-US" sz="1000" dirty="0" err="1" smtClean="0"/>
              <a:t>Xiropaidis</a:t>
            </a:r>
            <a:r>
              <a:rPr lang="en-US" sz="1000" dirty="0" smtClean="0"/>
              <a:t> &amp; Ulf M. E. </a:t>
            </a:r>
            <a:r>
              <a:rPr lang="en-US" sz="1000" dirty="0" err="1" smtClean="0"/>
              <a:t>Wikesjo</a:t>
            </a:r>
            <a:r>
              <a:rPr lang="en-US" sz="1000" dirty="0" smtClean="0"/>
              <a:t>. Biology And Principles of Periodontal Wound Healing/Regeneration. </a:t>
            </a:r>
            <a:r>
              <a:rPr lang="en-US" sz="1000" dirty="0" err="1" smtClean="0"/>
              <a:t>Periodontology</a:t>
            </a:r>
            <a:r>
              <a:rPr lang="en-US" sz="1000" dirty="0" smtClean="0"/>
              <a:t> 2000, Vol. 41, 2006, 30–47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img.medscape.com/pi/emed/ckb/clinical_procedures/1271089-1298196-780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r="2326" b="9668"/>
          <a:stretch>
            <a:fillRect/>
          </a:stretch>
        </p:blipFill>
        <p:spPr bwMode="auto">
          <a:xfrm>
            <a:off x="304800" y="2446421"/>
            <a:ext cx="4419600" cy="3954379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3200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5392"/>
                </a:solidFill>
                <a:latin typeface="Times New Roman" pitchFamily="18" charset="0"/>
                <a:cs typeface="Times New Roman" pitchFamily="18" charset="0"/>
              </a:rPr>
              <a:t>Cellular response</a:t>
            </a:r>
            <a:endParaRPr lang="en-US" dirty="0">
              <a:solidFill>
                <a:srgbClr val="0053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24500" y="3496898"/>
            <a:ext cx="27813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</a:rPr>
              <a:t>       </a:t>
            </a:r>
            <a:r>
              <a:rPr lang="en-US" b="1" dirty="0" smtClean="0">
                <a:solidFill>
                  <a:srgbClr val="7030A0"/>
                </a:solidFill>
              </a:rPr>
              <a:t>       </a:t>
            </a:r>
            <a:r>
              <a:rPr lang="en-US" sz="2400" b="1" dirty="0" smtClean="0">
                <a:solidFill>
                  <a:srgbClr val="7030A0"/>
                </a:solidFill>
              </a:rPr>
              <a:t>MYELOPEROXIDAZA </a:t>
            </a:r>
            <a:r>
              <a:rPr lang="en-US" sz="2400" b="1" dirty="0" smtClean="0">
                <a:solidFill>
                  <a:srgbClr val="00B050"/>
                </a:solidFill>
              </a:rPr>
              <a:t> CD68 </a:t>
            </a:r>
          </a:p>
          <a:p>
            <a:pPr algn="ctr"/>
            <a:r>
              <a:rPr lang="en-US" sz="2400" b="1" dirty="0" smtClean="0"/>
              <a:t>VIMENTIN 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CD34 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721475"/>
            <a:ext cx="2895600" cy="365125"/>
          </a:xfrm>
        </p:spPr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  <p:pic>
        <p:nvPicPr>
          <p:cNvPr id="11" name="Picture 4" descr="Figure 1: Phases of wound healing with application of PRF at each ste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302" b="27926"/>
          <a:stretch/>
        </p:blipFill>
        <p:spPr bwMode="auto">
          <a:xfrm>
            <a:off x="-76200" y="36285"/>
            <a:ext cx="9312519" cy="224971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66800" y="5791200"/>
            <a:ext cx="1524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52800" y="5791200"/>
            <a:ext cx="1371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578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95800" y="2971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Determination of : </a:t>
            </a:r>
            <a:r>
              <a:rPr lang="en-US" dirty="0" err="1" smtClean="0"/>
              <a:t>Myeloperoxidaza</a:t>
            </a:r>
            <a:r>
              <a:rPr lang="en-US" dirty="0" smtClean="0"/>
              <a:t>, CD68 ,   		</a:t>
            </a:r>
            <a:r>
              <a:rPr lang="en-US" dirty="0" err="1" smtClean="0"/>
              <a:t>Vimentin</a:t>
            </a:r>
            <a:r>
              <a:rPr lang="en-US" dirty="0" smtClean="0"/>
              <a:t>, CD34.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868680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THE AIM OF THE PRESENT STUDY  </a:t>
            </a:r>
            <a:r>
              <a:rPr lang="en-US" sz="2000" dirty="0" smtClean="0"/>
              <a:t>WAS TO PROVIDE </a:t>
            </a:r>
            <a:r>
              <a:rPr lang="en-US" sz="2000" b="1" dirty="0" smtClean="0"/>
              <a:t>IMMUNOHISTOCHEMICAL AND HISTOMORPHOMETRIC ANALYSIS </a:t>
            </a:r>
            <a:r>
              <a:rPr lang="en-US" sz="2000" dirty="0" smtClean="0"/>
              <a:t>OF  EARLY  PHASE  OF WOUND HEALING FOLLOWING LASER ASSISTED POCKED DEBRIDEMENT COMPARED TO  CONVENTIONAL HAND INSTRUMENTATION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8288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Material and Method</a:t>
            </a:r>
            <a:endParaRPr lang="en-US" sz="1600" dirty="0" smtClean="0"/>
          </a:p>
          <a:p>
            <a:r>
              <a:rPr lang="en-US" sz="1600" dirty="0" smtClean="0"/>
              <a:t>For the purpose of the study a </a:t>
            </a:r>
            <a:r>
              <a:rPr lang="en-US" sz="1600" b="1" dirty="0" smtClean="0"/>
              <a:t>split-mouth design </a:t>
            </a:r>
            <a:r>
              <a:rPr lang="en-US" sz="1600" dirty="0" smtClean="0"/>
              <a:t>was performed. A total of 15 pairs of </a:t>
            </a:r>
            <a:r>
              <a:rPr lang="en-US" sz="1600" dirty="0" err="1" smtClean="0"/>
              <a:t>contralateral</a:t>
            </a:r>
            <a:r>
              <a:rPr lang="en-US" sz="1600" dirty="0" smtClean="0"/>
              <a:t>  single- and  </a:t>
            </a:r>
            <a:r>
              <a:rPr lang="en-US" sz="1600" dirty="0" err="1" smtClean="0"/>
              <a:t>multirooted</a:t>
            </a:r>
            <a:r>
              <a:rPr lang="en-US" sz="1600" dirty="0" smtClean="0"/>
              <a:t>   teeth were included. Each tooth of each contra lateral pair had to exhibit  </a:t>
            </a:r>
          </a:p>
          <a:p>
            <a:r>
              <a:rPr lang="en-US" sz="1600" dirty="0" smtClean="0"/>
              <a:t>attachment </a:t>
            </a:r>
            <a:r>
              <a:rPr lang="en-US" sz="1600" b="1" dirty="0" smtClean="0"/>
              <a:t>lost  </a:t>
            </a:r>
            <a:r>
              <a:rPr lang="en-US" sz="1600" b="1" dirty="0" smtClean="0">
                <a:sym typeface="Symbol"/>
              </a:rPr>
              <a:t></a:t>
            </a:r>
            <a:r>
              <a:rPr lang="en-US" sz="1600" b="1" dirty="0" smtClean="0"/>
              <a:t>5 mm </a:t>
            </a:r>
            <a:r>
              <a:rPr lang="en-US" sz="1600" dirty="0" smtClean="0"/>
              <a:t>on one aspect of the tooth. </a:t>
            </a:r>
          </a:p>
        </p:txBody>
      </p:sp>
      <p:pic>
        <p:nvPicPr>
          <p:cNvPr id="17" name="Picture 2" descr="C:\Users\Kagero\Desktop\Ana_Minovska\005.JPG"/>
          <p:cNvPicPr>
            <a:picLocks noChangeAspect="1" noChangeArrowheads="1"/>
          </p:cNvPicPr>
          <p:nvPr/>
        </p:nvPicPr>
        <p:blipFill>
          <a:blip r:embed="rId3" cstate="print"/>
          <a:srcRect l="31042" t="34132" r="37107" b="30267"/>
          <a:stretch>
            <a:fillRect/>
          </a:stretch>
        </p:blipFill>
        <p:spPr bwMode="auto">
          <a:xfrm>
            <a:off x="304800" y="3124200"/>
            <a:ext cx="3048000" cy="255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Kagero\Desktop\Ana_Minovska\008.JPG"/>
          <p:cNvPicPr>
            <a:picLocks noChangeAspect="1" noChangeArrowheads="1"/>
          </p:cNvPicPr>
          <p:nvPr/>
        </p:nvPicPr>
        <p:blipFill>
          <a:blip r:embed="rId4" cstate="print"/>
          <a:srcRect l="30701" t="27734" r="27699" b="24266"/>
          <a:stretch>
            <a:fillRect/>
          </a:stretch>
        </p:blipFill>
        <p:spPr bwMode="auto">
          <a:xfrm>
            <a:off x="304800" y="3124200"/>
            <a:ext cx="3060825" cy="26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Kagero\Desktop\Ana_Minovska\010.JPG"/>
          <p:cNvPicPr>
            <a:picLocks noChangeAspect="1" noChangeArrowheads="1"/>
          </p:cNvPicPr>
          <p:nvPr/>
        </p:nvPicPr>
        <p:blipFill>
          <a:blip r:embed="rId5" cstate="print"/>
          <a:srcRect l="24899" t="32668" r="37550" b="30266"/>
          <a:stretch>
            <a:fillRect/>
          </a:stretch>
        </p:blipFill>
        <p:spPr bwMode="auto">
          <a:xfrm>
            <a:off x="3429000" y="3733800"/>
            <a:ext cx="30480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F:\TOMOV\Pictures-ATLAS\Love4\111_5509.JPG"/>
          <p:cNvPicPr>
            <a:picLocks noChangeAspect="1" noChangeArrowheads="1"/>
          </p:cNvPicPr>
          <p:nvPr/>
        </p:nvPicPr>
        <p:blipFill>
          <a:blip r:embed="rId6" cstate="print"/>
          <a:srcRect r="22550"/>
          <a:stretch>
            <a:fillRect/>
          </a:stretch>
        </p:blipFill>
        <p:spPr bwMode="auto">
          <a:xfrm>
            <a:off x="6553200" y="3733800"/>
            <a:ext cx="239275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" y="6096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tissue biopsy was taken from the soft tissue wall of the periodontal pocket 24 and 72 hour after preformed periodontal treatment.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05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1498" t="4028" r="1427" b="7356"/>
          <a:stretch>
            <a:fillRect/>
          </a:stretch>
        </p:blipFill>
        <p:spPr bwMode="auto">
          <a:xfrm>
            <a:off x="5943600" y="762000"/>
            <a:ext cx="304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5031938"/>
            <a:ext cx="4648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Conical tip 0.4 x 17 mm  - </a:t>
            </a:r>
            <a:r>
              <a:rPr lang="en-US" sz="2400" b="1" u="sng" dirty="0" smtClean="0"/>
              <a:t> S/T </a:t>
            </a:r>
            <a:r>
              <a:rPr lang="en-US" b="1" u="sng" dirty="0" smtClean="0"/>
              <a:t>, 50 </a:t>
            </a:r>
            <a:r>
              <a:rPr lang="en-US" b="1" u="sng" dirty="0" err="1" smtClean="0"/>
              <a:t>mJ</a:t>
            </a:r>
            <a:r>
              <a:rPr lang="en-US" b="1" u="sng" dirty="0" smtClean="0"/>
              <a:t>, 30 Hz</a:t>
            </a:r>
            <a:endParaRPr lang="en-US" b="1" dirty="0" smtClean="0"/>
          </a:p>
          <a:p>
            <a:r>
              <a:rPr lang="en-US" b="1" dirty="0" smtClean="0"/>
              <a:t>Energy density  about 178 </a:t>
            </a:r>
            <a:r>
              <a:rPr lang="en-US" b="1" dirty="0" err="1" smtClean="0"/>
              <a:t>mJ</a:t>
            </a:r>
            <a:r>
              <a:rPr lang="en-US" b="1" dirty="0" smtClean="0"/>
              <a:t>/ mm</a:t>
            </a:r>
            <a:r>
              <a:rPr lang="en-US" b="1" baseline="30000" dirty="0" smtClean="0"/>
              <a:t>2</a:t>
            </a:r>
            <a:endParaRPr lang="en-US" b="1" dirty="0" smtClean="0"/>
          </a:p>
          <a:p>
            <a:r>
              <a:rPr lang="en-US" b="1" dirty="0" smtClean="0"/>
              <a:t>Power density  5.35 watt/ mm</a:t>
            </a:r>
            <a:r>
              <a:rPr lang="en-US" b="1" baseline="30000" dirty="0" smtClean="0"/>
              <a:t>2</a:t>
            </a:r>
            <a:endParaRPr lang="en-US" b="1" dirty="0" smtClean="0"/>
          </a:p>
          <a:p>
            <a:r>
              <a:rPr lang="en-US" b="1" dirty="0" smtClean="0"/>
              <a:t>Pulse width about 290 micro sec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011341"/>
            <a:ext cx="39945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Chisel tip length  17 mm - </a:t>
            </a:r>
            <a:r>
              <a:rPr lang="en-US" sz="2400" b="1" u="sng" dirty="0" smtClean="0"/>
              <a:t> H/T</a:t>
            </a:r>
            <a:r>
              <a:rPr lang="en-US" b="1" u="sng" dirty="0" smtClean="0"/>
              <a:t>, 100 </a:t>
            </a:r>
            <a:r>
              <a:rPr lang="en-US" b="1" u="sng" dirty="0" err="1" smtClean="0"/>
              <a:t>mJ</a:t>
            </a:r>
            <a:r>
              <a:rPr lang="en-US" b="1" u="sng" dirty="0" smtClean="0"/>
              <a:t> , 15 Hz </a:t>
            </a:r>
            <a:endParaRPr lang="en-US" b="1" dirty="0" smtClean="0"/>
          </a:p>
          <a:p>
            <a:r>
              <a:rPr lang="en-US" b="1" dirty="0" smtClean="0"/>
              <a:t>Energy density  about 256 </a:t>
            </a:r>
            <a:r>
              <a:rPr lang="en-US" b="1" dirty="0" err="1" smtClean="0"/>
              <a:t>mJ</a:t>
            </a:r>
            <a:r>
              <a:rPr lang="en-US" b="1" dirty="0" smtClean="0"/>
              <a:t>/mm</a:t>
            </a:r>
            <a:r>
              <a:rPr lang="en-US" b="1" baseline="30000" dirty="0" smtClean="0"/>
              <a:t>2</a:t>
            </a:r>
            <a:endParaRPr lang="en-US" b="1" dirty="0" smtClean="0"/>
          </a:p>
          <a:p>
            <a:r>
              <a:rPr lang="en-US" b="1" dirty="0" smtClean="0"/>
              <a:t>Power density  about 3.85 watt/mm</a:t>
            </a:r>
            <a:r>
              <a:rPr lang="en-US" b="1" baseline="30000" dirty="0" smtClean="0"/>
              <a:t>2</a:t>
            </a:r>
            <a:endParaRPr lang="en-US" b="1" dirty="0" smtClean="0"/>
          </a:p>
          <a:p>
            <a:r>
              <a:rPr lang="en-US" b="1" dirty="0" smtClean="0"/>
              <a:t>Pulse width about 170 micro sec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3418582"/>
            <a:ext cx="35814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In the study we used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LiteTouch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Er:YAG</a:t>
            </a:r>
            <a:r>
              <a:rPr lang="en-US" sz="1600" b="1" dirty="0" smtClean="0"/>
              <a:t> laser with direct delivery system</a:t>
            </a:r>
          </a:p>
          <a:p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CLINICAL APPLICATIONS FOR LOW-ENERGY SETUPS  (50MJ- 100MJ).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762000"/>
            <a:ext cx="1676401" cy="238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 t="8501"/>
          <a:stretch>
            <a:fillRect/>
          </a:stretch>
        </p:blipFill>
        <p:spPr bwMode="auto">
          <a:xfrm>
            <a:off x="914400" y="762000"/>
            <a:ext cx="2743200" cy="164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4800" y="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Scaling / Root 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Planing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(SRP)/Gingival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Curetage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Using Hand Instruments and Laser Assisted Pocked Debridement 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11" descr="F:\TOMOV\Pictures-ATLAS\NEWS\LASER_PARODONT\037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61" t="28390" r="39956" b="11016"/>
          <a:stretch/>
        </p:blipFill>
        <p:spPr bwMode="auto">
          <a:xfrm>
            <a:off x="6096000" y="2438400"/>
            <a:ext cx="2743200" cy="2567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5098" y="2514600"/>
            <a:ext cx="225236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/>
          <p:nvPr/>
        </p:nvPicPr>
        <p:blipFill>
          <a:blip r:embed="rId9" cstate="print"/>
          <a:srcRect l="5401" t="9799" r="8188" b="66080"/>
          <a:stretch>
            <a:fillRect/>
          </a:stretch>
        </p:blipFill>
        <p:spPr bwMode="auto">
          <a:xfrm>
            <a:off x="4953000" y="6248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10" cstate="print"/>
          <a:srcRect l="9322" t="3684" r="6610" b="62632"/>
          <a:stretch>
            <a:fillRect/>
          </a:stretch>
        </p:blipFill>
        <p:spPr bwMode="auto">
          <a:xfrm>
            <a:off x="2057400" y="62484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4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6400" y="6016823"/>
            <a:ext cx="1314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000000"/>
                </a:solidFill>
                <a:ea typeface="Batang"/>
                <a:cs typeface="Arial" pitchFamily="34" charset="0"/>
              </a:rPr>
              <a:t>Group 1: Contr.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5316113" y="6016823"/>
            <a:ext cx="2155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00000"/>
                </a:solidFill>
                <a:ea typeface="Batang"/>
                <a:cs typeface="Arial" pitchFamily="34" charset="0"/>
              </a:rPr>
              <a:t>Group 2: Examine/Laser</a:t>
            </a:r>
            <a:endParaRPr lang="en-US" sz="14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0631594"/>
              </p:ext>
            </p:extLst>
          </p:nvPr>
        </p:nvGraphicFramePr>
        <p:xfrm>
          <a:off x="228600" y="1371600"/>
          <a:ext cx="8686800" cy="23033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</a:tblGrid>
              <a:tr h="711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</a:rPr>
                        <a:t>Tab</a:t>
                      </a:r>
                      <a:r>
                        <a:rPr lang="en-US" sz="1600" b="1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</a:rPr>
                        <a:t>.</a:t>
                      </a:r>
                      <a:endParaRPr lang="en-US" sz="1600" b="1" dirty="0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Mean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Contr.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Mean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/>
                        <a:t>Examin</a:t>
                      </a:r>
                      <a:r>
                        <a:rPr lang="en-US" sz="1200" b="1" dirty="0"/>
                        <a:t>.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t-value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/>
                        <a:t>df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p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Std.Dev.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Contr.</a:t>
                      </a:r>
                      <a:endParaRPr lang="en-US" sz="12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Std.Dev.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Examin.</a:t>
                      </a:r>
                      <a:endParaRPr lang="en-US" sz="12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F-ratio</a:t>
                      </a:r>
                      <a:endParaRPr lang="en-US" sz="1200" b="1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p</a:t>
                      </a:r>
                      <a:endParaRPr lang="en-US" sz="1200" b="1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6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</a:rPr>
                        <a:t>Myelo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/24.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108.1333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56.62500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10.84048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0.000000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10.48037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11.56272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1.21721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0.711734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6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CD68/24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29.6000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22.25000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3.46462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0.002318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4.22239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5.89794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1.95112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0.272022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6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CD34/24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13.5333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7.62500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6.84596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0.000001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2.35635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0.74402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10.03011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0.005043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69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</a:rPr>
                        <a:t>Vimen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/24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76.9333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53.37500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5.10335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0.000047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10.76016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10.09862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1.13531</a:t>
                      </a:r>
                      <a:endParaRPr lang="en-US" sz="1200" b="1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0.909237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" y="265837"/>
            <a:ext cx="899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       3. </a:t>
            </a:r>
            <a:r>
              <a:rPr lang="en-US" altLang="ko-KR" sz="1200" b="1" dirty="0" smtClean="0">
                <a:ea typeface="Batang" charset="-127"/>
                <a:cs typeface="Times New Roman" pitchFamily="18" charset="0"/>
              </a:rPr>
              <a:t>H</a:t>
            </a:r>
            <a:r>
              <a:rPr lang="en-US" sz="1200" b="1" dirty="0" smtClean="0"/>
              <a:t>AND INSTRUMENTS  TREATED</a:t>
            </a:r>
            <a:r>
              <a:rPr lang="pl-PL" altLang="ko-KR" sz="1200" b="1" dirty="0" smtClean="0">
                <a:ea typeface="Batang" charset="-127"/>
                <a:cs typeface="Times New Roman" pitchFamily="18" charset="0"/>
              </a:rPr>
              <a:t> </a:t>
            </a:r>
            <a:r>
              <a:rPr lang="en-US" altLang="ko-KR" sz="1200" b="1" dirty="0" smtClean="0">
                <a:ea typeface="Batang" charset="-127"/>
                <a:cs typeface="Times New Roman" pitchFamily="18" charset="0"/>
              </a:rPr>
              <a:t>GROUP </a:t>
            </a:r>
            <a:r>
              <a:rPr lang="en-US" sz="1200" dirty="0" smtClean="0"/>
              <a:t>VERSUS </a:t>
            </a:r>
            <a:r>
              <a:rPr lang="en-US" sz="1200" b="1" dirty="0" smtClean="0"/>
              <a:t>LASER  TREATED GROUP </a:t>
            </a:r>
            <a:r>
              <a:rPr lang="it-IT" sz="1200" dirty="0" smtClean="0"/>
              <a:t>AFTER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it-IT" altLang="ko-KR" b="1" i="0" u="none" strike="noStrike" normalizeH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/>
                <a:cs typeface="Times New Roman" pitchFamily="18" charset="0"/>
              </a:rPr>
              <a:t>24h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/  </a:t>
            </a: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Batang"/>
                <a:cs typeface="Arial" pitchFamily="34" charset="0"/>
              </a:rPr>
              <a:t>T-tests;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dirty="0" smtClean="0">
                <a:solidFill>
                  <a:srgbClr val="000000"/>
                </a:solidFill>
                <a:ea typeface="Batang"/>
                <a:cs typeface="Arial" pitchFamily="34" charset="0"/>
              </a:rPr>
              <a:t>	</a:t>
            </a: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Batang"/>
                <a:cs typeface="Arial" pitchFamily="34" charset="0"/>
              </a:rPr>
              <a:t>Grouping: Contr. vs. </a:t>
            </a:r>
            <a:r>
              <a:rPr kumimoji="0" lang="en-US" altLang="ko-K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Batang"/>
                <a:cs typeface="Arial" pitchFamily="34" charset="0"/>
              </a:rPr>
              <a:t>Examin</a:t>
            </a: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Batang"/>
                <a:cs typeface="Arial" pitchFamily="34" charset="0"/>
              </a:rPr>
              <a:t>. 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Batang"/>
                <a:cs typeface="Arial" pitchFamily="34" charset="0"/>
              </a:rPr>
              <a:t>         	Group 1: Contr.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Batang"/>
                <a:cs typeface="Arial" pitchFamily="34" charset="0"/>
              </a:rPr>
              <a:t>         	Group 2: Examine.</a:t>
            </a:r>
            <a:endParaRPr kumimoji="0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8100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Marked in red are significant differences 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400" y="228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Tab.3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2" descr="F:\TOMOV\FORUMI\Lichen planus\x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596" t="5537" b="-1140"/>
          <a:stretch>
            <a:fillRect/>
          </a:stretch>
        </p:blipFill>
        <p:spPr bwMode="auto">
          <a:xfrm>
            <a:off x="1143000" y="4267200"/>
            <a:ext cx="2362200" cy="18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user\My Documents\My Pictures\gingiva x 10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13829" y="4267200"/>
            <a:ext cx="1524000" cy="177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BASS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18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|12.9|1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4189</TotalTime>
  <Words>669</Words>
  <Application>Microsoft Office PowerPoint</Application>
  <PresentationFormat>On-screen Show (4:3)</PresentationFormat>
  <Paragraphs>210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WOUND HEALING AFTER ER: YAG LASER ASSISTED POCKET DEBRIDEMENT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Ana-PC</dc:creator>
  <cp:lastModifiedBy>User</cp:lastModifiedBy>
  <cp:revision>39</cp:revision>
  <dcterms:created xsi:type="dcterms:W3CDTF">2006-08-16T00:00:00Z</dcterms:created>
  <dcterms:modified xsi:type="dcterms:W3CDTF">2015-10-28T12:03:22Z</dcterms:modified>
</cp:coreProperties>
</file>